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94" r:id="rId30"/>
    <p:sldId id="284" r:id="rId31"/>
    <p:sldId id="286" r:id="rId32"/>
    <p:sldId id="285" r:id="rId33"/>
    <p:sldId id="395" r:id="rId34"/>
    <p:sldId id="287" r:id="rId35"/>
    <p:sldId id="288" r:id="rId36"/>
    <p:sldId id="396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78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51578" y="3629659"/>
            <a:ext cx="6752843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04040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457325" cy="100965"/>
          </a:xfrm>
          <a:custGeom>
            <a:avLst/>
            <a:gdLst/>
            <a:ahLst/>
            <a:cxnLst/>
            <a:rect l="l" t="t" r="r" b="b"/>
            <a:pathLst>
              <a:path w="1457325" h="100965">
                <a:moveTo>
                  <a:pt x="0" y="100583"/>
                </a:moveTo>
                <a:lnTo>
                  <a:pt x="1456944" y="100583"/>
                </a:lnTo>
                <a:lnTo>
                  <a:pt x="1456944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56944" y="0"/>
            <a:ext cx="7101840" cy="100965"/>
          </a:xfrm>
          <a:custGeom>
            <a:avLst/>
            <a:gdLst/>
            <a:ahLst/>
            <a:cxnLst/>
            <a:rect l="l" t="t" r="r" b="b"/>
            <a:pathLst>
              <a:path w="7101840" h="100965">
                <a:moveTo>
                  <a:pt x="0" y="100583"/>
                </a:moveTo>
                <a:lnTo>
                  <a:pt x="7101840" y="100583"/>
                </a:lnTo>
                <a:lnTo>
                  <a:pt x="7101840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69E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558783" y="0"/>
            <a:ext cx="1405255" cy="100965"/>
          </a:xfrm>
          <a:custGeom>
            <a:avLst/>
            <a:gdLst/>
            <a:ahLst/>
            <a:cxnLst/>
            <a:rect l="l" t="t" r="r" b="b"/>
            <a:pathLst>
              <a:path w="1405254" h="100965">
                <a:moveTo>
                  <a:pt x="0" y="100583"/>
                </a:moveTo>
                <a:lnTo>
                  <a:pt x="1405127" y="100583"/>
                </a:lnTo>
                <a:lnTo>
                  <a:pt x="1405127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385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963911" y="0"/>
            <a:ext cx="469900" cy="100965"/>
          </a:xfrm>
          <a:custGeom>
            <a:avLst/>
            <a:gdLst/>
            <a:ahLst/>
            <a:cxnLst/>
            <a:rect l="l" t="t" r="r" b="b"/>
            <a:pathLst>
              <a:path w="469900" h="100965">
                <a:moveTo>
                  <a:pt x="0" y="100583"/>
                </a:moveTo>
                <a:lnTo>
                  <a:pt x="469392" y="100583"/>
                </a:lnTo>
                <a:lnTo>
                  <a:pt x="4693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600943" y="0"/>
            <a:ext cx="1667510" cy="100965"/>
          </a:xfrm>
          <a:custGeom>
            <a:avLst/>
            <a:gdLst/>
            <a:ahLst/>
            <a:cxnLst/>
            <a:rect l="l" t="t" r="r" b="b"/>
            <a:pathLst>
              <a:path w="1667509" h="100965">
                <a:moveTo>
                  <a:pt x="0" y="100583"/>
                </a:moveTo>
                <a:lnTo>
                  <a:pt x="1667255" y="100583"/>
                </a:lnTo>
                <a:lnTo>
                  <a:pt x="1667255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9CDA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268199" y="0"/>
            <a:ext cx="3980815" cy="100965"/>
          </a:xfrm>
          <a:custGeom>
            <a:avLst/>
            <a:gdLst/>
            <a:ahLst/>
            <a:cxnLst/>
            <a:rect l="l" t="t" r="r" b="b"/>
            <a:pathLst>
              <a:path w="3980815" h="100965">
                <a:moveTo>
                  <a:pt x="0" y="100583"/>
                </a:moveTo>
                <a:lnTo>
                  <a:pt x="3980688" y="100583"/>
                </a:lnTo>
                <a:lnTo>
                  <a:pt x="3980688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3E96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90727" y="679704"/>
            <a:ext cx="15374619" cy="1722120"/>
          </a:xfrm>
          <a:custGeom>
            <a:avLst/>
            <a:gdLst/>
            <a:ahLst/>
            <a:cxnLst/>
            <a:rect l="l" t="t" r="r" b="b"/>
            <a:pathLst>
              <a:path w="15374619" h="1722120">
                <a:moveTo>
                  <a:pt x="0" y="1722120"/>
                </a:moveTo>
                <a:lnTo>
                  <a:pt x="15374112" y="1722120"/>
                </a:lnTo>
                <a:lnTo>
                  <a:pt x="15374112" y="0"/>
                </a:lnTo>
                <a:lnTo>
                  <a:pt x="0" y="0"/>
                </a:lnTo>
                <a:lnTo>
                  <a:pt x="0" y="1722120"/>
                </a:lnTo>
                <a:close/>
              </a:path>
            </a:pathLst>
          </a:custGeom>
          <a:ln w="1219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189987" y="681228"/>
            <a:ext cx="0" cy="1722120"/>
          </a:xfrm>
          <a:custGeom>
            <a:avLst/>
            <a:gdLst/>
            <a:ahLst/>
            <a:cxnLst/>
            <a:rect l="l" t="t" r="r" b="b"/>
            <a:pathLst>
              <a:path h="1722120">
                <a:moveTo>
                  <a:pt x="0" y="0"/>
                </a:moveTo>
                <a:lnTo>
                  <a:pt x="0" y="1722120"/>
                </a:lnTo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52138" y="4132021"/>
            <a:ext cx="8951722" cy="757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8030" y="2163648"/>
            <a:ext cx="13219938" cy="254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0103" y="8744774"/>
            <a:ext cx="3075940" cy="303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A4A4A4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540752" y="8817356"/>
            <a:ext cx="394334" cy="33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78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9.jpeg"/><Relationship Id="rId7" Type="http://schemas.openxmlformats.org/officeDocument/2006/relationships/image" Target="../media/image192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jpeg"/><Relationship Id="rId5" Type="http://schemas.openxmlformats.org/officeDocument/2006/relationships/image" Target="../media/image17.jpeg"/><Relationship Id="rId4" Type="http://schemas.openxmlformats.org/officeDocument/2006/relationships/image" Target="../media/image19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51.png"/><Relationship Id="rId4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30.png"/><Relationship Id="rId4" Type="http://schemas.openxmlformats.org/officeDocument/2006/relationships/image" Target="../media/image1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5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3" name="object 3"/>
            <p:cNvSpPr/>
            <p:nvPr/>
          </p:nvSpPr>
          <p:spPr>
            <a:xfrm>
              <a:off x="0" y="97535"/>
              <a:ext cx="16248888" cy="9046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68200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730496"/>
              <a:ext cx="16255365" cy="3045460"/>
            </a:xfrm>
            <a:custGeom>
              <a:avLst/>
              <a:gdLst/>
              <a:ahLst/>
              <a:cxnLst/>
              <a:rect l="l" t="t" r="r" b="b"/>
              <a:pathLst>
                <a:path w="16255365" h="3045459">
                  <a:moveTo>
                    <a:pt x="0" y="0"/>
                  </a:moveTo>
                  <a:lnTo>
                    <a:pt x="0" y="3044952"/>
                  </a:lnTo>
                  <a:lnTo>
                    <a:pt x="16254983" y="3044952"/>
                  </a:lnTo>
                  <a:lnTo>
                    <a:pt x="162549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BE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0216" y="5291328"/>
              <a:ext cx="2066925" cy="2143125"/>
            </a:xfrm>
            <a:custGeom>
              <a:avLst/>
              <a:gdLst/>
              <a:ahLst/>
              <a:cxnLst/>
              <a:rect l="l" t="t" r="r" b="b"/>
              <a:pathLst>
                <a:path w="2066925" h="2143125">
                  <a:moveTo>
                    <a:pt x="1033271" y="0"/>
                  </a:moveTo>
                  <a:lnTo>
                    <a:pt x="985978" y="1102"/>
                  </a:lnTo>
                  <a:lnTo>
                    <a:pt x="939230" y="4378"/>
                  </a:lnTo>
                  <a:lnTo>
                    <a:pt x="893073" y="9780"/>
                  </a:lnTo>
                  <a:lnTo>
                    <a:pt x="847553" y="17261"/>
                  </a:lnTo>
                  <a:lnTo>
                    <a:pt x="802714" y="26774"/>
                  </a:lnTo>
                  <a:lnTo>
                    <a:pt x="758604" y="38271"/>
                  </a:lnTo>
                  <a:lnTo>
                    <a:pt x="715267" y="51705"/>
                  </a:lnTo>
                  <a:lnTo>
                    <a:pt x="672749" y="67028"/>
                  </a:lnTo>
                  <a:lnTo>
                    <a:pt x="631096" y="84195"/>
                  </a:lnTo>
                  <a:lnTo>
                    <a:pt x="590353" y="103156"/>
                  </a:lnTo>
                  <a:lnTo>
                    <a:pt x="550567" y="123865"/>
                  </a:lnTo>
                  <a:lnTo>
                    <a:pt x="511781" y="146275"/>
                  </a:lnTo>
                  <a:lnTo>
                    <a:pt x="474043" y="170339"/>
                  </a:lnTo>
                  <a:lnTo>
                    <a:pt x="437398" y="196008"/>
                  </a:lnTo>
                  <a:lnTo>
                    <a:pt x="401891" y="223236"/>
                  </a:lnTo>
                  <a:lnTo>
                    <a:pt x="367568" y="251976"/>
                  </a:lnTo>
                  <a:lnTo>
                    <a:pt x="334474" y="282180"/>
                  </a:lnTo>
                  <a:lnTo>
                    <a:pt x="302656" y="313801"/>
                  </a:lnTo>
                  <a:lnTo>
                    <a:pt x="272159" y="346791"/>
                  </a:lnTo>
                  <a:lnTo>
                    <a:pt x="243028" y="381104"/>
                  </a:lnTo>
                  <a:lnTo>
                    <a:pt x="215310" y="416692"/>
                  </a:lnTo>
                  <a:lnTo>
                    <a:pt x="189049" y="453508"/>
                  </a:lnTo>
                  <a:lnTo>
                    <a:pt x="164291" y="491504"/>
                  </a:lnTo>
                  <a:lnTo>
                    <a:pt x="141082" y="530634"/>
                  </a:lnTo>
                  <a:lnTo>
                    <a:pt x="119468" y="570849"/>
                  </a:lnTo>
                  <a:lnTo>
                    <a:pt x="99494" y="612104"/>
                  </a:lnTo>
                  <a:lnTo>
                    <a:pt x="81206" y="654349"/>
                  </a:lnTo>
                  <a:lnTo>
                    <a:pt x="64649" y="697539"/>
                  </a:lnTo>
                  <a:lnTo>
                    <a:pt x="49870" y="741625"/>
                  </a:lnTo>
                  <a:lnTo>
                    <a:pt x="36912" y="786562"/>
                  </a:lnTo>
                  <a:lnTo>
                    <a:pt x="25824" y="832300"/>
                  </a:lnTo>
                  <a:lnTo>
                    <a:pt x="16649" y="878794"/>
                  </a:lnTo>
                  <a:lnTo>
                    <a:pt x="9433" y="925995"/>
                  </a:lnTo>
                  <a:lnTo>
                    <a:pt x="4223" y="973856"/>
                  </a:lnTo>
                  <a:lnTo>
                    <a:pt x="1063" y="1022331"/>
                  </a:lnTo>
                  <a:lnTo>
                    <a:pt x="0" y="1071372"/>
                  </a:lnTo>
                  <a:lnTo>
                    <a:pt x="1063" y="1120412"/>
                  </a:lnTo>
                  <a:lnTo>
                    <a:pt x="4223" y="1168887"/>
                  </a:lnTo>
                  <a:lnTo>
                    <a:pt x="9433" y="1216748"/>
                  </a:lnTo>
                  <a:lnTo>
                    <a:pt x="16649" y="1263949"/>
                  </a:lnTo>
                  <a:lnTo>
                    <a:pt x="25824" y="1310443"/>
                  </a:lnTo>
                  <a:lnTo>
                    <a:pt x="36912" y="1356181"/>
                  </a:lnTo>
                  <a:lnTo>
                    <a:pt x="49870" y="1401118"/>
                  </a:lnTo>
                  <a:lnTo>
                    <a:pt x="64649" y="1445204"/>
                  </a:lnTo>
                  <a:lnTo>
                    <a:pt x="81206" y="1488394"/>
                  </a:lnTo>
                  <a:lnTo>
                    <a:pt x="99494" y="1530639"/>
                  </a:lnTo>
                  <a:lnTo>
                    <a:pt x="119468" y="1571894"/>
                  </a:lnTo>
                  <a:lnTo>
                    <a:pt x="141082" y="1612109"/>
                  </a:lnTo>
                  <a:lnTo>
                    <a:pt x="164291" y="1651239"/>
                  </a:lnTo>
                  <a:lnTo>
                    <a:pt x="189049" y="1689235"/>
                  </a:lnTo>
                  <a:lnTo>
                    <a:pt x="215310" y="1726051"/>
                  </a:lnTo>
                  <a:lnTo>
                    <a:pt x="243028" y="1761639"/>
                  </a:lnTo>
                  <a:lnTo>
                    <a:pt x="272159" y="1795952"/>
                  </a:lnTo>
                  <a:lnTo>
                    <a:pt x="302656" y="1828942"/>
                  </a:lnTo>
                  <a:lnTo>
                    <a:pt x="334474" y="1860563"/>
                  </a:lnTo>
                  <a:lnTo>
                    <a:pt x="367568" y="1890767"/>
                  </a:lnTo>
                  <a:lnTo>
                    <a:pt x="401891" y="1919507"/>
                  </a:lnTo>
                  <a:lnTo>
                    <a:pt x="437398" y="1946735"/>
                  </a:lnTo>
                  <a:lnTo>
                    <a:pt x="474043" y="1972404"/>
                  </a:lnTo>
                  <a:lnTo>
                    <a:pt x="511781" y="1996468"/>
                  </a:lnTo>
                  <a:lnTo>
                    <a:pt x="550567" y="2018878"/>
                  </a:lnTo>
                  <a:lnTo>
                    <a:pt x="590353" y="2039587"/>
                  </a:lnTo>
                  <a:lnTo>
                    <a:pt x="631096" y="2058548"/>
                  </a:lnTo>
                  <a:lnTo>
                    <a:pt x="672749" y="2075715"/>
                  </a:lnTo>
                  <a:lnTo>
                    <a:pt x="715267" y="2091038"/>
                  </a:lnTo>
                  <a:lnTo>
                    <a:pt x="758604" y="2104472"/>
                  </a:lnTo>
                  <a:lnTo>
                    <a:pt x="802714" y="2115969"/>
                  </a:lnTo>
                  <a:lnTo>
                    <a:pt x="847553" y="2125482"/>
                  </a:lnTo>
                  <a:lnTo>
                    <a:pt x="893073" y="2132963"/>
                  </a:lnTo>
                  <a:lnTo>
                    <a:pt x="939230" y="2138365"/>
                  </a:lnTo>
                  <a:lnTo>
                    <a:pt x="985978" y="2141641"/>
                  </a:lnTo>
                  <a:lnTo>
                    <a:pt x="1033271" y="2142744"/>
                  </a:lnTo>
                  <a:lnTo>
                    <a:pt x="1080565" y="2141641"/>
                  </a:lnTo>
                  <a:lnTo>
                    <a:pt x="1127313" y="2138365"/>
                  </a:lnTo>
                  <a:lnTo>
                    <a:pt x="1173470" y="2132963"/>
                  </a:lnTo>
                  <a:lnTo>
                    <a:pt x="1218990" y="2125482"/>
                  </a:lnTo>
                  <a:lnTo>
                    <a:pt x="1263829" y="2115969"/>
                  </a:lnTo>
                  <a:lnTo>
                    <a:pt x="1307939" y="2104472"/>
                  </a:lnTo>
                  <a:lnTo>
                    <a:pt x="1351276" y="2091038"/>
                  </a:lnTo>
                  <a:lnTo>
                    <a:pt x="1393794" y="2075715"/>
                  </a:lnTo>
                  <a:lnTo>
                    <a:pt x="1435447" y="2058548"/>
                  </a:lnTo>
                  <a:lnTo>
                    <a:pt x="1476190" y="2039587"/>
                  </a:lnTo>
                  <a:lnTo>
                    <a:pt x="1515976" y="2018878"/>
                  </a:lnTo>
                  <a:lnTo>
                    <a:pt x="1554762" y="1996468"/>
                  </a:lnTo>
                  <a:lnTo>
                    <a:pt x="1592500" y="1972404"/>
                  </a:lnTo>
                  <a:lnTo>
                    <a:pt x="1629145" y="1946735"/>
                  </a:lnTo>
                  <a:lnTo>
                    <a:pt x="1664652" y="1919507"/>
                  </a:lnTo>
                  <a:lnTo>
                    <a:pt x="1698975" y="1890767"/>
                  </a:lnTo>
                  <a:lnTo>
                    <a:pt x="1732069" y="1860563"/>
                  </a:lnTo>
                  <a:lnTo>
                    <a:pt x="1763887" y="1828942"/>
                  </a:lnTo>
                  <a:lnTo>
                    <a:pt x="1794384" y="1795952"/>
                  </a:lnTo>
                  <a:lnTo>
                    <a:pt x="1823515" y="1761639"/>
                  </a:lnTo>
                  <a:lnTo>
                    <a:pt x="1851233" y="1726051"/>
                  </a:lnTo>
                  <a:lnTo>
                    <a:pt x="1877494" y="1689235"/>
                  </a:lnTo>
                  <a:lnTo>
                    <a:pt x="1902252" y="1651239"/>
                  </a:lnTo>
                  <a:lnTo>
                    <a:pt x="1925461" y="1612109"/>
                  </a:lnTo>
                  <a:lnTo>
                    <a:pt x="1947075" y="1571894"/>
                  </a:lnTo>
                  <a:lnTo>
                    <a:pt x="1967049" y="1530639"/>
                  </a:lnTo>
                  <a:lnTo>
                    <a:pt x="1985337" y="1488394"/>
                  </a:lnTo>
                  <a:lnTo>
                    <a:pt x="2001894" y="1445204"/>
                  </a:lnTo>
                  <a:lnTo>
                    <a:pt x="2016673" y="1401118"/>
                  </a:lnTo>
                  <a:lnTo>
                    <a:pt x="2029631" y="1356181"/>
                  </a:lnTo>
                  <a:lnTo>
                    <a:pt x="2040719" y="1310443"/>
                  </a:lnTo>
                  <a:lnTo>
                    <a:pt x="2049894" y="1263949"/>
                  </a:lnTo>
                  <a:lnTo>
                    <a:pt x="2057110" y="1216748"/>
                  </a:lnTo>
                  <a:lnTo>
                    <a:pt x="2062320" y="1168887"/>
                  </a:lnTo>
                  <a:lnTo>
                    <a:pt x="2065480" y="1120412"/>
                  </a:lnTo>
                  <a:lnTo>
                    <a:pt x="2066544" y="1071372"/>
                  </a:lnTo>
                  <a:lnTo>
                    <a:pt x="2065480" y="1022331"/>
                  </a:lnTo>
                  <a:lnTo>
                    <a:pt x="2062320" y="973856"/>
                  </a:lnTo>
                  <a:lnTo>
                    <a:pt x="2057110" y="925995"/>
                  </a:lnTo>
                  <a:lnTo>
                    <a:pt x="2049894" y="878794"/>
                  </a:lnTo>
                  <a:lnTo>
                    <a:pt x="2040719" y="832300"/>
                  </a:lnTo>
                  <a:lnTo>
                    <a:pt x="2029631" y="786562"/>
                  </a:lnTo>
                  <a:lnTo>
                    <a:pt x="2016673" y="741625"/>
                  </a:lnTo>
                  <a:lnTo>
                    <a:pt x="2001894" y="697539"/>
                  </a:lnTo>
                  <a:lnTo>
                    <a:pt x="1985337" y="654349"/>
                  </a:lnTo>
                  <a:lnTo>
                    <a:pt x="1967049" y="612104"/>
                  </a:lnTo>
                  <a:lnTo>
                    <a:pt x="1947075" y="570849"/>
                  </a:lnTo>
                  <a:lnTo>
                    <a:pt x="1925461" y="530634"/>
                  </a:lnTo>
                  <a:lnTo>
                    <a:pt x="1902252" y="491504"/>
                  </a:lnTo>
                  <a:lnTo>
                    <a:pt x="1877494" y="453508"/>
                  </a:lnTo>
                  <a:lnTo>
                    <a:pt x="1851233" y="416692"/>
                  </a:lnTo>
                  <a:lnTo>
                    <a:pt x="1823515" y="381104"/>
                  </a:lnTo>
                  <a:lnTo>
                    <a:pt x="1794384" y="346791"/>
                  </a:lnTo>
                  <a:lnTo>
                    <a:pt x="1763887" y="313801"/>
                  </a:lnTo>
                  <a:lnTo>
                    <a:pt x="1732069" y="282180"/>
                  </a:lnTo>
                  <a:lnTo>
                    <a:pt x="1698975" y="251976"/>
                  </a:lnTo>
                  <a:lnTo>
                    <a:pt x="1664652" y="223236"/>
                  </a:lnTo>
                  <a:lnTo>
                    <a:pt x="1629145" y="196008"/>
                  </a:lnTo>
                  <a:lnTo>
                    <a:pt x="1592500" y="170339"/>
                  </a:lnTo>
                  <a:lnTo>
                    <a:pt x="1554762" y="146275"/>
                  </a:lnTo>
                  <a:lnTo>
                    <a:pt x="1515976" y="123865"/>
                  </a:lnTo>
                  <a:lnTo>
                    <a:pt x="1476190" y="103156"/>
                  </a:lnTo>
                  <a:lnTo>
                    <a:pt x="1435447" y="84195"/>
                  </a:lnTo>
                  <a:lnTo>
                    <a:pt x="1393794" y="67028"/>
                  </a:lnTo>
                  <a:lnTo>
                    <a:pt x="1351276" y="51705"/>
                  </a:lnTo>
                  <a:lnTo>
                    <a:pt x="1307939" y="38271"/>
                  </a:lnTo>
                  <a:lnTo>
                    <a:pt x="1263829" y="26774"/>
                  </a:lnTo>
                  <a:lnTo>
                    <a:pt x="1218990" y="17261"/>
                  </a:lnTo>
                  <a:lnTo>
                    <a:pt x="1173470" y="9780"/>
                  </a:lnTo>
                  <a:lnTo>
                    <a:pt x="1127313" y="4378"/>
                  </a:lnTo>
                  <a:lnTo>
                    <a:pt x="1080565" y="1102"/>
                  </a:lnTo>
                  <a:lnTo>
                    <a:pt x="1033271" y="0"/>
                  </a:lnTo>
                  <a:close/>
                </a:path>
              </a:pathLst>
            </a:custGeom>
            <a:solidFill>
              <a:srgbClr val="8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79776" y="5800344"/>
              <a:ext cx="1450848" cy="1078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59552" y="5291328"/>
              <a:ext cx="2066925" cy="2143125"/>
            </a:xfrm>
            <a:custGeom>
              <a:avLst/>
              <a:gdLst/>
              <a:ahLst/>
              <a:cxnLst/>
              <a:rect l="l" t="t" r="r" b="b"/>
              <a:pathLst>
                <a:path w="2066925" h="2143125">
                  <a:moveTo>
                    <a:pt x="1033272" y="0"/>
                  </a:moveTo>
                  <a:lnTo>
                    <a:pt x="985978" y="1102"/>
                  </a:lnTo>
                  <a:lnTo>
                    <a:pt x="939230" y="4378"/>
                  </a:lnTo>
                  <a:lnTo>
                    <a:pt x="893073" y="9780"/>
                  </a:lnTo>
                  <a:lnTo>
                    <a:pt x="847553" y="17261"/>
                  </a:lnTo>
                  <a:lnTo>
                    <a:pt x="802714" y="26774"/>
                  </a:lnTo>
                  <a:lnTo>
                    <a:pt x="758604" y="38271"/>
                  </a:lnTo>
                  <a:lnTo>
                    <a:pt x="715267" y="51705"/>
                  </a:lnTo>
                  <a:lnTo>
                    <a:pt x="672749" y="67028"/>
                  </a:lnTo>
                  <a:lnTo>
                    <a:pt x="631096" y="84195"/>
                  </a:lnTo>
                  <a:lnTo>
                    <a:pt x="590353" y="103156"/>
                  </a:lnTo>
                  <a:lnTo>
                    <a:pt x="550567" y="123865"/>
                  </a:lnTo>
                  <a:lnTo>
                    <a:pt x="511781" y="146275"/>
                  </a:lnTo>
                  <a:lnTo>
                    <a:pt x="474043" y="170339"/>
                  </a:lnTo>
                  <a:lnTo>
                    <a:pt x="437398" y="196008"/>
                  </a:lnTo>
                  <a:lnTo>
                    <a:pt x="401891" y="223236"/>
                  </a:lnTo>
                  <a:lnTo>
                    <a:pt x="367568" y="251976"/>
                  </a:lnTo>
                  <a:lnTo>
                    <a:pt x="334474" y="282180"/>
                  </a:lnTo>
                  <a:lnTo>
                    <a:pt x="302656" y="313801"/>
                  </a:lnTo>
                  <a:lnTo>
                    <a:pt x="272159" y="346791"/>
                  </a:lnTo>
                  <a:lnTo>
                    <a:pt x="243028" y="381104"/>
                  </a:lnTo>
                  <a:lnTo>
                    <a:pt x="215310" y="416692"/>
                  </a:lnTo>
                  <a:lnTo>
                    <a:pt x="189049" y="453508"/>
                  </a:lnTo>
                  <a:lnTo>
                    <a:pt x="164291" y="491504"/>
                  </a:lnTo>
                  <a:lnTo>
                    <a:pt x="141082" y="530634"/>
                  </a:lnTo>
                  <a:lnTo>
                    <a:pt x="119468" y="570849"/>
                  </a:lnTo>
                  <a:lnTo>
                    <a:pt x="99494" y="612104"/>
                  </a:lnTo>
                  <a:lnTo>
                    <a:pt x="81206" y="654349"/>
                  </a:lnTo>
                  <a:lnTo>
                    <a:pt x="64649" y="697539"/>
                  </a:lnTo>
                  <a:lnTo>
                    <a:pt x="49870" y="741625"/>
                  </a:lnTo>
                  <a:lnTo>
                    <a:pt x="36912" y="786562"/>
                  </a:lnTo>
                  <a:lnTo>
                    <a:pt x="25824" y="832300"/>
                  </a:lnTo>
                  <a:lnTo>
                    <a:pt x="16649" y="878794"/>
                  </a:lnTo>
                  <a:lnTo>
                    <a:pt x="9433" y="925995"/>
                  </a:lnTo>
                  <a:lnTo>
                    <a:pt x="4223" y="973856"/>
                  </a:lnTo>
                  <a:lnTo>
                    <a:pt x="1063" y="1022331"/>
                  </a:lnTo>
                  <a:lnTo>
                    <a:pt x="0" y="1071372"/>
                  </a:lnTo>
                  <a:lnTo>
                    <a:pt x="1063" y="1120412"/>
                  </a:lnTo>
                  <a:lnTo>
                    <a:pt x="4223" y="1168887"/>
                  </a:lnTo>
                  <a:lnTo>
                    <a:pt x="9433" y="1216748"/>
                  </a:lnTo>
                  <a:lnTo>
                    <a:pt x="16649" y="1263949"/>
                  </a:lnTo>
                  <a:lnTo>
                    <a:pt x="25824" y="1310443"/>
                  </a:lnTo>
                  <a:lnTo>
                    <a:pt x="36912" y="1356181"/>
                  </a:lnTo>
                  <a:lnTo>
                    <a:pt x="49870" y="1401118"/>
                  </a:lnTo>
                  <a:lnTo>
                    <a:pt x="64649" y="1445204"/>
                  </a:lnTo>
                  <a:lnTo>
                    <a:pt x="81206" y="1488394"/>
                  </a:lnTo>
                  <a:lnTo>
                    <a:pt x="99494" y="1530639"/>
                  </a:lnTo>
                  <a:lnTo>
                    <a:pt x="119468" y="1571894"/>
                  </a:lnTo>
                  <a:lnTo>
                    <a:pt x="141082" y="1612109"/>
                  </a:lnTo>
                  <a:lnTo>
                    <a:pt x="164291" y="1651239"/>
                  </a:lnTo>
                  <a:lnTo>
                    <a:pt x="189049" y="1689235"/>
                  </a:lnTo>
                  <a:lnTo>
                    <a:pt x="215310" y="1726051"/>
                  </a:lnTo>
                  <a:lnTo>
                    <a:pt x="243028" y="1761639"/>
                  </a:lnTo>
                  <a:lnTo>
                    <a:pt x="272159" y="1795952"/>
                  </a:lnTo>
                  <a:lnTo>
                    <a:pt x="302656" y="1828942"/>
                  </a:lnTo>
                  <a:lnTo>
                    <a:pt x="334474" y="1860563"/>
                  </a:lnTo>
                  <a:lnTo>
                    <a:pt x="367568" y="1890767"/>
                  </a:lnTo>
                  <a:lnTo>
                    <a:pt x="401891" y="1919507"/>
                  </a:lnTo>
                  <a:lnTo>
                    <a:pt x="437398" y="1946735"/>
                  </a:lnTo>
                  <a:lnTo>
                    <a:pt x="474043" y="1972404"/>
                  </a:lnTo>
                  <a:lnTo>
                    <a:pt x="511781" y="1996468"/>
                  </a:lnTo>
                  <a:lnTo>
                    <a:pt x="550567" y="2018878"/>
                  </a:lnTo>
                  <a:lnTo>
                    <a:pt x="590353" y="2039587"/>
                  </a:lnTo>
                  <a:lnTo>
                    <a:pt x="631096" y="2058548"/>
                  </a:lnTo>
                  <a:lnTo>
                    <a:pt x="672749" y="2075715"/>
                  </a:lnTo>
                  <a:lnTo>
                    <a:pt x="715267" y="2091038"/>
                  </a:lnTo>
                  <a:lnTo>
                    <a:pt x="758604" y="2104472"/>
                  </a:lnTo>
                  <a:lnTo>
                    <a:pt x="802714" y="2115969"/>
                  </a:lnTo>
                  <a:lnTo>
                    <a:pt x="847553" y="2125482"/>
                  </a:lnTo>
                  <a:lnTo>
                    <a:pt x="893073" y="2132963"/>
                  </a:lnTo>
                  <a:lnTo>
                    <a:pt x="939230" y="2138365"/>
                  </a:lnTo>
                  <a:lnTo>
                    <a:pt x="985978" y="2141641"/>
                  </a:lnTo>
                  <a:lnTo>
                    <a:pt x="1033272" y="2142744"/>
                  </a:lnTo>
                  <a:lnTo>
                    <a:pt x="1080565" y="2141641"/>
                  </a:lnTo>
                  <a:lnTo>
                    <a:pt x="1127313" y="2138365"/>
                  </a:lnTo>
                  <a:lnTo>
                    <a:pt x="1173470" y="2132963"/>
                  </a:lnTo>
                  <a:lnTo>
                    <a:pt x="1218990" y="2125482"/>
                  </a:lnTo>
                  <a:lnTo>
                    <a:pt x="1263829" y="2115969"/>
                  </a:lnTo>
                  <a:lnTo>
                    <a:pt x="1307939" y="2104472"/>
                  </a:lnTo>
                  <a:lnTo>
                    <a:pt x="1351276" y="2091038"/>
                  </a:lnTo>
                  <a:lnTo>
                    <a:pt x="1393794" y="2075715"/>
                  </a:lnTo>
                  <a:lnTo>
                    <a:pt x="1435447" y="2058548"/>
                  </a:lnTo>
                  <a:lnTo>
                    <a:pt x="1476190" y="2039587"/>
                  </a:lnTo>
                  <a:lnTo>
                    <a:pt x="1515976" y="2018878"/>
                  </a:lnTo>
                  <a:lnTo>
                    <a:pt x="1554762" y="1996468"/>
                  </a:lnTo>
                  <a:lnTo>
                    <a:pt x="1592500" y="1972404"/>
                  </a:lnTo>
                  <a:lnTo>
                    <a:pt x="1629145" y="1946735"/>
                  </a:lnTo>
                  <a:lnTo>
                    <a:pt x="1664652" y="1919507"/>
                  </a:lnTo>
                  <a:lnTo>
                    <a:pt x="1698975" y="1890767"/>
                  </a:lnTo>
                  <a:lnTo>
                    <a:pt x="1732069" y="1860563"/>
                  </a:lnTo>
                  <a:lnTo>
                    <a:pt x="1763887" y="1828942"/>
                  </a:lnTo>
                  <a:lnTo>
                    <a:pt x="1794384" y="1795952"/>
                  </a:lnTo>
                  <a:lnTo>
                    <a:pt x="1823515" y="1761639"/>
                  </a:lnTo>
                  <a:lnTo>
                    <a:pt x="1851233" y="1726051"/>
                  </a:lnTo>
                  <a:lnTo>
                    <a:pt x="1877494" y="1689235"/>
                  </a:lnTo>
                  <a:lnTo>
                    <a:pt x="1902252" y="1651239"/>
                  </a:lnTo>
                  <a:lnTo>
                    <a:pt x="1925461" y="1612109"/>
                  </a:lnTo>
                  <a:lnTo>
                    <a:pt x="1947075" y="1571894"/>
                  </a:lnTo>
                  <a:lnTo>
                    <a:pt x="1967049" y="1530639"/>
                  </a:lnTo>
                  <a:lnTo>
                    <a:pt x="1985337" y="1488394"/>
                  </a:lnTo>
                  <a:lnTo>
                    <a:pt x="2001894" y="1445204"/>
                  </a:lnTo>
                  <a:lnTo>
                    <a:pt x="2016673" y="1401118"/>
                  </a:lnTo>
                  <a:lnTo>
                    <a:pt x="2029631" y="1356181"/>
                  </a:lnTo>
                  <a:lnTo>
                    <a:pt x="2040719" y="1310443"/>
                  </a:lnTo>
                  <a:lnTo>
                    <a:pt x="2049894" y="1263949"/>
                  </a:lnTo>
                  <a:lnTo>
                    <a:pt x="2057110" y="1216748"/>
                  </a:lnTo>
                  <a:lnTo>
                    <a:pt x="2062320" y="1168887"/>
                  </a:lnTo>
                  <a:lnTo>
                    <a:pt x="2065480" y="1120412"/>
                  </a:lnTo>
                  <a:lnTo>
                    <a:pt x="2066544" y="1071372"/>
                  </a:lnTo>
                  <a:lnTo>
                    <a:pt x="2065480" y="1022331"/>
                  </a:lnTo>
                  <a:lnTo>
                    <a:pt x="2062320" y="973856"/>
                  </a:lnTo>
                  <a:lnTo>
                    <a:pt x="2057110" y="925995"/>
                  </a:lnTo>
                  <a:lnTo>
                    <a:pt x="2049894" y="878794"/>
                  </a:lnTo>
                  <a:lnTo>
                    <a:pt x="2040719" y="832300"/>
                  </a:lnTo>
                  <a:lnTo>
                    <a:pt x="2029631" y="786562"/>
                  </a:lnTo>
                  <a:lnTo>
                    <a:pt x="2016673" y="741625"/>
                  </a:lnTo>
                  <a:lnTo>
                    <a:pt x="2001894" y="697539"/>
                  </a:lnTo>
                  <a:lnTo>
                    <a:pt x="1985337" y="654349"/>
                  </a:lnTo>
                  <a:lnTo>
                    <a:pt x="1967049" y="612104"/>
                  </a:lnTo>
                  <a:lnTo>
                    <a:pt x="1947075" y="570849"/>
                  </a:lnTo>
                  <a:lnTo>
                    <a:pt x="1925461" y="530634"/>
                  </a:lnTo>
                  <a:lnTo>
                    <a:pt x="1902252" y="491504"/>
                  </a:lnTo>
                  <a:lnTo>
                    <a:pt x="1877494" y="453508"/>
                  </a:lnTo>
                  <a:lnTo>
                    <a:pt x="1851233" y="416692"/>
                  </a:lnTo>
                  <a:lnTo>
                    <a:pt x="1823515" y="381104"/>
                  </a:lnTo>
                  <a:lnTo>
                    <a:pt x="1794384" y="346791"/>
                  </a:lnTo>
                  <a:lnTo>
                    <a:pt x="1763887" y="313801"/>
                  </a:lnTo>
                  <a:lnTo>
                    <a:pt x="1732069" y="282180"/>
                  </a:lnTo>
                  <a:lnTo>
                    <a:pt x="1698975" y="251976"/>
                  </a:lnTo>
                  <a:lnTo>
                    <a:pt x="1664652" y="223236"/>
                  </a:lnTo>
                  <a:lnTo>
                    <a:pt x="1629145" y="196008"/>
                  </a:lnTo>
                  <a:lnTo>
                    <a:pt x="1592500" y="170339"/>
                  </a:lnTo>
                  <a:lnTo>
                    <a:pt x="1554762" y="146275"/>
                  </a:lnTo>
                  <a:lnTo>
                    <a:pt x="1515976" y="123865"/>
                  </a:lnTo>
                  <a:lnTo>
                    <a:pt x="1476190" y="103156"/>
                  </a:lnTo>
                  <a:lnTo>
                    <a:pt x="1435447" y="84195"/>
                  </a:lnTo>
                  <a:lnTo>
                    <a:pt x="1393794" y="67028"/>
                  </a:lnTo>
                  <a:lnTo>
                    <a:pt x="1351276" y="51705"/>
                  </a:lnTo>
                  <a:lnTo>
                    <a:pt x="1307939" y="38271"/>
                  </a:lnTo>
                  <a:lnTo>
                    <a:pt x="1263829" y="26774"/>
                  </a:lnTo>
                  <a:lnTo>
                    <a:pt x="1218990" y="17261"/>
                  </a:lnTo>
                  <a:lnTo>
                    <a:pt x="1173470" y="9780"/>
                  </a:lnTo>
                  <a:lnTo>
                    <a:pt x="1127313" y="4378"/>
                  </a:lnTo>
                  <a:lnTo>
                    <a:pt x="1080565" y="11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8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38671" y="5687567"/>
              <a:ext cx="908303" cy="13472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28888" y="5291328"/>
              <a:ext cx="2066925" cy="2143125"/>
            </a:xfrm>
            <a:custGeom>
              <a:avLst/>
              <a:gdLst/>
              <a:ahLst/>
              <a:cxnLst/>
              <a:rect l="l" t="t" r="r" b="b"/>
              <a:pathLst>
                <a:path w="2066925" h="2143125">
                  <a:moveTo>
                    <a:pt x="1033271" y="0"/>
                  </a:moveTo>
                  <a:lnTo>
                    <a:pt x="985978" y="1102"/>
                  </a:lnTo>
                  <a:lnTo>
                    <a:pt x="939230" y="4378"/>
                  </a:lnTo>
                  <a:lnTo>
                    <a:pt x="893073" y="9780"/>
                  </a:lnTo>
                  <a:lnTo>
                    <a:pt x="847553" y="17261"/>
                  </a:lnTo>
                  <a:lnTo>
                    <a:pt x="802714" y="26774"/>
                  </a:lnTo>
                  <a:lnTo>
                    <a:pt x="758604" y="38271"/>
                  </a:lnTo>
                  <a:lnTo>
                    <a:pt x="715267" y="51705"/>
                  </a:lnTo>
                  <a:lnTo>
                    <a:pt x="672749" y="67028"/>
                  </a:lnTo>
                  <a:lnTo>
                    <a:pt x="631096" y="84195"/>
                  </a:lnTo>
                  <a:lnTo>
                    <a:pt x="590353" y="103156"/>
                  </a:lnTo>
                  <a:lnTo>
                    <a:pt x="550567" y="123865"/>
                  </a:lnTo>
                  <a:lnTo>
                    <a:pt x="511781" y="146275"/>
                  </a:lnTo>
                  <a:lnTo>
                    <a:pt x="474043" y="170339"/>
                  </a:lnTo>
                  <a:lnTo>
                    <a:pt x="437398" y="196008"/>
                  </a:lnTo>
                  <a:lnTo>
                    <a:pt x="401891" y="223236"/>
                  </a:lnTo>
                  <a:lnTo>
                    <a:pt x="367568" y="251976"/>
                  </a:lnTo>
                  <a:lnTo>
                    <a:pt x="334474" y="282180"/>
                  </a:lnTo>
                  <a:lnTo>
                    <a:pt x="302656" y="313801"/>
                  </a:lnTo>
                  <a:lnTo>
                    <a:pt x="272159" y="346791"/>
                  </a:lnTo>
                  <a:lnTo>
                    <a:pt x="243028" y="381104"/>
                  </a:lnTo>
                  <a:lnTo>
                    <a:pt x="215310" y="416692"/>
                  </a:lnTo>
                  <a:lnTo>
                    <a:pt x="189049" y="453508"/>
                  </a:lnTo>
                  <a:lnTo>
                    <a:pt x="164291" y="491504"/>
                  </a:lnTo>
                  <a:lnTo>
                    <a:pt x="141082" y="530634"/>
                  </a:lnTo>
                  <a:lnTo>
                    <a:pt x="119468" y="570849"/>
                  </a:lnTo>
                  <a:lnTo>
                    <a:pt x="99494" y="612104"/>
                  </a:lnTo>
                  <a:lnTo>
                    <a:pt x="81206" y="654349"/>
                  </a:lnTo>
                  <a:lnTo>
                    <a:pt x="64649" y="697539"/>
                  </a:lnTo>
                  <a:lnTo>
                    <a:pt x="49870" y="741625"/>
                  </a:lnTo>
                  <a:lnTo>
                    <a:pt x="36912" y="786562"/>
                  </a:lnTo>
                  <a:lnTo>
                    <a:pt x="25824" y="832300"/>
                  </a:lnTo>
                  <a:lnTo>
                    <a:pt x="16649" y="878794"/>
                  </a:lnTo>
                  <a:lnTo>
                    <a:pt x="9433" y="925995"/>
                  </a:lnTo>
                  <a:lnTo>
                    <a:pt x="4223" y="973856"/>
                  </a:lnTo>
                  <a:lnTo>
                    <a:pt x="1063" y="1022331"/>
                  </a:lnTo>
                  <a:lnTo>
                    <a:pt x="0" y="1071372"/>
                  </a:lnTo>
                  <a:lnTo>
                    <a:pt x="1063" y="1120412"/>
                  </a:lnTo>
                  <a:lnTo>
                    <a:pt x="4223" y="1168887"/>
                  </a:lnTo>
                  <a:lnTo>
                    <a:pt x="9433" y="1216748"/>
                  </a:lnTo>
                  <a:lnTo>
                    <a:pt x="16649" y="1263949"/>
                  </a:lnTo>
                  <a:lnTo>
                    <a:pt x="25824" y="1310443"/>
                  </a:lnTo>
                  <a:lnTo>
                    <a:pt x="36912" y="1356181"/>
                  </a:lnTo>
                  <a:lnTo>
                    <a:pt x="49870" y="1401118"/>
                  </a:lnTo>
                  <a:lnTo>
                    <a:pt x="64649" y="1445204"/>
                  </a:lnTo>
                  <a:lnTo>
                    <a:pt x="81206" y="1488394"/>
                  </a:lnTo>
                  <a:lnTo>
                    <a:pt x="99494" y="1530639"/>
                  </a:lnTo>
                  <a:lnTo>
                    <a:pt x="119468" y="1571894"/>
                  </a:lnTo>
                  <a:lnTo>
                    <a:pt x="141082" y="1612109"/>
                  </a:lnTo>
                  <a:lnTo>
                    <a:pt x="164291" y="1651239"/>
                  </a:lnTo>
                  <a:lnTo>
                    <a:pt x="189049" y="1689235"/>
                  </a:lnTo>
                  <a:lnTo>
                    <a:pt x="215310" y="1726051"/>
                  </a:lnTo>
                  <a:lnTo>
                    <a:pt x="243028" y="1761639"/>
                  </a:lnTo>
                  <a:lnTo>
                    <a:pt x="272159" y="1795952"/>
                  </a:lnTo>
                  <a:lnTo>
                    <a:pt x="302656" y="1828942"/>
                  </a:lnTo>
                  <a:lnTo>
                    <a:pt x="334474" y="1860563"/>
                  </a:lnTo>
                  <a:lnTo>
                    <a:pt x="367568" y="1890767"/>
                  </a:lnTo>
                  <a:lnTo>
                    <a:pt x="401891" y="1919507"/>
                  </a:lnTo>
                  <a:lnTo>
                    <a:pt x="437398" y="1946735"/>
                  </a:lnTo>
                  <a:lnTo>
                    <a:pt x="474043" y="1972404"/>
                  </a:lnTo>
                  <a:lnTo>
                    <a:pt x="511781" y="1996468"/>
                  </a:lnTo>
                  <a:lnTo>
                    <a:pt x="550567" y="2018878"/>
                  </a:lnTo>
                  <a:lnTo>
                    <a:pt x="590353" y="2039587"/>
                  </a:lnTo>
                  <a:lnTo>
                    <a:pt x="631096" y="2058548"/>
                  </a:lnTo>
                  <a:lnTo>
                    <a:pt x="672749" y="2075715"/>
                  </a:lnTo>
                  <a:lnTo>
                    <a:pt x="715267" y="2091038"/>
                  </a:lnTo>
                  <a:lnTo>
                    <a:pt x="758604" y="2104472"/>
                  </a:lnTo>
                  <a:lnTo>
                    <a:pt x="802714" y="2115969"/>
                  </a:lnTo>
                  <a:lnTo>
                    <a:pt x="847553" y="2125482"/>
                  </a:lnTo>
                  <a:lnTo>
                    <a:pt x="893073" y="2132963"/>
                  </a:lnTo>
                  <a:lnTo>
                    <a:pt x="939230" y="2138365"/>
                  </a:lnTo>
                  <a:lnTo>
                    <a:pt x="985978" y="2141641"/>
                  </a:lnTo>
                  <a:lnTo>
                    <a:pt x="1033271" y="2142744"/>
                  </a:lnTo>
                  <a:lnTo>
                    <a:pt x="1080565" y="2141641"/>
                  </a:lnTo>
                  <a:lnTo>
                    <a:pt x="1127313" y="2138365"/>
                  </a:lnTo>
                  <a:lnTo>
                    <a:pt x="1173470" y="2132963"/>
                  </a:lnTo>
                  <a:lnTo>
                    <a:pt x="1218990" y="2125482"/>
                  </a:lnTo>
                  <a:lnTo>
                    <a:pt x="1263829" y="2115969"/>
                  </a:lnTo>
                  <a:lnTo>
                    <a:pt x="1307939" y="2104472"/>
                  </a:lnTo>
                  <a:lnTo>
                    <a:pt x="1351276" y="2091038"/>
                  </a:lnTo>
                  <a:lnTo>
                    <a:pt x="1393794" y="2075715"/>
                  </a:lnTo>
                  <a:lnTo>
                    <a:pt x="1435447" y="2058548"/>
                  </a:lnTo>
                  <a:lnTo>
                    <a:pt x="1476190" y="2039587"/>
                  </a:lnTo>
                  <a:lnTo>
                    <a:pt x="1515976" y="2018878"/>
                  </a:lnTo>
                  <a:lnTo>
                    <a:pt x="1554762" y="1996468"/>
                  </a:lnTo>
                  <a:lnTo>
                    <a:pt x="1592500" y="1972404"/>
                  </a:lnTo>
                  <a:lnTo>
                    <a:pt x="1629145" y="1946735"/>
                  </a:lnTo>
                  <a:lnTo>
                    <a:pt x="1664652" y="1919507"/>
                  </a:lnTo>
                  <a:lnTo>
                    <a:pt x="1698975" y="1890767"/>
                  </a:lnTo>
                  <a:lnTo>
                    <a:pt x="1732069" y="1860563"/>
                  </a:lnTo>
                  <a:lnTo>
                    <a:pt x="1763887" y="1828942"/>
                  </a:lnTo>
                  <a:lnTo>
                    <a:pt x="1794384" y="1795952"/>
                  </a:lnTo>
                  <a:lnTo>
                    <a:pt x="1823515" y="1761639"/>
                  </a:lnTo>
                  <a:lnTo>
                    <a:pt x="1851233" y="1726051"/>
                  </a:lnTo>
                  <a:lnTo>
                    <a:pt x="1877494" y="1689235"/>
                  </a:lnTo>
                  <a:lnTo>
                    <a:pt x="1902252" y="1651239"/>
                  </a:lnTo>
                  <a:lnTo>
                    <a:pt x="1925461" y="1612109"/>
                  </a:lnTo>
                  <a:lnTo>
                    <a:pt x="1947075" y="1571894"/>
                  </a:lnTo>
                  <a:lnTo>
                    <a:pt x="1967049" y="1530639"/>
                  </a:lnTo>
                  <a:lnTo>
                    <a:pt x="1985337" y="1488394"/>
                  </a:lnTo>
                  <a:lnTo>
                    <a:pt x="2001894" y="1445204"/>
                  </a:lnTo>
                  <a:lnTo>
                    <a:pt x="2016673" y="1401118"/>
                  </a:lnTo>
                  <a:lnTo>
                    <a:pt x="2029631" y="1356181"/>
                  </a:lnTo>
                  <a:lnTo>
                    <a:pt x="2040719" y="1310443"/>
                  </a:lnTo>
                  <a:lnTo>
                    <a:pt x="2049894" y="1263949"/>
                  </a:lnTo>
                  <a:lnTo>
                    <a:pt x="2057110" y="1216748"/>
                  </a:lnTo>
                  <a:lnTo>
                    <a:pt x="2062320" y="1168887"/>
                  </a:lnTo>
                  <a:lnTo>
                    <a:pt x="2065480" y="1120412"/>
                  </a:lnTo>
                  <a:lnTo>
                    <a:pt x="2066543" y="1071372"/>
                  </a:lnTo>
                  <a:lnTo>
                    <a:pt x="2065480" y="1022331"/>
                  </a:lnTo>
                  <a:lnTo>
                    <a:pt x="2062320" y="973856"/>
                  </a:lnTo>
                  <a:lnTo>
                    <a:pt x="2057110" y="925995"/>
                  </a:lnTo>
                  <a:lnTo>
                    <a:pt x="2049894" y="878794"/>
                  </a:lnTo>
                  <a:lnTo>
                    <a:pt x="2040719" y="832300"/>
                  </a:lnTo>
                  <a:lnTo>
                    <a:pt x="2029631" y="786562"/>
                  </a:lnTo>
                  <a:lnTo>
                    <a:pt x="2016673" y="741625"/>
                  </a:lnTo>
                  <a:lnTo>
                    <a:pt x="2001894" y="697539"/>
                  </a:lnTo>
                  <a:lnTo>
                    <a:pt x="1985337" y="654349"/>
                  </a:lnTo>
                  <a:lnTo>
                    <a:pt x="1967049" y="612104"/>
                  </a:lnTo>
                  <a:lnTo>
                    <a:pt x="1947075" y="570849"/>
                  </a:lnTo>
                  <a:lnTo>
                    <a:pt x="1925461" y="530634"/>
                  </a:lnTo>
                  <a:lnTo>
                    <a:pt x="1902252" y="491504"/>
                  </a:lnTo>
                  <a:lnTo>
                    <a:pt x="1877494" y="453508"/>
                  </a:lnTo>
                  <a:lnTo>
                    <a:pt x="1851233" y="416692"/>
                  </a:lnTo>
                  <a:lnTo>
                    <a:pt x="1823515" y="381104"/>
                  </a:lnTo>
                  <a:lnTo>
                    <a:pt x="1794384" y="346791"/>
                  </a:lnTo>
                  <a:lnTo>
                    <a:pt x="1763887" y="313801"/>
                  </a:lnTo>
                  <a:lnTo>
                    <a:pt x="1732069" y="282180"/>
                  </a:lnTo>
                  <a:lnTo>
                    <a:pt x="1698975" y="251976"/>
                  </a:lnTo>
                  <a:lnTo>
                    <a:pt x="1664652" y="223236"/>
                  </a:lnTo>
                  <a:lnTo>
                    <a:pt x="1629145" y="196008"/>
                  </a:lnTo>
                  <a:lnTo>
                    <a:pt x="1592500" y="170339"/>
                  </a:lnTo>
                  <a:lnTo>
                    <a:pt x="1554762" y="146275"/>
                  </a:lnTo>
                  <a:lnTo>
                    <a:pt x="1515976" y="123865"/>
                  </a:lnTo>
                  <a:lnTo>
                    <a:pt x="1476190" y="103156"/>
                  </a:lnTo>
                  <a:lnTo>
                    <a:pt x="1435447" y="84195"/>
                  </a:lnTo>
                  <a:lnTo>
                    <a:pt x="1393794" y="67028"/>
                  </a:lnTo>
                  <a:lnTo>
                    <a:pt x="1351276" y="51705"/>
                  </a:lnTo>
                  <a:lnTo>
                    <a:pt x="1307939" y="38271"/>
                  </a:lnTo>
                  <a:lnTo>
                    <a:pt x="1263829" y="26774"/>
                  </a:lnTo>
                  <a:lnTo>
                    <a:pt x="1218990" y="17261"/>
                  </a:lnTo>
                  <a:lnTo>
                    <a:pt x="1173470" y="9780"/>
                  </a:lnTo>
                  <a:lnTo>
                    <a:pt x="1127313" y="4378"/>
                  </a:lnTo>
                  <a:lnTo>
                    <a:pt x="1080565" y="1102"/>
                  </a:lnTo>
                  <a:lnTo>
                    <a:pt x="1033271" y="0"/>
                  </a:lnTo>
                  <a:close/>
                </a:path>
              </a:pathLst>
            </a:custGeom>
            <a:solidFill>
              <a:srgbClr val="8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88552" y="5663184"/>
              <a:ext cx="1347216" cy="13990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98223" y="5291328"/>
              <a:ext cx="2066925" cy="2143125"/>
            </a:xfrm>
            <a:custGeom>
              <a:avLst/>
              <a:gdLst/>
              <a:ahLst/>
              <a:cxnLst/>
              <a:rect l="l" t="t" r="r" b="b"/>
              <a:pathLst>
                <a:path w="2066925" h="2143125">
                  <a:moveTo>
                    <a:pt x="1033272" y="0"/>
                  </a:moveTo>
                  <a:lnTo>
                    <a:pt x="985978" y="1102"/>
                  </a:lnTo>
                  <a:lnTo>
                    <a:pt x="939230" y="4378"/>
                  </a:lnTo>
                  <a:lnTo>
                    <a:pt x="893073" y="9780"/>
                  </a:lnTo>
                  <a:lnTo>
                    <a:pt x="847553" y="17261"/>
                  </a:lnTo>
                  <a:lnTo>
                    <a:pt x="802714" y="26774"/>
                  </a:lnTo>
                  <a:lnTo>
                    <a:pt x="758604" y="38271"/>
                  </a:lnTo>
                  <a:lnTo>
                    <a:pt x="715267" y="51705"/>
                  </a:lnTo>
                  <a:lnTo>
                    <a:pt x="672749" y="67028"/>
                  </a:lnTo>
                  <a:lnTo>
                    <a:pt x="631096" y="84195"/>
                  </a:lnTo>
                  <a:lnTo>
                    <a:pt x="590353" y="103156"/>
                  </a:lnTo>
                  <a:lnTo>
                    <a:pt x="550567" y="123865"/>
                  </a:lnTo>
                  <a:lnTo>
                    <a:pt x="511781" y="146275"/>
                  </a:lnTo>
                  <a:lnTo>
                    <a:pt x="474043" y="170339"/>
                  </a:lnTo>
                  <a:lnTo>
                    <a:pt x="437398" y="196008"/>
                  </a:lnTo>
                  <a:lnTo>
                    <a:pt x="401891" y="223236"/>
                  </a:lnTo>
                  <a:lnTo>
                    <a:pt x="367568" y="251976"/>
                  </a:lnTo>
                  <a:lnTo>
                    <a:pt x="334474" y="282180"/>
                  </a:lnTo>
                  <a:lnTo>
                    <a:pt x="302656" y="313801"/>
                  </a:lnTo>
                  <a:lnTo>
                    <a:pt x="272159" y="346791"/>
                  </a:lnTo>
                  <a:lnTo>
                    <a:pt x="243028" y="381104"/>
                  </a:lnTo>
                  <a:lnTo>
                    <a:pt x="215310" y="416692"/>
                  </a:lnTo>
                  <a:lnTo>
                    <a:pt x="189049" y="453508"/>
                  </a:lnTo>
                  <a:lnTo>
                    <a:pt x="164291" y="491504"/>
                  </a:lnTo>
                  <a:lnTo>
                    <a:pt x="141082" y="530634"/>
                  </a:lnTo>
                  <a:lnTo>
                    <a:pt x="119468" y="570849"/>
                  </a:lnTo>
                  <a:lnTo>
                    <a:pt x="99494" y="612104"/>
                  </a:lnTo>
                  <a:lnTo>
                    <a:pt x="81206" y="654349"/>
                  </a:lnTo>
                  <a:lnTo>
                    <a:pt x="64649" y="697539"/>
                  </a:lnTo>
                  <a:lnTo>
                    <a:pt x="49870" y="741625"/>
                  </a:lnTo>
                  <a:lnTo>
                    <a:pt x="36912" y="786562"/>
                  </a:lnTo>
                  <a:lnTo>
                    <a:pt x="25824" y="832300"/>
                  </a:lnTo>
                  <a:lnTo>
                    <a:pt x="16649" y="878794"/>
                  </a:lnTo>
                  <a:lnTo>
                    <a:pt x="9433" y="925995"/>
                  </a:lnTo>
                  <a:lnTo>
                    <a:pt x="4223" y="973856"/>
                  </a:lnTo>
                  <a:lnTo>
                    <a:pt x="1063" y="1022331"/>
                  </a:lnTo>
                  <a:lnTo>
                    <a:pt x="0" y="1071372"/>
                  </a:lnTo>
                  <a:lnTo>
                    <a:pt x="1063" y="1120412"/>
                  </a:lnTo>
                  <a:lnTo>
                    <a:pt x="4223" y="1168887"/>
                  </a:lnTo>
                  <a:lnTo>
                    <a:pt x="9433" y="1216748"/>
                  </a:lnTo>
                  <a:lnTo>
                    <a:pt x="16649" y="1263949"/>
                  </a:lnTo>
                  <a:lnTo>
                    <a:pt x="25824" y="1310443"/>
                  </a:lnTo>
                  <a:lnTo>
                    <a:pt x="36912" y="1356181"/>
                  </a:lnTo>
                  <a:lnTo>
                    <a:pt x="49870" y="1401118"/>
                  </a:lnTo>
                  <a:lnTo>
                    <a:pt x="64649" y="1445204"/>
                  </a:lnTo>
                  <a:lnTo>
                    <a:pt x="81206" y="1488394"/>
                  </a:lnTo>
                  <a:lnTo>
                    <a:pt x="99494" y="1530639"/>
                  </a:lnTo>
                  <a:lnTo>
                    <a:pt x="119468" y="1571894"/>
                  </a:lnTo>
                  <a:lnTo>
                    <a:pt x="141082" y="1612109"/>
                  </a:lnTo>
                  <a:lnTo>
                    <a:pt x="164291" y="1651239"/>
                  </a:lnTo>
                  <a:lnTo>
                    <a:pt x="189049" y="1689235"/>
                  </a:lnTo>
                  <a:lnTo>
                    <a:pt x="215310" y="1726051"/>
                  </a:lnTo>
                  <a:lnTo>
                    <a:pt x="243028" y="1761639"/>
                  </a:lnTo>
                  <a:lnTo>
                    <a:pt x="272159" y="1795952"/>
                  </a:lnTo>
                  <a:lnTo>
                    <a:pt x="302656" y="1828942"/>
                  </a:lnTo>
                  <a:lnTo>
                    <a:pt x="334474" y="1860563"/>
                  </a:lnTo>
                  <a:lnTo>
                    <a:pt x="367568" y="1890767"/>
                  </a:lnTo>
                  <a:lnTo>
                    <a:pt x="401891" y="1919507"/>
                  </a:lnTo>
                  <a:lnTo>
                    <a:pt x="437398" y="1946735"/>
                  </a:lnTo>
                  <a:lnTo>
                    <a:pt x="474043" y="1972404"/>
                  </a:lnTo>
                  <a:lnTo>
                    <a:pt x="511781" y="1996468"/>
                  </a:lnTo>
                  <a:lnTo>
                    <a:pt x="550567" y="2018878"/>
                  </a:lnTo>
                  <a:lnTo>
                    <a:pt x="590353" y="2039587"/>
                  </a:lnTo>
                  <a:lnTo>
                    <a:pt x="631096" y="2058548"/>
                  </a:lnTo>
                  <a:lnTo>
                    <a:pt x="672749" y="2075715"/>
                  </a:lnTo>
                  <a:lnTo>
                    <a:pt x="715267" y="2091038"/>
                  </a:lnTo>
                  <a:lnTo>
                    <a:pt x="758604" y="2104472"/>
                  </a:lnTo>
                  <a:lnTo>
                    <a:pt x="802714" y="2115969"/>
                  </a:lnTo>
                  <a:lnTo>
                    <a:pt x="847553" y="2125482"/>
                  </a:lnTo>
                  <a:lnTo>
                    <a:pt x="893073" y="2132963"/>
                  </a:lnTo>
                  <a:lnTo>
                    <a:pt x="939230" y="2138365"/>
                  </a:lnTo>
                  <a:lnTo>
                    <a:pt x="985978" y="2141641"/>
                  </a:lnTo>
                  <a:lnTo>
                    <a:pt x="1033272" y="2142744"/>
                  </a:lnTo>
                  <a:lnTo>
                    <a:pt x="1080565" y="2141641"/>
                  </a:lnTo>
                  <a:lnTo>
                    <a:pt x="1127313" y="2138365"/>
                  </a:lnTo>
                  <a:lnTo>
                    <a:pt x="1173470" y="2132963"/>
                  </a:lnTo>
                  <a:lnTo>
                    <a:pt x="1218990" y="2125482"/>
                  </a:lnTo>
                  <a:lnTo>
                    <a:pt x="1263829" y="2115969"/>
                  </a:lnTo>
                  <a:lnTo>
                    <a:pt x="1307939" y="2104472"/>
                  </a:lnTo>
                  <a:lnTo>
                    <a:pt x="1351276" y="2091038"/>
                  </a:lnTo>
                  <a:lnTo>
                    <a:pt x="1393794" y="2075715"/>
                  </a:lnTo>
                  <a:lnTo>
                    <a:pt x="1435447" y="2058548"/>
                  </a:lnTo>
                  <a:lnTo>
                    <a:pt x="1476190" y="2039587"/>
                  </a:lnTo>
                  <a:lnTo>
                    <a:pt x="1515976" y="2018878"/>
                  </a:lnTo>
                  <a:lnTo>
                    <a:pt x="1554762" y="1996468"/>
                  </a:lnTo>
                  <a:lnTo>
                    <a:pt x="1592500" y="1972404"/>
                  </a:lnTo>
                  <a:lnTo>
                    <a:pt x="1629145" y="1946735"/>
                  </a:lnTo>
                  <a:lnTo>
                    <a:pt x="1664652" y="1919507"/>
                  </a:lnTo>
                  <a:lnTo>
                    <a:pt x="1698975" y="1890767"/>
                  </a:lnTo>
                  <a:lnTo>
                    <a:pt x="1732069" y="1860563"/>
                  </a:lnTo>
                  <a:lnTo>
                    <a:pt x="1763887" y="1828942"/>
                  </a:lnTo>
                  <a:lnTo>
                    <a:pt x="1794384" y="1795952"/>
                  </a:lnTo>
                  <a:lnTo>
                    <a:pt x="1823515" y="1761639"/>
                  </a:lnTo>
                  <a:lnTo>
                    <a:pt x="1851233" y="1726051"/>
                  </a:lnTo>
                  <a:lnTo>
                    <a:pt x="1877494" y="1689235"/>
                  </a:lnTo>
                  <a:lnTo>
                    <a:pt x="1902252" y="1651239"/>
                  </a:lnTo>
                  <a:lnTo>
                    <a:pt x="1925461" y="1612109"/>
                  </a:lnTo>
                  <a:lnTo>
                    <a:pt x="1947075" y="1571894"/>
                  </a:lnTo>
                  <a:lnTo>
                    <a:pt x="1967049" y="1530639"/>
                  </a:lnTo>
                  <a:lnTo>
                    <a:pt x="1985337" y="1488394"/>
                  </a:lnTo>
                  <a:lnTo>
                    <a:pt x="2001894" y="1445204"/>
                  </a:lnTo>
                  <a:lnTo>
                    <a:pt x="2016673" y="1401118"/>
                  </a:lnTo>
                  <a:lnTo>
                    <a:pt x="2029631" y="1356181"/>
                  </a:lnTo>
                  <a:lnTo>
                    <a:pt x="2040719" y="1310443"/>
                  </a:lnTo>
                  <a:lnTo>
                    <a:pt x="2049894" y="1263949"/>
                  </a:lnTo>
                  <a:lnTo>
                    <a:pt x="2057110" y="1216748"/>
                  </a:lnTo>
                  <a:lnTo>
                    <a:pt x="2062320" y="1168887"/>
                  </a:lnTo>
                  <a:lnTo>
                    <a:pt x="2065480" y="1120412"/>
                  </a:lnTo>
                  <a:lnTo>
                    <a:pt x="2066543" y="1071372"/>
                  </a:lnTo>
                  <a:lnTo>
                    <a:pt x="2065480" y="1022331"/>
                  </a:lnTo>
                  <a:lnTo>
                    <a:pt x="2062320" y="973856"/>
                  </a:lnTo>
                  <a:lnTo>
                    <a:pt x="2057110" y="925995"/>
                  </a:lnTo>
                  <a:lnTo>
                    <a:pt x="2049894" y="878794"/>
                  </a:lnTo>
                  <a:lnTo>
                    <a:pt x="2040719" y="832300"/>
                  </a:lnTo>
                  <a:lnTo>
                    <a:pt x="2029631" y="786562"/>
                  </a:lnTo>
                  <a:lnTo>
                    <a:pt x="2016673" y="741625"/>
                  </a:lnTo>
                  <a:lnTo>
                    <a:pt x="2001894" y="697539"/>
                  </a:lnTo>
                  <a:lnTo>
                    <a:pt x="1985337" y="654349"/>
                  </a:lnTo>
                  <a:lnTo>
                    <a:pt x="1967049" y="612104"/>
                  </a:lnTo>
                  <a:lnTo>
                    <a:pt x="1947075" y="570849"/>
                  </a:lnTo>
                  <a:lnTo>
                    <a:pt x="1925461" y="530634"/>
                  </a:lnTo>
                  <a:lnTo>
                    <a:pt x="1902252" y="491504"/>
                  </a:lnTo>
                  <a:lnTo>
                    <a:pt x="1877494" y="453508"/>
                  </a:lnTo>
                  <a:lnTo>
                    <a:pt x="1851233" y="416692"/>
                  </a:lnTo>
                  <a:lnTo>
                    <a:pt x="1823515" y="381104"/>
                  </a:lnTo>
                  <a:lnTo>
                    <a:pt x="1794384" y="346791"/>
                  </a:lnTo>
                  <a:lnTo>
                    <a:pt x="1763887" y="313801"/>
                  </a:lnTo>
                  <a:lnTo>
                    <a:pt x="1732069" y="282180"/>
                  </a:lnTo>
                  <a:lnTo>
                    <a:pt x="1698975" y="251976"/>
                  </a:lnTo>
                  <a:lnTo>
                    <a:pt x="1664652" y="223236"/>
                  </a:lnTo>
                  <a:lnTo>
                    <a:pt x="1629145" y="196008"/>
                  </a:lnTo>
                  <a:lnTo>
                    <a:pt x="1592500" y="170339"/>
                  </a:lnTo>
                  <a:lnTo>
                    <a:pt x="1554762" y="146275"/>
                  </a:lnTo>
                  <a:lnTo>
                    <a:pt x="1515976" y="123865"/>
                  </a:lnTo>
                  <a:lnTo>
                    <a:pt x="1476190" y="103156"/>
                  </a:lnTo>
                  <a:lnTo>
                    <a:pt x="1435447" y="84195"/>
                  </a:lnTo>
                  <a:lnTo>
                    <a:pt x="1393794" y="67028"/>
                  </a:lnTo>
                  <a:lnTo>
                    <a:pt x="1351276" y="51705"/>
                  </a:lnTo>
                  <a:lnTo>
                    <a:pt x="1307939" y="38271"/>
                  </a:lnTo>
                  <a:lnTo>
                    <a:pt x="1263829" y="26774"/>
                  </a:lnTo>
                  <a:lnTo>
                    <a:pt x="1218990" y="17261"/>
                  </a:lnTo>
                  <a:lnTo>
                    <a:pt x="1173470" y="9780"/>
                  </a:lnTo>
                  <a:lnTo>
                    <a:pt x="1127313" y="4378"/>
                  </a:lnTo>
                  <a:lnTo>
                    <a:pt x="1080565" y="11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8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51207" y="5702808"/>
              <a:ext cx="1560576" cy="1316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60009" y="2465577"/>
            <a:ext cx="59321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3E3E3E"/>
                </a:solidFill>
                <a:latin typeface="Noto Sans"/>
                <a:cs typeface="Noto Sans"/>
              </a:rPr>
              <a:t>Amazon Simple </a:t>
            </a:r>
            <a:r>
              <a:rPr sz="2800" spc="-35" dirty="0">
                <a:solidFill>
                  <a:srgbClr val="3E3E3E"/>
                </a:solidFill>
                <a:latin typeface="Noto Sans"/>
                <a:cs typeface="Noto Sans"/>
              </a:rPr>
              <a:t>Storage </a:t>
            </a:r>
            <a:r>
              <a:rPr sz="2800" spc="-10" dirty="0">
                <a:solidFill>
                  <a:srgbClr val="3E3E3E"/>
                </a:solidFill>
                <a:latin typeface="Noto Sans"/>
                <a:cs typeface="Noto Sans"/>
              </a:rPr>
              <a:t>Service</a:t>
            </a:r>
            <a:r>
              <a:rPr sz="2800" spc="-16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800" spc="-5" dirty="0">
                <a:solidFill>
                  <a:srgbClr val="3E3E3E"/>
                </a:solidFill>
                <a:latin typeface="Noto Sans"/>
                <a:cs typeface="Noto Sans"/>
              </a:rPr>
              <a:t>(S3)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3876" y="1818894"/>
            <a:ext cx="85832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135" dirty="0">
                <a:solidFill>
                  <a:srgbClr val="3E3E3E"/>
                </a:solidFill>
                <a:latin typeface="Noto Sans"/>
                <a:cs typeface="Noto Sans"/>
              </a:rPr>
              <a:t>AWS </a:t>
            </a:r>
            <a:r>
              <a:rPr sz="3200" b="1" spc="55" dirty="0">
                <a:solidFill>
                  <a:srgbClr val="3E3E3E"/>
                </a:solidFill>
                <a:latin typeface="Noto Sans"/>
                <a:cs typeface="Noto Sans"/>
              </a:rPr>
              <a:t>Solutions </a:t>
            </a:r>
            <a:r>
              <a:rPr sz="3200" b="1" spc="60" dirty="0">
                <a:solidFill>
                  <a:srgbClr val="3E3E3E"/>
                </a:solidFill>
                <a:latin typeface="Noto Sans"/>
                <a:cs typeface="Noto Sans"/>
              </a:rPr>
              <a:t>Architect: </a:t>
            </a:r>
            <a:r>
              <a:rPr sz="3200" b="1" spc="80" dirty="0">
                <a:solidFill>
                  <a:srgbClr val="3E3E3E"/>
                </a:solidFill>
                <a:latin typeface="Noto Sans"/>
                <a:cs typeface="Noto Sans"/>
              </a:rPr>
              <a:t>Associate</a:t>
            </a:r>
            <a:r>
              <a:rPr sz="3200" b="1" spc="-114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3200" b="1" spc="70" dirty="0">
                <a:solidFill>
                  <a:srgbClr val="3E3E3E"/>
                </a:solidFill>
                <a:latin typeface="Noto Sans"/>
                <a:cs typeface="Noto Sans"/>
              </a:rPr>
              <a:t>Level</a:t>
            </a:r>
            <a:endParaRPr sz="3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0397" y="271093"/>
            <a:ext cx="27755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Notifications</a:t>
            </a:r>
            <a:endParaRPr sz="32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135115" y="5645353"/>
            <a:ext cx="13436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3640" y="4258055"/>
            <a:ext cx="1094232" cy="132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2776" y="4346447"/>
            <a:ext cx="816863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40504" y="5645353"/>
            <a:ext cx="581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7779" y="4873752"/>
            <a:ext cx="896619" cy="76200"/>
          </a:xfrm>
          <a:custGeom>
            <a:avLst/>
            <a:gdLst/>
            <a:ahLst/>
            <a:cxnLst/>
            <a:rect l="l" t="t" r="r" b="b"/>
            <a:pathLst>
              <a:path w="896620" h="76200">
                <a:moveTo>
                  <a:pt x="820293" y="0"/>
                </a:moveTo>
                <a:lnTo>
                  <a:pt x="820293" y="76200"/>
                </a:lnTo>
                <a:lnTo>
                  <a:pt x="883793" y="44450"/>
                </a:lnTo>
                <a:lnTo>
                  <a:pt x="832993" y="44450"/>
                </a:lnTo>
                <a:lnTo>
                  <a:pt x="832993" y="31750"/>
                </a:lnTo>
                <a:lnTo>
                  <a:pt x="883793" y="31750"/>
                </a:lnTo>
                <a:lnTo>
                  <a:pt x="820293" y="0"/>
                </a:lnTo>
                <a:close/>
              </a:path>
              <a:path w="896620" h="76200">
                <a:moveTo>
                  <a:pt x="82029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20293" y="44450"/>
                </a:lnTo>
                <a:lnTo>
                  <a:pt x="820293" y="31750"/>
                </a:lnTo>
                <a:close/>
              </a:path>
              <a:path w="896620" h="76200">
                <a:moveTo>
                  <a:pt x="883793" y="31750"/>
                </a:moveTo>
                <a:lnTo>
                  <a:pt x="832993" y="31750"/>
                </a:lnTo>
                <a:lnTo>
                  <a:pt x="832993" y="44450"/>
                </a:lnTo>
                <a:lnTo>
                  <a:pt x="883793" y="44450"/>
                </a:lnTo>
                <a:lnTo>
                  <a:pt x="896493" y="38100"/>
                </a:lnTo>
                <a:lnTo>
                  <a:pt x="883793" y="3175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97669" y="5541009"/>
            <a:ext cx="4984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SNS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97695" y="4501896"/>
            <a:ext cx="984503" cy="984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40368" y="2380488"/>
            <a:ext cx="893064" cy="1075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294621" y="3518357"/>
            <a:ext cx="5029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Q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79407" y="6501384"/>
            <a:ext cx="957072" cy="1155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53576" y="7783169"/>
            <a:ext cx="9829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L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am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bda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30083" y="2804160"/>
            <a:ext cx="1210945" cy="4218940"/>
            <a:chOff x="7530083" y="2804160"/>
            <a:chExt cx="1210945" cy="4218940"/>
          </a:xfrm>
        </p:grpSpPr>
        <p:sp>
          <p:nvSpPr>
            <p:cNvPr id="15" name="object 15"/>
            <p:cNvSpPr/>
            <p:nvPr/>
          </p:nvSpPr>
          <p:spPr>
            <a:xfrm>
              <a:off x="8115299" y="4879848"/>
              <a:ext cx="626110" cy="76200"/>
            </a:xfrm>
            <a:custGeom>
              <a:avLst/>
              <a:gdLst/>
              <a:ahLst/>
              <a:cxnLst/>
              <a:rect l="l" t="t" r="r" b="b"/>
              <a:pathLst>
                <a:path w="626109" h="76200">
                  <a:moveTo>
                    <a:pt x="549528" y="0"/>
                  </a:moveTo>
                  <a:lnTo>
                    <a:pt x="549528" y="76200"/>
                  </a:lnTo>
                  <a:lnTo>
                    <a:pt x="613028" y="44450"/>
                  </a:lnTo>
                  <a:lnTo>
                    <a:pt x="562228" y="44450"/>
                  </a:lnTo>
                  <a:lnTo>
                    <a:pt x="562228" y="31750"/>
                  </a:lnTo>
                  <a:lnTo>
                    <a:pt x="613028" y="31750"/>
                  </a:lnTo>
                  <a:lnTo>
                    <a:pt x="549528" y="0"/>
                  </a:lnTo>
                  <a:close/>
                </a:path>
                <a:path w="626109" h="76200">
                  <a:moveTo>
                    <a:pt x="54952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49528" y="44450"/>
                  </a:lnTo>
                  <a:lnTo>
                    <a:pt x="549528" y="31750"/>
                  </a:lnTo>
                  <a:close/>
                </a:path>
                <a:path w="626109" h="76200">
                  <a:moveTo>
                    <a:pt x="613028" y="31750"/>
                  </a:moveTo>
                  <a:lnTo>
                    <a:pt x="562228" y="31750"/>
                  </a:lnTo>
                  <a:lnTo>
                    <a:pt x="562228" y="44450"/>
                  </a:lnTo>
                  <a:lnTo>
                    <a:pt x="613028" y="44450"/>
                  </a:lnTo>
                  <a:lnTo>
                    <a:pt x="625728" y="38100"/>
                  </a:lnTo>
                  <a:lnTo>
                    <a:pt x="613028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30083" y="2842260"/>
              <a:ext cx="592455" cy="2076450"/>
            </a:xfrm>
            <a:custGeom>
              <a:avLst/>
              <a:gdLst/>
              <a:ahLst/>
              <a:cxnLst/>
              <a:rect l="l" t="t" r="r" b="b"/>
              <a:pathLst>
                <a:path w="592454" h="2076450">
                  <a:moveTo>
                    <a:pt x="0" y="2072639"/>
                  </a:moveTo>
                  <a:lnTo>
                    <a:pt x="582930" y="2072639"/>
                  </a:lnTo>
                </a:path>
                <a:path w="592454" h="2076450">
                  <a:moveTo>
                    <a:pt x="592074" y="0"/>
                  </a:moveTo>
                  <a:lnTo>
                    <a:pt x="585216" y="2076323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15300" y="2804159"/>
              <a:ext cx="626110" cy="4218940"/>
            </a:xfrm>
            <a:custGeom>
              <a:avLst/>
              <a:gdLst/>
              <a:ahLst/>
              <a:cxnLst/>
              <a:rect l="l" t="t" r="r" b="b"/>
              <a:pathLst>
                <a:path w="626109" h="4218940">
                  <a:moveTo>
                    <a:pt x="625729" y="4180332"/>
                  </a:moveTo>
                  <a:lnTo>
                    <a:pt x="613029" y="4173982"/>
                  </a:lnTo>
                  <a:lnTo>
                    <a:pt x="549529" y="4142232"/>
                  </a:lnTo>
                  <a:lnTo>
                    <a:pt x="549529" y="4173982"/>
                  </a:lnTo>
                  <a:lnTo>
                    <a:pt x="0" y="4173982"/>
                  </a:lnTo>
                  <a:lnTo>
                    <a:pt x="0" y="4186682"/>
                  </a:lnTo>
                  <a:lnTo>
                    <a:pt x="549529" y="4186682"/>
                  </a:lnTo>
                  <a:lnTo>
                    <a:pt x="549529" y="4218432"/>
                  </a:lnTo>
                  <a:lnTo>
                    <a:pt x="613029" y="4186682"/>
                  </a:lnTo>
                  <a:lnTo>
                    <a:pt x="625729" y="4180332"/>
                  </a:lnTo>
                  <a:close/>
                </a:path>
                <a:path w="626109" h="4218940">
                  <a:moveTo>
                    <a:pt x="625729" y="38100"/>
                  </a:moveTo>
                  <a:lnTo>
                    <a:pt x="613029" y="31750"/>
                  </a:lnTo>
                  <a:lnTo>
                    <a:pt x="549529" y="0"/>
                  </a:lnTo>
                  <a:lnTo>
                    <a:pt x="54952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49529" y="44450"/>
                  </a:lnTo>
                  <a:lnTo>
                    <a:pt x="549529" y="76200"/>
                  </a:lnTo>
                  <a:lnTo>
                    <a:pt x="613029" y="44450"/>
                  </a:lnTo>
                  <a:lnTo>
                    <a:pt x="625729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09203" y="4924044"/>
              <a:ext cx="6985" cy="2076450"/>
            </a:xfrm>
            <a:custGeom>
              <a:avLst/>
              <a:gdLst/>
              <a:ahLst/>
              <a:cxnLst/>
              <a:rect l="l" t="t" r="r" b="b"/>
              <a:pathLst>
                <a:path w="6984" h="2076450">
                  <a:moveTo>
                    <a:pt x="6857" y="0"/>
                  </a:moveTo>
                  <a:lnTo>
                    <a:pt x="0" y="2076322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157459" y="2804160"/>
            <a:ext cx="757555" cy="76200"/>
          </a:xfrm>
          <a:custGeom>
            <a:avLst/>
            <a:gdLst/>
            <a:ahLst/>
            <a:cxnLst/>
            <a:rect l="l" t="t" r="r" b="b"/>
            <a:pathLst>
              <a:path w="757554" h="76200">
                <a:moveTo>
                  <a:pt x="680847" y="0"/>
                </a:moveTo>
                <a:lnTo>
                  <a:pt x="680847" y="76200"/>
                </a:lnTo>
                <a:lnTo>
                  <a:pt x="744347" y="44450"/>
                </a:lnTo>
                <a:lnTo>
                  <a:pt x="693547" y="44450"/>
                </a:lnTo>
                <a:lnTo>
                  <a:pt x="693547" y="31750"/>
                </a:lnTo>
                <a:lnTo>
                  <a:pt x="744347" y="31750"/>
                </a:lnTo>
                <a:lnTo>
                  <a:pt x="680847" y="0"/>
                </a:lnTo>
                <a:close/>
              </a:path>
              <a:path w="757554" h="76200">
                <a:moveTo>
                  <a:pt x="6808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80847" y="44450"/>
                </a:lnTo>
                <a:lnTo>
                  <a:pt x="680847" y="31750"/>
                </a:lnTo>
                <a:close/>
              </a:path>
              <a:path w="757554" h="76200">
                <a:moveTo>
                  <a:pt x="744347" y="31750"/>
                </a:moveTo>
                <a:lnTo>
                  <a:pt x="693547" y="31750"/>
                </a:lnTo>
                <a:lnTo>
                  <a:pt x="693547" y="44450"/>
                </a:lnTo>
                <a:lnTo>
                  <a:pt x="744347" y="44450"/>
                </a:lnTo>
                <a:lnTo>
                  <a:pt x="757047" y="38100"/>
                </a:lnTo>
                <a:lnTo>
                  <a:pt x="744347" y="317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67871" y="2389632"/>
            <a:ext cx="1203959" cy="905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182604" y="3302330"/>
            <a:ext cx="1393825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Email</a:t>
            </a:r>
            <a:endParaRPr sz="2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ot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ific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57459" y="4870703"/>
            <a:ext cx="757555" cy="76200"/>
          </a:xfrm>
          <a:custGeom>
            <a:avLst/>
            <a:gdLst/>
            <a:ahLst/>
            <a:cxnLst/>
            <a:rect l="l" t="t" r="r" b="b"/>
            <a:pathLst>
              <a:path w="757554" h="76200">
                <a:moveTo>
                  <a:pt x="680847" y="0"/>
                </a:moveTo>
                <a:lnTo>
                  <a:pt x="680847" y="76200"/>
                </a:lnTo>
                <a:lnTo>
                  <a:pt x="744347" y="44450"/>
                </a:lnTo>
                <a:lnTo>
                  <a:pt x="693547" y="44450"/>
                </a:lnTo>
                <a:lnTo>
                  <a:pt x="693547" y="31750"/>
                </a:lnTo>
                <a:lnTo>
                  <a:pt x="744347" y="31750"/>
                </a:lnTo>
                <a:lnTo>
                  <a:pt x="680847" y="0"/>
                </a:lnTo>
                <a:close/>
              </a:path>
              <a:path w="757554" h="76200">
                <a:moveTo>
                  <a:pt x="68084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80847" y="44450"/>
                </a:lnTo>
                <a:lnTo>
                  <a:pt x="680847" y="31750"/>
                </a:lnTo>
                <a:close/>
              </a:path>
              <a:path w="757554" h="76200">
                <a:moveTo>
                  <a:pt x="744347" y="31750"/>
                </a:moveTo>
                <a:lnTo>
                  <a:pt x="693547" y="31750"/>
                </a:lnTo>
                <a:lnTo>
                  <a:pt x="693547" y="44450"/>
                </a:lnTo>
                <a:lnTo>
                  <a:pt x="744347" y="44450"/>
                </a:lnTo>
                <a:lnTo>
                  <a:pt x="757047" y="38100"/>
                </a:lnTo>
                <a:lnTo>
                  <a:pt x="744347" y="317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41023" y="4587240"/>
            <a:ext cx="1307592" cy="816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310366" y="5424931"/>
            <a:ext cx="1393825" cy="6375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362585">
              <a:lnSpc>
                <a:spcPct val="101099"/>
              </a:lnSpc>
              <a:spcBef>
                <a:spcPts val="6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Email 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ot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ific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57459" y="6946392"/>
            <a:ext cx="757555" cy="76200"/>
          </a:xfrm>
          <a:custGeom>
            <a:avLst/>
            <a:gdLst/>
            <a:ahLst/>
            <a:cxnLst/>
            <a:rect l="l" t="t" r="r" b="b"/>
            <a:pathLst>
              <a:path w="757554" h="76200">
                <a:moveTo>
                  <a:pt x="680847" y="0"/>
                </a:moveTo>
                <a:lnTo>
                  <a:pt x="680847" y="76199"/>
                </a:lnTo>
                <a:lnTo>
                  <a:pt x="744347" y="44449"/>
                </a:lnTo>
                <a:lnTo>
                  <a:pt x="693547" y="44449"/>
                </a:lnTo>
                <a:lnTo>
                  <a:pt x="693547" y="31749"/>
                </a:lnTo>
                <a:lnTo>
                  <a:pt x="744347" y="31749"/>
                </a:lnTo>
                <a:lnTo>
                  <a:pt x="680847" y="0"/>
                </a:lnTo>
                <a:close/>
              </a:path>
              <a:path w="757554" h="76200">
                <a:moveTo>
                  <a:pt x="680847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680847" y="44449"/>
                </a:lnTo>
                <a:lnTo>
                  <a:pt x="680847" y="31749"/>
                </a:lnTo>
                <a:close/>
              </a:path>
              <a:path w="757554" h="76200">
                <a:moveTo>
                  <a:pt x="744347" y="31749"/>
                </a:moveTo>
                <a:lnTo>
                  <a:pt x="693547" y="31749"/>
                </a:lnTo>
                <a:lnTo>
                  <a:pt x="693547" y="44449"/>
                </a:lnTo>
                <a:lnTo>
                  <a:pt x="744347" y="44449"/>
                </a:lnTo>
                <a:lnTo>
                  <a:pt x="757047" y="38099"/>
                </a:lnTo>
                <a:lnTo>
                  <a:pt x="744347" y="3174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310366" y="7453121"/>
            <a:ext cx="1393825" cy="6369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362585">
              <a:lnSpc>
                <a:spcPct val="101000"/>
              </a:lnSpc>
              <a:spcBef>
                <a:spcPts val="6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Email 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ot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ific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283695" y="6440423"/>
            <a:ext cx="1200911" cy="905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176" y="710183"/>
            <a:ext cx="2785872" cy="2560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77239" y="1101598"/>
            <a:ext cx="129311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30" dirty="0">
                <a:latin typeface="Noto Sans"/>
                <a:cs typeface="Noto Sans"/>
              </a:rPr>
              <a:t>configure </a:t>
            </a:r>
            <a:r>
              <a:rPr sz="2200" spc="-15" dirty="0">
                <a:latin typeface="Noto Sans"/>
                <a:cs typeface="Noto Sans"/>
              </a:rPr>
              <a:t>notifications to </a:t>
            </a:r>
            <a:r>
              <a:rPr sz="2200" spc="-10" dirty="0">
                <a:latin typeface="Noto Sans"/>
                <a:cs typeface="Noto Sans"/>
              </a:rPr>
              <a:t>be sent when objects are </a:t>
            </a:r>
            <a:r>
              <a:rPr sz="2200" spc="-5" dirty="0">
                <a:latin typeface="Noto Sans"/>
                <a:cs typeface="Noto Sans"/>
              </a:rPr>
              <a:t>loaded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Amazon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dirty="0">
                <a:latin typeface="Noto Sans"/>
                <a:cs typeface="Noto Sans"/>
              </a:rPr>
              <a:t>SQS or</a:t>
            </a:r>
            <a:r>
              <a:rPr sz="2200" spc="17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SNS.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8581" y="271093"/>
            <a:ext cx="28816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Glacier</a:t>
            </a:r>
            <a:r>
              <a:rPr sz="3200" spc="-35" dirty="0"/>
              <a:t> </a:t>
            </a:r>
            <a:r>
              <a:rPr sz="3200" spc="70" dirty="0"/>
              <a:t>Select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100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781800" y="710183"/>
            <a:ext cx="274320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2122" y="1345514"/>
            <a:ext cx="12618085" cy="316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Glacier Select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operates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exactly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same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as 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Select; however,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price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job is</a:t>
            </a:r>
            <a:r>
              <a:rPr sz="2200" spc="1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determined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by how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fast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want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results</a:t>
            </a:r>
            <a:r>
              <a:rPr sz="2200" spc="1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returned.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There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are three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options: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Expedited,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which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takes </a:t>
            </a:r>
            <a:r>
              <a:rPr sz="2200" spc="10" dirty="0">
                <a:solidFill>
                  <a:srgbClr val="3E3E3E"/>
                </a:solidFill>
                <a:latin typeface="Noto Sans"/>
                <a:cs typeface="Noto Sans"/>
              </a:rPr>
              <a:t>1-5</a:t>
            </a:r>
            <a:r>
              <a:rPr sz="2200" spc="-5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mins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Standard,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which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takes </a:t>
            </a:r>
            <a:r>
              <a:rPr sz="2200" spc="10" dirty="0">
                <a:solidFill>
                  <a:srgbClr val="3E3E3E"/>
                </a:solidFill>
                <a:latin typeface="Noto Sans"/>
                <a:cs typeface="Noto Sans"/>
              </a:rPr>
              <a:t>3-5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hours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Bulk,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which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takes </a:t>
            </a:r>
            <a:r>
              <a:rPr sz="2200" spc="10" dirty="0">
                <a:solidFill>
                  <a:srgbClr val="3E3E3E"/>
                </a:solidFill>
                <a:latin typeface="Noto Sans"/>
                <a:cs typeface="Noto Sans"/>
              </a:rPr>
              <a:t>5-12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hours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101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102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key </a:t>
            </a:r>
            <a:r>
              <a:rPr sz="2200" spc="-15" dirty="0">
                <a:latin typeface="Noto Sans"/>
                <a:cs typeface="Noto Sans"/>
              </a:rPr>
              <a:t>benefit </a:t>
            </a:r>
            <a:r>
              <a:rPr sz="2200" spc="-5" dirty="0">
                <a:latin typeface="Noto Sans"/>
                <a:cs typeface="Noto Sans"/>
              </a:rPr>
              <a:t>of S3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select?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78023"/>
            <a:ext cx="44043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Faster download of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110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804030"/>
            <a:ext cx="43281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Greater security of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60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611115"/>
            <a:ext cx="52146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Faster return of </a:t>
            </a:r>
            <a:r>
              <a:rPr sz="2000" spc="-20" dirty="0">
                <a:latin typeface="Noto Sans"/>
                <a:cs typeface="Noto Sans"/>
              </a:rPr>
              <a:t>data </a:t>
            </a:r>
            <a:r>
              <a:rPr sz="2000" spc="-15" dirty="0">
                <a:latin typeface="Noto Sans"/>
                <a:cs typeface="Noto Sans"/>
              </a:rPr>
              <a:t>from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145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35930"/>
            <a:ext cx="38563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Cheaper </a:t>
            </a:r>
            <a:r>
              <a:rPr sz="2000" spc="-35" dirty="0">
                <a:latin typeface="Noto Sans"/>
                <a:cs typeface="Noto Sans"/>
              </a:rPr>
              <a:t>storage </a:t>
            </a:r>
            <a:r>
              <a:rPr sz="2000" spc="-10" dirty="0">
                <a:latin typeface="Noto Sans"/>
                <a:cs typeface="Noto Sans"/>
              </a:rPr>
              <a:t>costs of </a:t>
            </a:r>
            <a:r>
              <a:rPr sz="2000" spc="-5" dirty="0">
                <a:latin typeface="Noto Sans"/>
                <a:cs typeface="Noto Sans"/>
              </a:rPr>
              <a:t>S3</a:t>
            </a:r>
            <a:r>
              <a:rPr sz="2000" spc="10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files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3" name="object 3"/>
            <p:cNvSpPr/>
            <p:nvPr/>
          </p:nvSpPr>
          <p:spPr>
            <a:xfrm>
              <a:off x="14797330" y="8792526"/>
              <a:ext cx="912483" cy="2657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9" name="object 9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23" name="object 23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863588"/>
            <a:ext cx="12357735" cy="1075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c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Noto Sans"/>
                <a:cs typeface="Noto Sans"/>
              </a:rPr>
              <a:t>S3 </a:t>
            </a:r>
            <a:r>
              <a:rPr sz="2400" spc="-15" dirty="0">
                <a:latin typeface="Noto Sans"/>
                <a:cs typeface="Noto Sans"/>
              </a:rPr>
              <a:t>Select allows </a:t>
            </a:r>
            <a:r>
              <a:rPr sz="2400" spc="-20" dirty="0">
                <a:latin typeface="Noto Sans"/>
                <a:cs typeface="Noto Sans"/>
              </a:rPr>
              <a:t>you </a:t>
            </a:r>
            <a:r>
              <a:rPr sz="2400" spc="-15" dirty="0">
                <a:latin typeface="Noto Sans"/>
                <a:cs typeface="Noto Sans"/>
              </a:rPr>
              <a:t>to </a:t>
            </a:r>
            <a:r>
              <a:rPr sz="2400" spc="-20" dirty="0">
                <a:latin typeface="Noto Sans"/>
                <a:cs typeface="Noto Sans"/>
              </a:rPr>
              <a:t>return </a:t>
            </a:r>
            <a:r>
              <a:rPr sz="2400" spc="-15" dirty="0">
                <a:latin typeface="Noto Sans"/>
                <a:cs typeface="Noto Sans"/>
              </a:rPr>
              <a:t>data from files stored on </a:t>
            </a:r>
            <a:r>
              <a:rPr sz="2400" dirty="0">
                <a:latin typeface="Noto Sans"/>
                <a:cs typeface="Noto Sans"/>
              </a:rPr>
              <a:t>S3 </a:t>
            </a:r>
            <a:r>
              <a:rPr sz="2400" spc="-15" dirty="0">
                <a:latin typeface="Noto Sans"/>
                <a:cs typeface="Noto Sans"/>
              </a:rPr>
              <a:t>much faster </a:t>
            </a:r>
            <a:r>
              <a:rPr sz="2400" spc="-20" dirty="0">
                <a:latin typeface="Noto Sans"/>
                <a:cs typeface="Noto Sans"/>
              </a:rPr>
              <a:t>than</a:t>
            </a:r>
            <a:r>
              <a:rPr sz="2400" spc="37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previously.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566152" y="8817356"/>
            <a:ext cx="502284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100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key </a:t>
            </a:r>
            <a:r>
              <a:rPr sz="2200" spc="-15" dirty="0">
                <a:latin typeface="Noto Sans"/>
                <a:cs typeface="Noto Sans"/>
              </a:rPr>
              <a:t>benefit </a:t>
            </a:r>
            <a:r>
              <a:rPr sz="2200" spc="-5" dirty="0">
                <a:latin typeface="Noto Sans"/>
                <a:cs typeface="Noto Sans"/>
              </a:rPr>
              <a:t>of S3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select?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78023"/>
            <a:ext cx="44043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Faster download of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110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804030"/>
            <a:ext cx="43281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Greater security of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60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611115"/>
            <a:ext cx="52146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Faster return of </a:t>
            </a:r>
            <a:r>
              <a:rPr sz="2000" spc="-20" dirty="0">
                <a:latin typeface="Noto Sans"/>
                <a:cs typeface="Noto Sans"/>
              </a:rPr>
              <a:t>data </a:t>
            </a:r>
            <a:r>
              <a:rPr sz="2000" spc="-15" dirty="0">
                <a:latin typeface="Noto Sans"/>
                <a:cs typeface="Noto Sans"/>
              </a:rPr>
              <a:t>from </a:t>
            </a:r>
            <a:r>
              <a:rPr sz="2000" spc="-10" dirty="0">
                <a:latin typeface="Noto Sans"/>
                <a:cs typeface="Noto Sans"/>
              </a:rPr>
              <a:t>files </a:t>
            </a:r>
            <a:r>
              <a:rPr sz="2000" spc="-15" dirty="0">
                <a:latin typeface="Noto Sans"/>
                <a:cs typeface="Noto Sans"/>
              </a:rPr>
              <a:t>stored on</a:t>
            </a:r>
            <a:r>
              <a:rPr sz="2000" spc="145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35930"/>
            <a:ext cx="38563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Cheaper </a:t>
            </a:r>
            <a:r>
              <a:rPr sz="2000" spc="-35" dirty="0">
                <a:latin typeface="Noto Sans"/>
                <a:cs typeface="Noto Sans"/>
              </a:rPr>
              <a:t>storage </a:t>
            </a:r>
            <a:r>
              <a:rPr sz="2000" spc="-10" dirty="0">
                <a:latin typeface="Noto Sans"/>
                <a:cs typeface="Noto Sans"/>
              </a:rPr>
              <a:t>costs of </a:t>
            </a:r>
            <a:r>
              <a:rPr sz="2000" spc="-5" dirty="0">
                <a:latin typeface="Noto Sans"/>
                <a:cs typeface="Noto Sans"/>
              </a:rPr>
              <a:t>S3</a:t>
            </a:r>
            <a:r>
              <a:rPr sz="2000" spc="10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files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101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7706359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35" dirty="0">
                <a:solidFill>
                  <a:srgbClr val="FFFFFF"/>
                </a:solidFill>
              </a:rPr>
              <a:t>Import/Export</a:t>
            </a:r>
            <a:r>
              <a:rPr sz="3200" spc="25" dirty="0">
                <a:solidFill>
                  <a:srgbClr val="FFFFFF"/>
                </a:solidFill>
              </a:rPr>
              <a:t> </a:t>
            </a:r>
            <a:r>
              <a:rPr sz="3200" spc="60" dirty="0">
                <a:solidFill>
                  <a:srgbClr val="FFFFFF"/>
                </a:solidFill>
              </a:rPr>
              <a:t>Snowball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about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spc="-25" dirty="0">
                <a:solidFill>
                  <a:srgbClr val="0E537A"/>
                </a:solidFill>
                <a:latin typeface="Noto Sans"/>
                <a:cs typeface="Noto Sans"/>
              </a:rPr>
              <a:t>Import/Export</a:t>
            </a:r>
            <a:r>
              <a:rPr sz="2800" b="0" spc="-18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Snowball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6288" y="271093"/>
            <a:ext cx="50488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0" dirty="0"/>
              <a:t>Import/Export</a:t>
            </a:r>
            <a:r>
              <a:rPr sz="3200" dirty="0"/>
              <a:t> </a:t>
            </a:r>
            <a:r>
              <a:rPr sz="3200" spc="60" dirty="0"/>
              <a:t>Snowball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56576" y="4248911"/>
            <a:ext cx="4337685" cy="2679700"/>
            <a:chOff x="7656576" y="4248911"/>
            <a:chExt cx="4337685" cy="2679700"/>
          </a:xfrm>
        </p:grpSpPr>
        <p:sp>
          <p:nvSpPr>
            <p:cNvPr id="4" name="object 4"/>
            <p:cNvSpPr/>
            <p:nvPr/>
          </p:nvSpPr>
          <p:spPr>
            <a:xfrm>
              <a:off x="8577072" y="6332254"/>
              <a:ext cx="609600" cy="595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6576" y="4248911"/>
              <a:ext cx="4337304" cy="2599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364991" y="4261103"/>
            <a:ext cx="1615439" cy="1978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3533" y="6351777"/>
            <a:ext cx="5772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93791" y="5007864"/>
            <a:ext cx="2148205" cy="835660"/>
            <a:chOff x="5193791" y="5007864"/>
            <a:chExt cx="2148205" cy="835660"/>
          </a:xfrm>
        </p:grpSpPr>
        <p:sp>
          <p:nvSpPr>
            <p:cNvPr id="9" name="object 9"/>
            <p:cNvSpPr/>
            <p:nvPr/>
          </p:nvSpPr>
          <p:spPr>
            <a:xfrm>
              <a:off x="5193791" y="5384673"/>
              <a:ext cx="2148205" cy="76200"/>
            </a:xfrm>
            <a:custGeom>
              <a:avLst/>
              <a:gdLst/>
              <a:ahLst/>
              <a:cxnLst/>
              <a:rect l="l" t="t" r="r" b="b"/>
              <a:pathLst>
                <a:path w="2148204" h="76200">
                  <a:moveTo>
                    <a:pt x="2072259" y="0"/>
                  </a:moveTo>
                  <a:lnTo>
                    <a:pt x="2072113" y="29024"/>
                  </a:lnTo>
                  <a:lnTo>
                    <a:pt x="2084832" y="29082"/>
                  </a:lnTo>
                  <a:lnTo>
                    <a:pt x="2084705" y="47371"/>
                  </a:lnTo>
                  <a:lnTo>
                    <a:pt x="2072022" y="47371"/>
                  </a:lnTo>
                  <a:lnTo>
                    <a:pt x="2071878" y="76200"/>
                  </a:lnTo>
                  <a:lnTo>
                    <a:pt x="2130215" y="47371"/>
                  </a:lnTo>
                  <a:lnTo>
                    <a:pt x="2084705" y="47371"/>
                  </a:lnTo>
                  <a:lnTo>
                    <a:pt x="2130334" y="47312"/>
                  </a:lnTo>
                  <a:lnTo>
                    <a:pt x="2148205" y="38480"/>
                  </a:lnTo>
                  <a:lnTo>
                    <a:pt x="2072259" y="0"/>
                  </a:lnTo>
                  <a:close/>
                </a:path>
                <a:path w="2148204" h="76200">
                  <a:moveTo>
                    <a:pt x="2072113" y="29024"/>
                  </a:moveTo>
                  <a:lnTo>
                    <a:pt x="2072022" y="47312"/>
                  </a:lnTo>
                  <a:lnTo>
                    <a:pt x="2084705" y="47371"/>
                  </a:lnTo>
                  <a:lnTo>
                    <a:pt x="2084832" y="29082"/>
                  </a:lnTo>
                  <a:lnTo>
                    <a:pt x="2072113" y="29024"/>
                  </a:lnTo>
                  <a:close/>
                </a:path>
                <a:path w="2148204" h="76200">
                  <a:moveTo>
                    <a:pt x="0" y="19430"/>
                  </a:moveTo>
                  <a:lnTo>
                    <a:pt x="0" y="37718"/>
                  </a:lnTo>
                  <a:lnTo>
                    <a:pt x="2072022" y="47312"/>
                  </a:lnTo>
                  <a:lnTo>
                    <a:pt x="2072113" y="29024"/>
                  </a:lnTo>
                  <a:lnTo>
                    <a:pt x="0" y="1943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10783" y="5029200"/>
              <a:ext cx="591312" cy="8138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4495" y="5007864"/>
              <a:ext cx="591311" cy="8138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56066" y="5136591"/>
            <a:ext cx="11969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INTERNET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4428" y="5845251"/>
            <a:ext cx="581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2223" y="710183"/>
            <a:ext cx="5062728" cy="256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5481" y="1261364"/>
            <a:ext cx="1383855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Snowball 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 petabyte-scale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transport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solution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that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uses secure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appliances to transfer </a:t>
            </a: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large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amounts 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into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and out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AWS Cloud. Snowball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removes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need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transfer </a:t>
            </a: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large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amounts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over 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Internet.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105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5392" y="1281429"/>
            <a:ext cx="9203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Snowball 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TB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appliance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that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AWS ships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 transfer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your</a:t>
            </a:r>
            <a:r>
              <a:rPr sz="2200" spc="18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data.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5415" y="271093"/>
            <a:ext cx="68052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Import/Export </a:t>
            </a:r>
            <a:r>
              <a:rPr sz="3200" spc="60" dirty="0"/>
              <a:t>Snowball</a:t>
            </a:r>
            <a:r>
              <a:rPr sz="3200" spc="90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4" name="object 4"/>
          <p:cNvSpPr/>
          <p:nvPr/>
        </p:nvSpPr>
        <p:spPr>
          <a:xfrm>
            <a:off x="4727447" y="710183"/>
            <a:ext cx="6763511" cy="222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79166" y="5306644"/>
            <a:ext cx="2793365" cy="637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Create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job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in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</a:t>
            </a:r>
            <a:r>
              <a:rPr sz="200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</a:t>
            </a:r>
            <a:endParaRPr sz="2000">
              <a:latin typeface="Noto Sans"/>
              <a:cs typeface="Noto Sans"/>
            </a:endParaRPr>
          </a:p>
          <a:p>
            <a:pPr marL="121920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Management</a:t>
            </a:r>
            <a:r>
              <a:rPr sz="2000" spc="1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console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5889" y="2721610"/>
            <a:ext cx="3399154" cy="4963160"/>
            <a:chOff x="2675889" y="2721610"/>
            <a:chExt cx="3399154" cy="4963160"/>
          </a:xfrm>
        </p:grpSpPr>
        <p:sp>
          <p:nvSpPr>
            <p:cNvPr id="7" name="object 7"/>
            <p:cNvSpPr/>
            <p:nvPr/>
          </p:nvSpPr>
          <p:spPr>
            <a:xfrm>
              <a:off x="3903024" y="3424854"/>
              <a:ext cx="917326" cy="8038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82239" y="2727960"/>
              <a:ext cx="3386454" cy="4950460"/>
            </a:xfrm>
            <a:custGeom>
              <a:avLst/>
              <a:gdLst/>
              <a:ahLst/>
              <a:cxnLst/>
              <a:rect l="l" t="t" r="r" b="b"/>
              <a:pathLst>
                <a:path w="3386454" h="4950459">
                  <a:moveTo>
                    <a:pt x="0" y="234568"/>
                  </a:moveTo>
                  <a:lnTo>
                    <a:pt x="4765" y="187297"/>
                  </a:lnTo>
                  <a:lnTo>
                    <a:pt x="18434" y="143267"/>
                  </a:lnTo>
                  <a:lnTo>
                    <a:pt x="40063" y="103423"/>
                  </a:lnTo>
                  <a:lnTo>
                    <a:pt x="68706" y="68707"/>
                  </a:lnTo>
                  <a:lnTo>
                    <a:pt x="103423" y="40063"/>
                  </a:lnTo>
                  <a:lnTo>
                    <a:pt x="143267" y="18434"/>
                  </a:lnTo>
                  <a:lnTo>
                    <a:pt x="187297" y="4765"/>
                  </a:lnTo>
                  <a:lnTo>
                    <a:pt x="234569" y="0"/>
                  </a:lnTo>
                  <a:lnTo>
                    <a:pt x="3151759" y="0"/>
                  </a:lnTo>
                  <a:lnTo>
                    <a:pt x="3199030" y="4765"/>
                  </a:lnTo>
                  <a:lnTo>
                    <a:pt x="3243060" y="18434"/>
                  </a:lnTo>
                  <a:lnTo>
                    <a:pt x="3282904" y="40063"/>
                  </a:lnTo>
                  <a:lnTo>
                    <a:pt x="3317620" y="68707"/>
                  </a:lnTo>
                  <a:lnTo>
                    <a:pt x="3346264" y="103423"/>
                  </a:lnTo>
                  <a:lnTo>
                    <a:pt x="3367893" y="143267"/>
                  </a:lnTo>
                  <a:lnTo>
                    <a:pt x="3381562" y="187297"/>
                  </a:lnTo>
                  <a:lnTo>
                    <a:pt x="3386328" y="234568"/>
                  </a:lnTo>
                  <a:lnTo>
                    <a:pt x="3386328" y="4715383"/>
                  </a:lnTo>
                  <a:lnTo>
                    <a:pt x="3381562" y="4762654"/>
                  </a:lnTo>
                  <a:lnTo>
                    <a:pt x="3367893" y="4806684"/>
                  </a:lnTo>
                  <a:lnTo>
                    <a:pt x="3346264" y="4846528"/>
                  </a:lnTo>
                  <a:lnTo>
                    <a:pt x="3317620" y="4881245"/>
                  </a:lnTo>
                  <a:lnTo>
                    <a:pt x="3282904" y="4909888"/>
                  </a:lnTo>
                  <a:lnTo>
                    <a:pt x="3243060" y="4931517"/>
                  </a:lnTo>
                  <a:lnTo>
                    <a:pt x="3199030" y="4945186"/>
                  </a:lnTo>
                  <a:lnTo>
                    <a:pt x="3151759" y="4949952"/>
                  </a:lnTo>
                  <a:lnTo>
                    <a:pt x="234569" y="4949952"/>
                  </a:lnTo>
                  <a:lnTo>
                    <a:pt x="187297" y="4945186"/>
                  </a:lnTo>
                  <a:lnTo>
                    <a:pt x="143267" y="4931517"/>
                  </a:lnTo>
                  <a:lnTo>
                    <a:pt x="103423" y="4909888"/>
                  </a:lnTo>
                  <a:lnTo>
                    <a:pt x="68706" y="4881245"/>
                  </a:lnTo>
                  <a:lnTo>
                    <a:pt x="40063" y="4846528"/>
                  </a:lnTo>
                  <a:lnTo>
                    <a:pt x="18434" y="4806684"/>
                  </a:lnTo>
                  <a:lnTo>
                    <a:pt x="4765" y="4762654"/>
                  </a:lnTo>
                  <a:lnTo>
                    <a:pt x="0" y="4715383"/>
                  </a:lnTo>
                  <a:lnTo>
                    <a:pt x="0" y="234568"/>
                  </a:lnTo>
                  <a:close/>
                </a:path>
              </a:pathLst>
            </a:custGeom>
            <a:ln w="12192">
              <a:solidFill>
                <a:srgbClr val="2D7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83654" y="5309742"/>
            <a:ext cx="2915920" cy="18567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8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Connect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it to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your  hardware and run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Snowball Client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establish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connection  and encrypt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data to 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transfer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it at </a:t>
            </a:r>
            <a:r>
              <a:rPr sz="2000" spc="-50" dirty="0">
                <a:solidFill>
                  <a:srgbClr val="404040"/>
                </a:solidFill>
                <a:latin typeface="Noto Sans"/>
                <a:cs typeface="Noto Sans"/>
              </a:rPr>
              <a:t>high</a:t>
            </a:r>
            <a:r>
              <a:rPr sz="2000" spc="3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speed.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64352" y="2721864"/>
            <a:ext cx="4182110" cy="4962525"/>
            <a:chOff x="5864352" y="2721864"/>
            <a:chExt cx="4182110" cy="4962525"/>
          </a:xfrm>
        </p:grpSpPr>
        <p:sp>
          <p:nvSpPr>
            <p:cNvPr id="11" name="object 11"/>
            <p:cNvSpPr/>
            <p:nvPr/>
          </p:nvSpPr>
          <p:spPr>
            <a:xfrm>
              <a:off x="7126224" y="3395472"/>
              <a:ext cx="813816" cy="844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53784" y="2727960"/>
              <a:ext cx="3386454" cy="4950460"/>
            </a:xfrm>
            <a:custGeom>
              <a:avLst/>
              <a:gdLst/>
              <a:ahLst/>
              <a:cxnLst/>
              <a:rect l="l" t="t" r="r" b="b"/>
              <a:pathLst>
                <a:path w="3386454" h="4950459">
                  <a:moveTo>
                    <a:pt x="0" y="234568"/>
                  </a:moveTo>
                  <a:lnTo>
                    <a:pt x="4765" y="187297"/>
                  </a:lnTo>
                  <a:lnTo>
                    <a:pt x="18434" y="143267"/>
                  </a:lnTo>
                  <a:lnTo>
                    <a:pt x="40063" y="103423"/>
                  </a:lnTo>
                  <a:lnTo>
                    <a:pt x="68707" y="68707"/>
                  </a:lnTo>
                  <a:lnTo>
                    <a:pt x="103423" y="40063"/>
                  </a:lnTo>
                  <a:lnTo>
                    <a:pt x="143267" y="18434"/>
                  </a:lnTo>
                  <a:lnTo>
                    <a:pt x="187297" y="4765"/>
                  </a:lnTo>
                  <a:lnTo>
                    <a:pt x="234569" y="0"/>
                  </a:lnTo>
                  <a:lnTo>
                    <a:pt x="3151759" y="0"/>
                  </a:lnTo>
                  <a:lnTo>
                    <a:pt x="3199030" y="4765"/>
                  </a:lnTo>
                  <a:lnTo>
                    <a:pt x="3243060" y="18434"/>
                  </a:lnTo>
                  <a:lnTo>
                    <a:pt x="3282904" y="40063"/>
                  </a:lnTo>
                  <a:lnTo>
                    <a:pt x="3317621" y="68707"/>
                  </a:lnTo>
                  <a:lnTo>
                    <a:pt x="3346264" y="103423"/>
                  </a:lnTo>
                  <a:lnTo>
                    <a:pt x="3367893" y="143267"/>
                  </a:lnTo>
                  <a:lnTo>
                    <a:pt x="3381562" y="187297"/>
                  </a:lnTo>
                  <a:lnTo>
                    <a:pt x="3386328" y="234568"/>
                  </a:lnTo>
                  <a:lnTo>
                    <a:pt x="3386328" y="4715383"/>
                  </a:lnTo>
                  <a:lnTo>
                    <a:pt x="3381562" y="4762654"/>
                  </a:lnTo>
                  <a:lnTo>
                    <a:pt x="3367893" y="4806684"/>
                  </a:lnTo>
                  <a:lnTo>
                    <a:pt x="3346264" y="4846528"/>
                  </a:lnTo>
                  <a:lnTo>
                    <a:pt x="3317621" y="4881245"/>
                  </a:lnTo>
                  <a:lnTo>
                    <a:pt x="3282904" y="4909888"/>
                  </a:lnTo>
                  <a:lnTo>
                    <a:pt x="3243060" y="4931517"/>
                  </a:lnTo>
                  <a:lnTo>
                    <a:pt x="3199030" y="4945186"/>
                  </a:lnTo>
                  <a:lnTo>
                    <a:pt x="3151759" y="4949952"/>
                  </a:lnTo>
                  <a:lnTo>
                    <a:pt x="234569" y="4949952"/>
                  </a:lnTo>
                  <a:lnTo>
                    <a:pt x="187297" y="4945186"/>
                  </a:lnTo>
                  <a:lnTo>
                    <a:pt x="143267" y="4931517"/>
                  </a:lnTo>
                  <a:lnTo>
                    <a:pt x="103423" y="4909888"/>
                  </a:lnTo>
                  <a:lnTo>
                    <a:pt x="68706" y="4881245"/>
                  </a:lnTo>
                  <a:lnTo>
                    <a:pt x="40063" y="4846528"/>
                  </a:lnTo>
                  <a:lnTo>
                    <a:pt x="18434" y="4806684"/>
                  </a:lnTo>
                  <a:lnTo>
                    <a:pt x="4765" y="4762654"/>
                  </a:lnTo>
                  <a:lnTo>
                    <a:pt x="0" y="4715383"/>
                  </a:lnTo>
                  <a:lnTo>
                    <a:pt x="0" y="234568"/>
                  </a:lnTo>
                  <a:close/>
                </a:path>
              </a:pathLst>
            </a:custGeom>
            <a:ln w="12192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97696" y="3383280"/>
              <a:ext cx="560831" cy="7650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75676" y="3706368"/>
              <a:ext cx="652780" cy="76200"/>
            </a:xfrm>
            <a:custGeom>
              <a:avLst/>
              <a:gdLst/>
              <a:ahLst/>
              <a:cxnLst/>
              <a:rect l="l" t="t" r="r" b="b"/>
              <a:pathLst>
                <a:path w="652779" h="76200">
                  <a:moveTo>
                    <a:pt x="576579" y="0"/>
                  </a:moveTo>
                  <a:lnTo>
                    <a:pt x="576579" y="76200"/>
                  </a:lnTo>
                  <a:lnTo>
                    <a:pt x="640079" y="44450"/>
                  </a:lnTo>
                  <a:lnTo>
                    <a:pt x="589279" y="44450"/>
                  </a:lnTo>
                  <a:lnTo>
                    <a:pt x="589279" y="31750"/>
                  </a:lnTo>
                  <a:lnTo>
                    <a:pt x="640079" y="31750"/>
                  </a:lnTo>
                  <a:lnTo>
                    <a:pt x="576579" y="0"/>
                  </a:lnTo>
                  <a:close/>
                </a:path>
                <a:path w="652779" h="76200">
                  <a:moveTo>
                    <a:pt x="576579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76579" y="44450"/>
                  </a:lnTo>
                  <a:lnTo>
                    <a:pt x="576579" y="31750"/>
                  </a:lnTo>
                  <a:close/>
                </a:path>
                <a:path w="652779" h="76200">
                  <a:moveTo>
                    <a:pt x="640079" y="31750"/>
                  </a:moveTo>
                  <a:lnTo>
                    <a:pt x="589279" y="31750"/>
                  </a:lnTo>
                  <a:lnTo>
                    <a:pt x="589279" y="44450"/>
                  </a:lnTo>
                  <a:lnTo>
                    <a:pt x="640079" y="44450"/>
                  </a:lnTo>
                  <a:lnTo>
                    <a:pt x="652779" y="38100"/>
                  </a:lnTo>
                  <a:lnTo>
                    <a:pt x="640079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64352" y="5056632"/>
              <a:ext cx="920496" cy="4602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767821" y="5296611"/>
            <a:ext cx="3185160" cy="15525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0" algn="ctr">
              <a:lnSpc>
                <a:spcPct val="100299"/>
              </a:lnSpc>
              <a:spcBef>
                <a:spcPts val="85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Once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files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are  transferred,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ship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Snowball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appliance to 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track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its </a:t>
            </a: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progress 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online.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988295" y="2721864"/>
            <a:ext cx="4066540" cy="4962525"/>
            <a:chOff x="9988295" y="2721864"/>
            <a:chExt cx="4066540" cy="4962525"/>
          </a:xfrm>
        </p:grpSpPr>
        <p:sp>
          <p:nvSpPr>
            <p:cNvPr id="18" name="object 18"/>
            <p:cNvSpPr/>
            <p:nvPr/>
          </p:nvSpPr>
          <p:spPr>
            <a:xfrm>
              <a:off x="10661903" y="2727960"/>
              <a:ext cx="3386454" cy="4950460"/>
            </a:xfrm>
            <a:custGeom>
              <a:avLst/>
              <a:gdLst/>
              <a:ahLst/>
              <a:cxnLst/>
              <a:rect l="l" t="t" r="r" b="b"/>
              <a:pathLst>
                <a:path w="3386455" h="4950459">
                  <a:moveTo>
                    <a:pt x="0" y="234568"/>
                  </a:moveTo>
                  <a:lnTo>
                    <a:pt x="4765" y="187297"/>
                  </a:lnTo>
                  <a:lnTo>
                    <a:pt x="18434" y="143267"/>
                  </a:lnTo>
                  <a:lnTo>
                    <a:pt x="40063" y="103423"/>
                  </a:lnTo>
                  <a:lnTo>
                    <a:pt x="68707" y="68707"/>
                  </a:lnTo>
                  <a:lnTo>
                    <a:pt x="103423" y="40063"/>
                  </a:lnTo>
                  <a:lnTo>
                    <a:pt x="143267" y="18434"/>
                  </a:lnTo>
                  <a:lnTo>
                    <a:pt x="187297" y="4765"/>
                  </a:lnTo>
                  <a:lnTo>
                    <a:pt x="234569" y="0"/>
                  </a:lnTo>
                  <a:lnTo>
                    <a:pt x="3151759" y="0"/>
                  </a:lnTo>
                  <a:lnTo>
                    <a:pt x="3199030" y="4765"/>
                  </a:lnTo>
                  <a:lnTo>
                    <a:pt x="3243060" y="18434"/>
                  </a:lnTo>
                  <a:lnTo>
                    <a:pt x="3282904" y="40063"/>
                  </a:lnTo>
                  <a:lnTo>
                    <a:pt x="3317621" y="68707"/>
                  </a:lnTo>
                  <a:lnTo>
                    <a:pt x="3346264" y="103423"/>
                  </a:lnTo>
                  <a:lnTo>
                    <a:pt x="3367893" y="143267"/>
                  </a:lnTo>
                  <a:lnTo>
                    <a:pt x="3381562" y="187297"/>
                  </a:lnTo>
                  <a:lnTo>
                    <a:pt x="3386328" y="234568"/>
                  </a:lnTo>
                  <a:lnTo>
                    <a:pt x="3386328" y="4715383"/>
                  </a:lnTo>
                  <a:lnTo>
                    <a:pt x="3381562" y="4762654"/>
                  </a:lnTo>
                  <a:lnTo>
                    <a:pt x="3367893" y="4806684"/>
                  </a:lnTo>
                  <a:lnTo>
                    <a:pt x="3346264" y="4846528"/>
                  </a:lnTo>
                  <a:lnTo>
                    <a:pt x="3317621" y="4881245"/>
                  </a:lnTo>
                  <a:lnTo>
                    <a:pt x="3282904" y="4909888"/>
                  </a:lnTo>
                  <a:lnTo>
                    <a:pt x="3243060" y="4931517"/>
                  </a:lnTo>
                  <a:lnTo>
                    <a:pt x="3199030" y="4945186"/>
                  </a:lnTo>
                  <a:lnTo>
                    <a:pt x="3151759" y="4949952"/>
                  </a:lnTo>
                  <a:lnTo>
                    <a:pt x="234569" y="4949952"/>
                  </a:lnTo>
                  <a:lnTo>
                    <a:pt x="187297" y="4945186"/>
                  </a:lnTo>
                  <a:lnTo>
                    <a:pt x="143267" y="4931517"/>
                  </a:lnTo>
                  <a:lnTo>
                    <a:pt x="103423" y="4909888"/>
                  </a:lnTo>
                  <a:lnTo>
                    <a:pt x="68706" y="4881245"/>
                  </a:lnTo>
                  <a:lnTo>
                    <a:pt x="40063" y="4846528"/>
                  </a:lnTo>
                  <a:lnTo>
                    <a:pt x="18434" y="4806684"/>
                  </a:lnTo>
                  <a:lnTo>
                    <a:pt x="4765" y="4762654"/>
                  </a:lnTo>
                  <a:lnTo>
                    <a:pt x="0" y="4715383"/>
                  </a:lnTo>
                  <a:lnTo>
                    <a:pt x="0" y="234568"/>
                  </a:lnTo>
                  <a:close/>
                </a:path>
              </a:pathLst>
            </a:custGeom>
            <a:ln w="12192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54281" y="3318052"/>
              <a:ext cx="1007668" cy="880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88295" y="5029200"/>
              <a:ext cx="920496" cy="457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106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5078" y="271093"/>
            <a:ext cx="408812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60" dirty="0"/>
              <a:t>Snowball</a:t>
            </a:r>
            <a:r>
              <a:rPr sz="3200" spc="-114" dirty="0"/>
              <a:t> </a:t>
            </a:r>
            <a:r>
              <a:rPr sz="3200" spc="-5" dirty="0"/>
              <a:t>Edge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077711" y="710183"/>
            <a:ext cx="407212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7544" y="1722120"/>
            <a:ext cx="11457940" cy="856615"/>
            <a:chOff x="2447544" y="1722120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447544" y="1722120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68268" y="175107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72840" y="1722120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8636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80"/>
              </a:spcBef>
            </a:pPr>
            <a:r>
              <a:rPr sz="2000" spc="-70" dirty="0">
                <a:solidFill>
                  <a:srgbClr val="3E3E3E"/>
                </a:solidFill>
                <a:latin typeface="Noto Sans"/>
                <a:cs typeface="Noto Sans"/>
              </a:rPr>
              <a:t>It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is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an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updated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version of Snowball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on-board </a:t>
            </a:r>
            <a:r>
              <a:rPr sz="2000" spc="-35" dirty="0">
                <a:solidFill>
                  <a:srgbClr val="3E3E3E"/>
                </a:solidFill>
                <a:latin typeface="Noto Sans"/>
                <a:cs typeface="Noto Sans"/>
              </a:rPr>
              <a:t>storage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and compute</a:t>
            </a:r>
            <a:r>
              <a:rPr sz="2000" spc="38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power</a:t>
            </a:r>
            <a:endParaRPr sz="2000">
              <a:latin typeface="Noto Sans"/>
              <a:cs typeface="Noto Sans"/>
            </a:endParaRPr>
          </a:p>
          <a:p>
            <a:pPr marL="27368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for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select AWS</a:t>
            </a:r>
            <a:r>
              <a:rPr sz="2000" spc="1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capabilities.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7544" y="1722120"/>
            <a:ext cx="121666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7804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714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47544" y="2788920"/>
            <a:ext cx="11457940" cy="856615"/>
            <a:chOff x="2447544" y="2788920"/>
            <a:chExt cx="11457940" cy="856615"/>
          </a:xfrm>
        </p:grpSpPr>
        <p:sp>
          <p:nvSpPr>
            <p:cNvPr id="10" name="object 10"/>
            <p:cNvSpPr/>
            <p:nvPr/>
          </p:nvSpPr>
          <p:spPr>
            <a:xfrm>
              <a:off x="2447544" y="2788920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8268" y="281787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72840" y="2788920"/>
            <a:ext cx="1023239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25336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995"/>
              </a:spcBef>
            </a:pPr>
            <a:r>
              <a:rPr sz="2000" spc="-75" dirty="0">
                <a:solidFill>
                  <a:srgbClr val="404040"/>
                </a:solidFill>
                <a:latin typeface="Noto Sans"/>
                <a:cs typeface="Noto Sans"/>
              </a:rPr>
              <a:t>It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 100 TB</a:t>
            </a:r>
            <a:r>
              <a:rPr sz="2000" spc="14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device.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7544" y="2788920"/>
            <a:ext cx="121666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19621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54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50592" y="3858767"/>
            <a:ext cx="11454765" cy="853440"/>
            <a:chOff x="2450592" y="3858767"/>
            <a:chExt cx="11454765" cy="853440"/>
          </a:xfrm>
        </p:grpSpPr>
        <p:sp>
          <p:nvSpPr>
            <p:cNvPr id="15" name="object 15"/>
            <p:cNvSpPr/>
            <p:nvPr/>
          </p:nvSpPr>
          <p:spPr>
            <a:xfrm>
              <a:off x="2450592" y="3858767"/>
              <a:ext cx="11454765" cy="853440"/>
            </a:xfrm>
            <a:custGeom>
              <a:avLst/>
              <a:gdLst/>
              <a:ahLst/>
              <a:cxnLst/>
              <a:rect l="l" t="t" r="r" b="b"/>
              <a:pathLst>
                <a:path w="11454765" h="853439">
                  <a:moveTo>
                    <a:pt x="11454383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1454383" y="853439"/>
                  </a:lnTo>
                  <a:lnTo>
                    <a:pt x="11454383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16" y="3887723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75888" y="3858767"/>
            <a:ext cx="10229215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06045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835"/>
              </a:spcBef>
            </a:pPr>
            <a:r>
              <a:rPr sz="2000" spc="-70" dirty="0">
                <a:solidFill>
                  <a:srgbClr val="404040"/>
                </a:solidFill>
                <a:latin typeface="Noto Sans"/>
                <a:cs typeface="Noto Sans"/>
              </a:rPr>
              <a:t>In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addition to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transferring </a:t>
            </a:r>
            <a:r>
              <a:rPr sz="2000" spc="-15" dirty="0">
                <a:solidFill>
                  <a:srgbClr val="252525"/>
                </a:solidFill>
                <a:latin typeface="Noto Sans"/>
                <a:cs typeface="Noto Sans"/>
              </a:rPr>
              <a:t>day-to-day </a:t>
            </a: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data,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it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can also undertake local</a:t>
            </a:r>
            <a:r>
              <a:rPr sz="2000" spc="44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processing</a:t>
            </a:r>
            <a:endParaRPr sz="2000">
              <a:latin typeface="Noto Sans"/>
              <a:cs typeface="Noto Sans"/>
            </a:endParaRPr>
          </a:p>
          <a:p>
            <a:pPr marL="270510"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000" spc="-50" dirty="0">
                <a:solidFill>
                  <a:srgbClr val="404040"/>
                </a:solidFill>
                <a:latin typeface="Noto Sans"/>
                <a:cs typeface="Noto Sans"/>
              </a:rPr>
              <a:t>Edge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computing</a:t>
            </a:r>
            <a:r>
              <a:rPr sz="2000" spc="13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workloads.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0592" y="3858767"/>
            <a:ext cx="1216660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431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53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22268" y="5309854"/>
            <a:ext cx="2718707" cy="329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74657" y="7364094"/>
            <a:ext cx="23368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252525"/>
                </a:solidFill>
                <a:latin typeface="Noto Sans"/>
                <a:cs typeface="Noto Sans"/>
              </a:rPr>
              <a:t>AWS </a:t>
            </a:r>
            <a:r>
              <a:rPr sz="2000" spc="-15" dirty="0">
                <a:solidFill>
                  <a:srgbClr val="252525"/>
                </a:solidFill>
                <a:latin typeface="Noto Sans"/>
                <a:cs typeface="Noto Sans"/>
              </a:rPr>
              <a:t>Snowball</a:t>
            </a:r>
            <a:r>
              <a:rPr sz="2000" spc="-40" dirty="0">
                <a:solidFill>
                  <a:srgbClr val="252525"/>
                </a:solidFill>
                <a:latin typeface="Noto Sans"/>
                <a:cs typeface="Noto Sans"/>
              </a:rPr>
              <a:t> </a:t>
            </a:r>
            <a:r>
              <a:rPr sz="2000" spc="-50" dirty="0">
                <a:solidFill>
                  <a:srgbClr val="252525"/>
                </a:solidFill>
                <a:latin typeface="Noto Sans"/>
                <a:cs typeface="Noto Sans"/>
              </a:rPr>
              <a:t>Edge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107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1485" y="271093"/>
            <a:ext cx="365632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</a:t>
            </a:r>
            <a:r>
              <a:rPr sz="3200" spc="-35" dirty="0"/>
              <a:t> </a:t>
            </a:r>
            <a:r>
              <a:rPr sz="3200" spc="60" dirty="0"/>
              <a:t>Snowmobile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272784" y="710183"/>
            <a:ext cx="3688079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7544" y="1722120"/>
            <a:ext cx="11457940" cy="856615"/>
            <a:chOff x="2447544" y="1722120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447544" y="1722120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68268" y="175107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72840" y="1722120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8636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80"/>
              </a:spcBef>
            </a:pPr>
            <a:r>
              <a:rPr sz="2000" spc="-70" dirty="0">
                <a:solidFill>
                  <a:srgbClr val="404040"/>
                </a:solidFill>
                <a:latin typeface="Noto Sans"/>
                <a:cs typeface="Noto Sans"/>
              </a:rPr>
              <a:t>It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an Exabyte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scale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transfer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service used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move extremely </a:t>
            </a:r>
            <a:r>
              <a:rPr sz="2000" spc="-45" dirty="0">
                <a:solidFill>
                  <a:srgbClr val="404040"/>
                </a:solidFill>
                <a:latin typeface="Noto Sans"/>
                <a:cs typeface="Noto Sans"/>
              </a:rPr>
              <a:t>large</a:t>
            </a:r>
            <a:r>
              <a:rPr sz="2000" spc="3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amounts</a:t>
            </a:r>
            <a:endParaRPr sz="2000">
              <a:latin typeface="Noto Sans"/>
              <a:cs typeface="Noto Sans"/>
            </a:endParaRPr>
          </a:p>
          <a:p>
            <a:pPr marL="27368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of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to</a:t>
            </a:r>
            <a:r>
              <a:rPr sz="2000" spc="7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7544" y="1722120"/>
            <a:ext cx="121666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7804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714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47544" y="2788920"/>
            <a:ext cx="11457940" cy="856615"/>
            <a:chOff x="2447544" y="2788920"/>
            <a:chExt cx="11457940" cy="856615"/>
          </a:xfrm>
        </p:grpSpPr>
        <p:sp>
          <p:nvSpPr>
            <p:cNvPr id="10" name="object 10"/>
            <p:cNvSpPr/>
            <p:nvPr/>
          </p:nvSpPr>
          <p:spPr>
            <a:xfrm>
              <a:off x="2447544" y="2788920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8268" y="281787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72840" y="2788920"/>
            <a:ext cx="1023239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25336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995"/>
              </a:spcBef>
            </a:pPr>
            <a:r>
              <a:rPr sz="2000" spc="-75" dirty="0">
                <a:solidFill>
                  <a:srgbClr val="3E3E3E"/>
                </a:solidFill>
                <a:latin typeface="Noto Sans"/>
                <a:cs typeface="Noto Sans"/>
              </a:rPr>
              <a:t>It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can be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used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transfer up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to 100PB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of</a:t>
            </a:r>
            <a:r>
              <a:rPr sz="2000" spc="29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data.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7544" y="2788920"/>
            <a:ext cx="121666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19621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545"/>
              </a:spcBef>
            </a:pPr>
            <a:r>
              <a:rPr sz="2800" dirty="0">
                <a:solidFill>
                  <a:srgbClr val="3E3E3E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50592" y="3858767"/>
            <a:ext cx="11454765" cy="853440"/>
            <a:chOff x="2450592" y="3858767"/>
            <a:chExt cx="11454765" cy="853440"/>
          </a:xfrm>
        </p:grpSpPr>
        <p:sp>
          <p:nvSpPr>
            <p:cNvPr id="15" name="object 15"/>
            <p:cNvSpPr/>
            <p:nvPr/>
          </p:nvSpPr>
          <p:spPr>
            <a:xfrm>
              <a:off x="2450592" y="3858767"/>
              <a:ext cx="11454765" cy="853440"/>
            </a:xfrm>
            <a:custGeom>
              <a:avLst/>
              <a:gdLst/>
              <a:ahLst/>
              <a:cxnLst/>
              <a:rect l="l" t="t" r="r" b="b"/>
              <a:pathLst>
                <a:path w="11454765" h="853439">
                  <a:moveTo>
                    <a:pt x="11454383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1454383" y="853439"/>
                  </a:lnTo>
                  <a:lnTo>
                    <a:pt x="11454383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16" y="3887723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75888" y="3858767"/>
            <a:ext cx="10229215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1825"/>
              </a:spcBef>
            </a:pPr>
            <a:r>
              <a:rPr sz="2000" spc="-75" dirty="0">
                <a:solidFill>
                  <a:srgbClr val="404040"/>
                </a:solidFill>
                <a:latin typeface="Noto Sans"/>
                <a:cs typeface="Noto Sans"/>
              </a:rPr>
              <a:t>It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semi-trailer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truck that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can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move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entire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centers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r>
              <a:rPr sz="2000" spc="32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AWS.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0592" y="3858767"/>
            <a:ext cx="1216660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431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153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83393" y="6620002"/>
            <a:ext cx="20834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252525"/>
                </a:solidFill>
                <a:latin typeface="Noto Sans"/>
                <a:cs typeface="Noto Sans"/>
              </a:rPr>
              <a:t>AWS</a:t>
            </a:r>
            <a:r>
              <a:rPr sz="2000" spc="-65" dirty="0">
                <a:solidFill>
                  <a:srgbClr val="252525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252525"/>
                </a:solidFill>
                <a:latin typeface="Noto Sans"/>
                <a:cs typeface="Noto Sans"/>
              </a:rPr>
              <a:t>Snowmobile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15584" y="5305748"/>
            <a:ext cx="3985161" cy="2278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108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600" y="271093"/>
            <a:ext cx="61474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Import/Export </a:t>
            </a:r>
            <a:r>
              <a:rPr sz="3200" spc="60" dirty="0"/>
              <a:t>Snowball </a:t>
            </a:r>
            <a:r>
              <a:rPr sz="3200" spc="75" dirty="0"/>
              <a:t>Uses</a:t>
            </a:r>
            <a:endParaRPr sz="320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81728" y="2484120"/>
            <a:ext cx="6879590" cy="802005"/>
            <a:chOff x="4681728" y="2484120"/>
            <a:chExt cx="6879590" cy="802005"/>
          </a:xfrm>
        </p:grpSpPr>
        <p:sp>
          <p:nvSpPr>
            <p:cNvPr id="4" name="object 4"/>
            <p:cNvSpPr/>
            <p:nvPr/>
          </p:nvSpPr>
          <p:spPr>
            <a:xfrm>
              <a:off x="4687824" y="2490216"/>
              <a:ext cx="6867525" cy="789940"/>
            </a:xfrm>
            <a:custGeom>
              <a:avLst/>
              <a:gdLst/>
              <a:ahLst/>
              <a:cxnLst/>
              <a:rect l="l" t="t" r="r" b="b"/>
              <a:pathLst>
                <a:path w="6867525" h="789939">
                  <a:moveTo>
                    <a:pt x="6735572" y="0"/>
                  </a:moveTo>
                  <a:lnTo>
                    <a:pt x="131572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2"/>
                  </a:lnTo>
                  <a:lnTo>
                    <a:pt x="0" y="657859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2" y="789431"/>
                  </a:lnTo>
                  <a:lnTo>
                    <a:pt x="6735572" y="789431"/>
                  </a:lnTo>
                  <a:lnTo>
                    <a:pt x="6777150" y="782722"/>
                  </a:lnTo>
                  <a:lnTo>
                    <a:pt x="6813267" y="764040"/>
                  </a:lnTo>
                  <a:lnTo>
                    <a:pt x="6841752" y="735555"/>
                  </a:lnTo>
                  <a:lnTo>
                    <a:pt x="6860434" y="699438"/>
                  </a:lnTo>
                  <a:lnTo>
                    <a:pt x="6867144" y="657859"/>
                  </a:lnTo>
                  <a:lnTo>
                    <a:pt x="6867144" y="131572"/>
                  </a:lnTo>
                  <a:lnTo>
                    <a:pt x="6860434" y="89993"/>
                  </a:lnTo>
                  <a:lnTo>
                    <a:pt x="6841752" y="53876"/>
                  </a:lnTo>
                  <a:lnTo>
                    <a:pt x="6813267" y="25391"/>
                  </a:lnTo>
                  <a:lnTo>
                    <a:pt x="6777150" y="6709"/>
                  </a:lnTo>
                  <a:lnTo>
                    <a:pt x="6735572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7824" y="2490216"/>
              <a:ext cx="6867525" cy="789940"/>
            </a:xfrm>
            <a:custGeom>
              <a:avLst/>
              <a:gdLst/>
              <a:ahLst/>
              <a:cxnLst/>
              <a:rect l="l" t="t" r="r" b="b"/>
              <a:pathLst>
                <a:path w="6867525" h="789939">
                  <a:moveTo>
                    <a:pt x="0" y="131572"/>
                  </a:move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2" y="0"/>
                  </a:lnTo>
                  <a:lnTo>
                    <a:pt x="6735572" y="0"/>
                  </a:lnTo>
                  <a:lnTo>
                    <a:pt x="6777150" y="6709"/>
                  </a:lnTo>
                  <a:lnTo>
                    <a:pt x="6813267" y="25391"/>
                  </a:lnTo>
                  <a:lnTo>
                    <a:pt x="6841752" y="53876"/>
                  </a:lnTo>
                  <a:lnTo>
                    <a:pt x="6860434" y="89993"/>
                  </a:lnTo>
                  <a:lnTo>
                    <a:pt x="6867144" y="131572"/>
                  </a:lnTo>
                  <a:lnTo>
                    <a:pt x="6867144" y="657859"/>
                  </a:lnTo>
                  <a:lnTo>
                    <a:pt x="6860434" y="699438"/>
                  </a:lnTo>
                  <a:lnTo>
                    <a:pt x="6841752" y="735555"/>
                  </a:lnTo>
                  <a:lnTo>
                    <a:pt x="6813267" y="764040"/>
                  </a:lnTo>
                  <a:lnTo>
                    <a:pt x="6777150" y="782722"/>
                  </a:lnTo>
                  <a:lnTo>
                    <a:pt x="6735572" y="789431"/>
                  </a:lnTo>
                  <a:lnTo>
                    <a:pt x="131572" y="789431"/>
                  </a:lnTo>
                  <a:lnTo>
                    <a:pt x="89993" y="782722"/>
                  </a:lnTo>
                  <a:lnTo>
                    <a:pt x="53876" y="764040"/>
                  </a:lnTo>
                  <a:lnTo>
                    <a:pt x="25391" y="735555"/>
                  </a:lnTo>
                  <a:lnTo>
                    <a:pt x="6709" y="699438"/>
                  </a:lnTo>
                  <a:lnTo>
                    <a:pt x="0" y="657859"/>
                  </a:lnTo>
                  <a:lnTo>
                    <a:pt x="0" y="131572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81728" y="4395215"/>
            <a:ext cx="6879590" cy="798830"/>
            <a:chOff x="4681728" y="4395215"/>
            <a:chExt cx="6879590" cy="798830"/>
          </a:xfrm>
        </p:grpSpPr>
        <p:sp>
          <p:nvSpPr>
            <p:cNvPr id="7" name="object 7"/>
            <p:cNvSpPr/>
            <p:nvPr/>
          </p:nvSpPr>
          <p:spPr>
            <a:xfrm>
              <a:off x="4687824" y="4401311"/>
              <a:ext cx="6867525" cy="786765"/>
            </a:xfrm>
            <a:custGeom>
              <a:avLst/>
              <a:gdLst/>
              <a:ahLst/>
              <a:cxnLst/>
              <a:rect l="l" t="t" r="r" b="b"/>
              <a:pathLst>
                <a:path w="6867525" h="786764">
                  <a:moveTo>
                    <a:pt x="6736080" y="0"/>
                  </a:moveTo>
                  <a:lnTo>
                    <a:pt x="131063" y="0"/>
                  </a:ln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0" y="655320"/>
                  </a:lnTo>
                  <a:lnTo>
                    <a:pt x="10298" y="706338"/>
                  </a:lnTo>
                  <a:lnTo>
                    <a:pt x="38385" y="747998"/>
                  </a:lnTo>
                  <a:lnTo>
                    <a:pt x="80045" y="776085"/>
                  </a:lnTo>
                  <a:lnTo>
                    <a:pt x="131063" y="786384"/>
                  </a:lnTo>
                  <a:lnTo>
                    <a:pt x="6736080" y="786384"/>
                  </a:lnTo>
                  <a:lnTo>
                    <a:pt x="6787098" y="776085"/>
                  </a:lnTo>
                  <a:lnTo>
                    <a:pt x="6828758" y="747998"/>
                  </a:lnTo>
                  <a:lnTo>
                    <a:pt x="6856845" y="706338"/>
                  </a:lnTo>
                  <a:lnTo>
                    <a:pt x="6867144" y="655320"/>
                  </a:lnTo>
                  <a:lnTo>
                    <a:pt x="6867144" y="131063"/>
                  </a:lnTo>
                  <a:lnTo>
                    <a:pt x="6856845" y="80045"/>
                  </a:lnTo>
                  <a:lnTo>
                    <a:pt x="6828758" y="38385"/>
                  </a:lnTo>
                  <a:lnTo>
                    <a:pt x="6787098" y="10298"/>
                  </a:lnTo>
                  <a:lnTo>
                    <a:pt x="6736080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7824" y="4401311"/>
              <a:ext cx="6867525" cy="786765"/>
            </a:xfrm>
            <a:custGeom>
              <a:avLst/>
              <a:gdLst/>
              <a:ahLst/>
              <a:cxnLst/>
              <a:rect l="l" t="t" r="r" b="b"/>
              <a:pathLst>
                <a:path w="6867525" h="78676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6736080" y="0"/>
                  </a:lnTo>
                  <a:lnTo>
                    <a:pt x="6787098" y="10298"/>
                  </a:lnTo>
                  <a:lnTo>
                    <a:pt x="6828758" y="38385"/>
                  </a:lnTo>
                  <a:lnTo>
                    <a:pt x="6856845" y="80045"/>
                  </a:lnTo>
                  <a:lnTo>
                    <a:pt x="6867144" y="131063"/>
                  </a:lnTo>
                  <a:lnTo>
                    <a:pt x="6867144" y="655320"/>
                  </a:lnTo>
                  <a:lnTo>
                    <a:pt x="6856845" y="706338"/>
                  </a:lnTo>
                  <a:lnTo>
                    <a:pt x="6828758" y="747998"/>
                  </a:lnTo>
                  <a:lnTo>
                    <a:pt x="6787098" y="776085"/>
                  </a:lnTo>
                  <a:lnTo>
                    <a:pt x="6736080" y="786384"/>
                  </a:lnTo>
                  <a:lnTo>
                    <a:pt x="131063" y="786384"/>
                  </a:lnTo>
                  <a:lnTo>
                    <a:pt x="80045" y="776085"/>
                  </a:lnTo>
                  <a:lnTo>
                    <a:pt x="38385" y="747998"/>
                  </a:lnTo>
                  <a:lnTo>
                    <a:pt x="10298" y="706338"/>
                  </a:lnTo>
                  <a:lnTo>
                    <a:pt x="0" y="655320"/>
                  </a:lnTo>
                  <a:lnTo>
                    <a:pt x="0" y="131063"/>
                  </a:lnTo>
                  <a:close/>
                </a:path>
              </a:pathLst>
            </a:custGeom>
            <a:ln w="12191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681728" y="3441191"/>
            <a:ext cx="6879590" cy="798830"/>
            <a:chOff x="4681728" y="3441191"/>
            <a:chExt cx="6879590" cy="798830"/>
          </a:xfrm>
        </p:grpSpPr>
        <p:sp>
          <p:nvSpPr>
            <p:cNvPr id="10" name="object 10"/>
            <p:cNvSpPr/>
            <p:nvPr/>
          </p:nvSpPr>
          <p:spPr>
            <a:xfrm>
              <a:off x="4687824" y="3447287"/>
              <a:ext cx="6867525" cy="786765"/>
            </a:xfrm>
            <a:custGeom>
              <a:avLst/>
              <a:gdLst/>
              <a:ahLst/>
              <a:cxnLst/>
              <a:rect l="l" t="t" r="r" b="b"/>
              <a:pathLst>
                <a:path w="6867525" h="786764">
                  <a:moveTo>
                    <a:pt x="6736080" y="0"/>
                  </a:moveTo>
                  <a:lnTo>
                    <a:pt x="131063" y="0"/>
                  </a:ln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0" y="655320"/>
                  </a:lnTo>
                  <a:lnTo>
                    <a:pt x="10298" y="706338"/>
                  </a:lnTo>
                  <a:lnTo>
                    <a:pt x="38385" y="747998"/>
                  </a:lnTo>
                  <a:lnTo>
                    <a:pt x="80045" y="776085"/>
                  </a:lnTo>
                  <a:lnTo>
                    <a:pt x="131063" y="786384"/>
                  </a:lnTo>
                  <a:lnTo>
                    <a:pt x="6736080" y="786384"/>
                  </a:lnTo>
                  <a:lnTo>
                    <a:pt x="6787098" y="776085"/>
                  </a:lnTo>
                  <a:lnTo>
                    <a:pt x="6828758" y="747998"/>
                  </a:lnTo>
                  <a:lnTo>
                    <a:pt x="6856845" y="706338"/>
                  </a:lnTo>
                  <a:lnTo>
                    <a:pt x="6867144" y="655320"/>
                  </a:lnTo>
                  <a:lnTo>
                    <a:pt x="6867144" y="131063"/>
                  </a:lnTo>
                  <a:lnTo>
                    <a:pt x="6856845" y="80045"/>
                  </a:lnTo>
                  <a:lnTo>
                    <a:pt x="6828758" y="38385"/>
                  </a:lnTo>
                  <a:lnTo>
                    <a:pt x="6787098" y="10298"/>
                  </a:lnTo>
                  <a:lnTo>
                    <a:pt x="6736080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7824" y="3447287"/>
              <a:ext cx="6867525" cy="786765"/>
            </a:xfrm>
            <a:custGeom>
              <a:avLst/>
              <a:gdLst/>
              <a:ahLst/>
              <a:cxnLst/>
              <a:rect l="l" t="t" r="r" b="b"/>
              <a:pathLst>
                <a:path w="6867525" h="78676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6736080" y="0"/>
                  </a:lnTo>
                  <a:lnTo>
                    <a:pt x="6787098" y="10298"/>
                  </a:lnTo>
                  <a:lnTo>
                    <a:pt x="6828758" y="38385"/>
                  </a:lnTo>
                  <a:lnTo>
                    <a:pt x="6856845" y="80045"/>
                  </a:lnTo>
                  <a:lnTo>
                    <a:pt x="6867144" y="131063"/>
                  </a:lnTo>
                  <a:lnTo>
                    <a:pt x="6867144" y="655320"/>
                  </a:lnTo>
                  <a:lnTo>
                    <a:pt x="6856845" y="706338"/>
                  </a:lnTo>
                  <a:lnTo>
                    <a:pt x="6828758" y="747998"/>
                  </a:lnTo>
                  <a:lnTo>
                    <a:pt x="6787098" y="776085"/>
                  </a:lnTo>
                  <a:lnTo>
                    <a:pt x="6736080" y="786384"/>
                  </a:lnTo>
                  <a:lnTo>
                    <a:pt x="131063" y="786384"/>
                  </a:lnTo>
                  <a:lnTo>
                    <a:pt x="80045" y="776085"/>
                  </a:lnTo>
                  <a:lnTo>
                    <a:pt x="38385" y="747998"/>
                  </a:lnTo>
                  <a:lnTo>
                    <a:pt x="10298" y="706338"/>
                  </a:lnTo>
                  <a:lnTo>
                    <a:pt x="0" y="655320"/>
                  </a:lnTo>
                  <a:lnTo>
                    <a:pt x="0" y="131063"/>
                  </a:lnTo>
                  <a:close/>
                </a:path>
              </a:pathLst>
            </a:custGeom>
            <a:ln w="12191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681728" y="5349240"/>
            <a:ext cx="6879590" cy="802005"/>
            <a:chOff x="4681728" y="5349240"/>
            <a:chExt cx="6879590" cy="802005"/>
          </a:xfrm>
        </p:grpSpPr>
        <p:sp>
          <p:nvSpPr>
            <p:cNvPr id="13" name="object 13"/>
            <p:cNvSpPr/>
            <p:nvPr/>
          </p:nvSpPr>
          <p:spPr>
            <a:xfrm>
              <a:off x="4687824" y="5355336"/>
              <a:ext cx="6867525" cy="789940"/>
            </a:xfrm>
            <a:custGeom>
              <a:avLst/>
              <a:gdLst/>
              <a:ahLst/>
              <a:cxnLst/>
              <a:rect l="l" t="t" r="r" b="b"/>
              <a:pathLst>
                <a:path w="6867525" h="789939">
                  <a:moveTo>
                    <a:pt x="6735572" y="0"/>
                  </a:moveTo>
                  <a:lnTo>
                    <a:pt x="131572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2"/>
                  </a:lnTo>
                  <a:lnTo>
                    <a:pt x="0" y="657859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2" y="789432"/>
                  </a:lnTo>
                  <a:lnTo>
                    <a:pt x="6735572" y="789432"/>
                  </a:lnTo>
                  <a:lnTo>
                    <a:pt x="6777150" y="782722"/>
                  </a:lnTo>
                  <a:lnTo>
                    <a:pt x="6813267" y="764040"/>
                  </a:lnTo>
                  <a:lnTo>
                    <a:pt x="6841752" y="735555"/>
                  </a:lnTo>
                  <a:lnTo>
                    <a:pt x="6860434" y="699438"/>
                  </a:lnTo>
                  <a:lnTo>
                    <a:pt x="6867144" y="657859"/>
                  </a:lnTo>
                  <a:lnTo>
                    <a:pt x="6867144" y="131572"/>
                  </a:lnTo>
                  <a:lnTo>
                    <a:pt x="6860434" y="89993"/>
                  </a:lnTo>
                  <a:lnTo>
                    <a:pt x="6841752" y="53876"/>
                  </a:lnTo>
                  <a:lnTo>
                    <a:pt x="6813267" y="25391"/>
                  </a:lnTo>
                  <a:lnTo>
                    <a:pt x="6777150" y="6709"/>
                  </a:lnTo>
                  <a:lnTo>
                    <a:pt x="6735572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7824" y="5355336"/>
              <a:ext cx="6867525" cy="789940"/>
            </a:xfrm>
            <a:custGeom>
              <a:avLst/>
              <a:gdLst/>
              <a:ahLst/>
              <a:cxnLst/>
              <a:rect l="l" t="t" r="r" b="b"/>
              <a:pathLst>
                <a:path w="6867525" h="789939">
                  <a:moveTo>
                    <a:pt x="0" y="131572"/>
                  </a:moveTo>
                  <a:lnTo>
                    <a:pt x="6709" y="89993"/>
                  </a:lnTo>
                  <a:lnTo>
                    <a:pt x="25391" y="53876"/>
                  </a:lnTo>
                  <a:lnTo>
                    <a:pt x="53876" y="25391"/>
                  </a:lnTo>
                  <a:lnTo>
                    <a:pt x="89993" y="6709"/>
                  </a:lnTo>
                  <a:lnTo>
                    <a:pt x="131572" y="0"/>
                  </a:lnTo>
                  <a:lnTo>
                    <a:pt x="6735572" y="0"/>
                  </a:lnTo>
                  <a:lnTo>
                    <a:pt x="6777150" y="6709"/>
                  </a:lnTo>
                  <a:lnTo>
                    <a:pt x="6813267" y="25391"/>
                  </a:lnTo>
                  <a:lnTo>
                    <a:pt x="6841752" y="53876"/>
                  </a:lnTo>
                  <a:lnTo>
                    <a:pt x="6860434" y="89993"/>
                  </a:lnTo>
                  <a:lnTo>
                    <a:pt x="6867144" y="131572"/>
                  </a:lnTo>
                  <a:lnTo>
                    <a:pt x="6867144" y="657859"/>
                  </a:lnTo>
                  <a:lnTo>
                    <a:pt x="6860434" y="699438"/>
                  </a:lnTo>
                  <a:lnTo>
                    <a:pt x="6841752" y="735555"/>
                  </a:lnTo>
                  <a:lnTo>
                    <a:pt x="6813267" y="764040"/>
                  </a:lnTo>
                  <a:lnTo>
                    <a:pt x="6777150" y="782722"/>
                  </a:lnTo>
                  <a:lnTo>
                    <a:pt x="6735572" y="789432"/>
                  </a:lnTo>
                  <a:lnTo>
                    <a:pt x="131572" y="789432"/>
                  </a:lnTo>
                  <a:lnTo>
                    <a:pt x="89993" y="782722"/>
                  </a:lnTo>
                  <a:lnTo>
                    <a:pt x="53876" y="764040"/>
                  </a:lnTo>
                  <a:lnTo>
                    <a:pt x="25391" y="735555"/>
                  </a:lnTo>
                  <a:lnTo>
                    <a:pt x="6709" y="699438"/>
                  </a:lnTo>
                  <a:lnTo>
                    <a:pt x="0" y="657859"/>
                  </a:lnTo>
                  <a:lnTo>
                    <a:pt x="0" y="131572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79845" y="2689987"/>
            <a:ext cx="3484245" cy="3228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Cloud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Noto Sans"/>
                <a:cs typeface="Noto Sans"/>
              </a:rPr>
              <a:t>Migration</a:t>
            </a:r>
            <a:endParaRPr sz="2200">
              <a:latin typeface="Noto Sans"/>
              <a:cs typeface="Noto Sans"/>
            </a:endParaRPr>
          </a:p>
          <a:p>
            <a:pPr marL="12700" marR="5080" algn="ctr">
              <a:lnSpc>
                <a:spcPct val="285000"/>
              </a:lnSpc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Disaster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Recovery 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Datacenter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Decommission 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Content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Distribution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8823" y="710183"/>
            <a:ext cx="6129528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109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285" y="271093"/>
            <a:ext cx="38061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High</a:t>
            </a:r>
            <a:r>
              <a:rPr sz="3200" spc="-35" dirty="0"/>
              <a:t> </a:t>
            </a:r>
            <a:r>
              <a:rPr sz="3200" spc="50" dirty="0"/>
              <a:t>Performance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11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3822191" y="4250435"/>
            <a:ext cx="8653780" cy="3272154"/>
            <a:chOff x="3822191" y="4250435"/>
            <a:chExt cx="8653780" cy="3272154"/>
          </a:xfrm>
        </p:grpSpPr>
        <p:sp>
          <p:nvSpPr>
            <p:cNvPr id="4" name="object 4"/>
            <p:cNvSpPr/>
            <p:nvPr/>
          </p:nvSpPr>
          <p:spPr>
            <a:xfrm>
              <a:off x="4192523" y="5091683"/>
              <a:ext cx="7938134" cy="0"/>
            </a:xfrm>
            <a:custGeom>
              <a:avLst/>
              <a:gdLst/>
              <a:ahLst/>
              <a:cxnLst/>
              <a:rect l="l" t="t" r="r" b="b"/>
              <a:pathLst>
                <a:path w="7938134">
                  <a:moveTo>
                    <a:pt x="0" y="0"/>
                  </a:moveTo>
                  <a:lnTo>
                    <a:pt x="7937754" y="0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63568" y="4250435"/>
              <a:ext cx="7995284" cy="2148205"/>
            </a:xfrm>
            <a:custGeom>
              <a:avLst/>
              <a:gdLst/>
              <a:ahLst/>
              <a:cxnLst/>
              <a:rect l="l" t="t" r="r" b="b"/>
              <a:pathLst>
                <a:path w="7995284" h="2148204">
                  <a:moveTo>
                    <a:pt x="76200" y="917448"/>
                  </a:moveTo>
                  <a:lnTo>
                    <a:pt x="69850" y="904748"/>
                  </a:lnTo>
                  <a:lnTo>
                    <a:pt x="38100" y="841248"/>
                  </a:lnTo>
                  <a:lnTo>
                    <a:pt x="0" y="917448"/>
                  </a:lnTo>
                  <a:lnTo>
                    <a:pt x="31750" y="917448"/>
                  </a:lnTo>
                  <a:lnTo>
                    <a:pt x="31750" y="2147824"/>
                  </a:lnTo>
                  <a:lnTo>
                    <a:pt x="44450" y="2147824"/>
                  </a:lnTo>
                  <a:lnTo>
                    <a:pt x="44450" y="917448"/>
                  </a:lnTo>
                  <a:lnTo>
                    <a:pt x="76200" y="917448"/>
                  </a:lnTo>
                  <a:close/>
                </a:path>
                <a:path w="7995284" h="2148204">
                  <a:moveTo>
                    <a:pt x="298704" y="2071624"/>
                  </a:moveTo>
                  <a:lnTo>
                    <a:pt x="266954" y="2071624"/>
                  </a:lnTo>
                  <a:lnTo>
                    <a:pt x="266954" y="841248"/>
                  </a:lnTo>
                  <a:lnTo>
                    <a:pt x="254254" y="841248"/>
                  </a:lnTo>
                  <a:lnTo>
                    <a:pt x="254254" y="2071624"/>
                  </a:lnTo>
                  <a:lnTo>
                    <a:pt x="222504" y="2071624"/>
                  </a:lnTo>
                  <a:lnTo>
                    <a:pt x="260604" y="2147824"/>
                  </a:lnTo>
                  <a:lnTo>
                    <a:pt x="292354" y="2084324"/>
                  </a:lnTo>
                  <a:lnTo>
                    <a:pt x="298704" y="2071624"/>
                  </a:lnTo>
                  <a:close/>
                </a:path>
                <a:path w="7995284" h="2148204">
                  <a:moveTo>
                    <a:pt x="2020824" y="917448"/>
                  </a:moveTo>
                  <a:lnTo>
                    <a:pt x="2014474" y="904748"/>
                  </a:lnTo>
                  <a:lnTo>
                    <a:pt x="1982724" y="841248"/>
                  </a:lnTo>
                  <a:lnTo>
                    <a:pt x="1944624" y="917448"/>
                  </a:lnTo>
                  <a:lnTo>
                    <a:pt x="1976374" y="917448"/>
                  </a:lnTo>
                  <a:lnTo>
                    <a:pt x="1976374" y="2147824"/>
                  </a:lnTo>
                  <a:lnTo>
                    <a:pt x="1989074" y="2147824"/>
                  </a:lnTo>
                  <a:lnTo>
                    <a:pt x="1989074" y="917448"/>
                  </a:lnTo>
                  <a:lnTo>
                    <a:pt x="2020824" y="917448"/>
                  </a:lnTo>
                  <a:close/>
                </a:path>
                <a:path w="7995284" h="2148204">
                  <a:moveTo>
                    <a:pt x="2243328" y="2071624"/>
                  </a:moveTo>
                  <a:lnTo>
                    <a:pt x="2211578" y="2071624"/>
                  </a:lnTo>
                  <a:lnTo>
                    <a:pt x="2211578" y="841248"/>
                  </a:lnTo>
                  <a:lnTo>
                    <a:pt x="2198878" y="841248"/>
                  </a:lnTo>
                  <a:lnTo>
                    <a:pt x="2198878" y="2071624"/>
                  </a:lnTo>
                  <a:lnTo>
                    <a:pt x="2167128" y="2071624"/>
                  </a:lnTo>
                  <a:lnTo>
                    <a:pt x="2205228" y="2147824"/>
                  </a:lnTo>
                  <a:lnTo>
                    <a:pt x="2236978" y="2084324"/>
                  </a:lnTo>
                  <a:lnTo>
                    <a:pt x="2243328" y="2071624"/>
                  </a:lnTo>
                  <a:close/>
                </a:path>
                <a:path w="7995284" h="2148204">
                  <a:moveTo>
                    <a:pt x="3800856" y="76200"/>
                  </a:moveTo>
                  <a:lnTo>
                    <a:pt x="3794506" y="63500"/>
                  </a:lnTo>
                  <a:lnTo>
                    <a:pt x="3762756" y="0"/>
                  </a:lnTo>
                  <a:lnTo>
                    <a:pt x="3724656" y="76200"/>
                  </a:lnTo>
                  <a:lnTo>
                    <a:pt x="3756406" y="76200"/>
                  </a:lnTo>
                  <a:lnTo>
                    <a:pt x="3756406" y="840486"/>
                  </a:lnTo>
                  <a:lnTo>
                    <a:pt x="3769106" y="840486"/>
                  </a:lnTo>
                  <a:lnTo>
                    <a:pt x="3769106" y="76200"/>
                  </a:lnTo>
                  <a:lnTo>
                    <a:pt x="3800856" y="76200"/>
                  </a:lnTo>
                  <a:close/>
                </a:path>
                <a:path w="7995284" h="2148204">
                  <a:moveTo>
                    <a:pt x="3962400" y="917448"/>
                  </a:moveTo>
                  <a:lnTo>
                    <a:pt x="3956050" y="904748"/>
                  </a:lnTo>
                  <a:lnTo>
                    <a:pt x="3924300" y="841248"/>
                  </a:lnTo>
                  <a:lnTo>
                    <a:pt x="3886200" y="917448"/>
                  </a:lnTo>
                  <a:lnTo>
                    <a:pt x="3917950" y="917448"/>
                  </a:lnTo>
                  <a:lnTo>
                    <a:pt x="3917950" y="2147824"/>
                  </a:lnTo>
                  <a:lnTo>
                    <a:pt x="3930650" y="2147824"/>
                  </a:lnTo>
                  <a:lnTo>
                    <a:pt x="3930650" y="917448"/>
                  </a:lnTo>
                  <a:lnTo>
                    <a:pt x="3962400" y="917448"/>
                  </a:lnTo>
                  <a:close/>
                </a:path>
                <a:path w="7995284" h="2148204">
                  <a:moveTo>
                    <a:pt x="4184904" y="2071624"/>
                  </a:moveTo>
                  <a:lnTo>
                    <a:pt x="4153154" y="2071624"/>
                  </a:lnTo>
                  <a:lnTo>
                    <a:pt x="4153154" y="841248"/>
                  </a:lnTo>
                  <a:lnTo>
                    <a:pt x="4140454" y="841248"/>
                  </a:lnTo>
                  <a:lnTo>
                    <a:pt x="4140454" y="2071624"/>
                  </a:lnTo>
                  <a:lnTo>
                    <a:pt x="4108704" y="2071624"/>
                  </a:lnTo>
                  <a:lnTo>
                    <a:pt x="4146804" y="2147824"/>
                  </a:lnTo>
                  <a:lnTo>
                    <a:pt x="4178554" y="2084324"/>
                  </a:lnTo>
                  <a:lnTo>
                    <a:pt x="4184904" y="2071624"/>
                  </a:lnTo>
                  <a:close/>
                </a:path>
                <a:path w="7995284" h="2148204">
                  <a:moveTo>
                    <a:pt x="4337304" y="764286"/>
                  </a:moveTo>
                  <a:lnTo>
                    <a:pt x="4305554" y="764286"/>
                  </a:lnTo>
                  <a:lnTo>
                    <a:pt x="4305554" y="0"/>
                  </a:lnTo>
                  <a:lnTo>
                    <a:pt x="4292854" y="0"/>
                  </a:lnTo>
                  <a:lnTo>
                    <a:pt x="4292854" y="764286"/>
                  </a:lnTo>
                  <a:lnTo>
                    <a:pt x="4261104" y="764286"/>
                  </a:lnTo>
                  <a:lnTo>
                    <a:pt x="4299204" y="840486"/>
                  </a:lnTo>
                  <a:lnTo>
                    <a:pt x="4330954" y="776986"/>
                  </a:lnTo>
                  <a:lnTo>
                    <a:pt x="4337304" y="764286"/>
                  </a:lnTo>
                  <a:close/>
                </a:path>
                <a:path w="7995284" h="2148204">
                  <a:moveTo>
                    <a:pt x="5806440" y="917448"/>
                  </a:moveTo>
                  <a:lnTo>
                    <a:pt x="5800090" y="904748"/>
                  </a:lnTo>
                  <a:lnTo>
                    <a:pt x="5768340" y="841248"/>
                  </a:lnTo>
                  <a:lnTo>
                    <a:pt x="5730240" y="917448"/>
                  </a:lnTo>
                  <a:lnTo>
                    <a:pt x="5761990" y="917448"/>
                  </a:lnTo>
                  <a:lnTo>
                    <a:pt x="5761990" y="2147824"/>
                  </a:lnTo>
                  <a:lnTo>
                    <a:pt x="5774690" y="2147824"/>
                  </a:lnTo>
                  <a:lnTo>
                    <a:pt x="5774690" y="917448"/>
                  </a:lnTo>
                  <a:lnTo>
                    <a:pt x="5806440" y="917448"/>
                  </a:lnTo>
                  <a:close/>
                </a:path>
                <a:path w="7995284" h="2148204">
                  <a:moveTo>
                    <a:pt x="6028944" y="2071624"/>
                  </a:moveTo>
                  <a:lnTo>
                    <a:pt x="5997194" y="2071624"/>
                  </a:lnTo>
                  <a:lnTo>
                    <a:pt x="5997194" y="841248"/>
                  </a:lnTo>
                  <a:lnTo>
                    <a:pt x="5984494" y="841248"/>
                  </a:lnTo>
                  <a:lnTo>
                    <a:pt x="5984494" y="2071624"/>
                  </a:lnTo>
                  <a:lnTo>
                    <a:pt x="5952744" y="2071624"/>
                  </a:lnTo>
                  <a:lnTo>
                    <a:pt x="5990844" y="2147824"/>
                  </a:lnTo>
                  <a:lnTo>
                    <a:pt x="6022594" y="2084324"/>
                  </a:lnTo>
                  <a:lnTo>
                    <a:pt x="6028944" y="2071624"/>
                  </a:lnTo>
                  <a:close/>
                </a:path>
                <a:path w="7995284" h="2148204">
                  <a:moveTo>
                    <a:pt x="7796784" y="917448"/>
                  </a:moveTo>
                  <a:lnTo>
                    <a:pt x="7790434" y="904748"/>
                  </a:lnTo>
                  <a:lnTo>
                    <a:pt x="7758684" y="841248"/>
                  </a:lnTo>
                  <a:lnTo>
                    <a:pt x="7720584" y="917448"/>
                  </a:lnTo>
                  <a:lnTo>
                    <a:pt x="7752334" y="917448"/>
                  </a:lnTo>
                  <a:lnTo>
                    <a:pt x="7752334" y="2147824"/>
                  </a:lnTo>
                  <a:lnTo>
                    <a:pt x="7765034" y="2147824"/>
                  </a:lnTo>
                  <a:lnTo>
                    <a:pt x="7765034" y="917448"/>
                  </a:lnTo>
                  <a:lnTo>
                    <a:pt x="7796784" y="917448"/>
                  </a:lnTo>
                  <a:close/>
                </a:path>
                <a:path w="7995284" h="2148204">
                  <a:moveTo>
                    <a:pt x="7994904" y="2071624"/>
                  </a:moveTo>
                  <a:lnTo>
                    <a:pt x="7963154" y="2071624"/>
                  </a:lnTo>
                  <a:lnTo>
                    <a:pt x="7963154" y="841248"/>
                  </a:lnTo>
                  <a:lnTo>
                    <a:pt x="7950454" y="841248"/>
                  </a:lnTo>
                  <a:lnTo>
                    <a:pt x="7950454" y="2071624"/>
                  </a:lnTo>
                  <a:lnTo>
                    <a:pt x="7918704" y="2071624"/>
                  </a:lnTo>
                  <a:lnTo>
                    <a:pt x="7956804" y="2147824"/>
                  </a:lnTo>
                  <a:lnTo>
                    <a:pt x="7988554" y="2084324"/>
                  </a:lnTo>
                  <a:lnTo>
                    <a:pt x="7994904" y="20716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2191" y="6397751"/>
              <a:ext cx="819912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68255" y="6397751"/>
              <a:ext cx="816863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58599" y="6397751"/>
              <a:ext cx="816863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4143" y="6397751"/>
              <a:ext cx="816863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18120" y="6397751"/>
              <a:ext cx="816864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4215" y="5458967"/>
              <a:ext cx="591312" cy="643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61887" y="5458967"/>
              <a:ext cx="591312" cy="643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06511" y="5458967"/>
              <a:ext cx="591311" cy="643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41407" y="5458967"/>
              <a:ext cx="591311" cy="643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28703" y="5458967"/>
              <a:ext cx="591311" cy="643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607807" y="2767583"/>
            <a:ext cx="1173479" cy="1420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77239" y="1098550"/>
            <a:ext cx="13712190" cy="148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Multi-part </a:t>
            </a:r>
            <a:r>
              <a:rPr sz="2200" spc="-10" dirty="0">
                <a:latin typeface="Noto Sans"/>
                <a:cs typeface="Noto Sans"/>
              </a:rPr>
              <a:t>uploads maximize network </a:t>
            </a:r>
            <a:r>
              <a:rPr sz="2200" spc="-25" dirty="0">
                <a:latin typeface="Noto Sans"/>
                <a:cs typeface="Noto Sans"/>
              </a:rPr>
              <a:t>throughput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resilience. </a:t>
            </a: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Transfer Acceleration</a:t>
            </a:r>
            <a:r>
              <a:rPr sz="2200" spc="21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allows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you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make use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45" dirty="0">
                <a:latin typeface="Noto Sans"/>
                <a:cs typeface="Noto Sans"/>
              </a:rPr>
              <a:t>Edge </a:t>
            </a:r>
            <a:r>
              <a:rPr sz="2200" spc="-10" dirty="0">
                <a:latin typeface="Noto Sans"/>
                <a:cs typeface="Noto Sans"/>
              </a:rPr>
              <a:t>Locations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increase upload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download</a:t>
            </a:r>
            <a:r>
              <a:rPr sz="2200" spc="-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times.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Noto Sans"/>
              <a:cs typeface="Noto Sans"/>
            </a:endParaRPr>
          </a:p>
          <a:p>
            <a:pPr marL="265430" algn="ctr">
              <a:lnSpc>
                <a:spcPct val="100000"/>
              </a:lnSpc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02067" y="7653934"/>
            <a:ext cx="581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4747" y="5447791"/>
            <a:ext cx="1152525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0"/>
              </a:spcBef>
            </a:pPr>
            <a:r>
              <a:rPr sz="2000" spc="-50" dirty="0">
                <a:solidFill>
                  <a:srgbClr val="3E3E3E"/>
                </a:solidFill>
                <a:latin typeface="Noto Sans"/>
                <a:cs typeface="Noto Sans"/>
              </a:rPr>
              <a:t>Edge</a:t>
            </a:r>
            <a:endParaRPr sz="2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L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o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84391" y="710183"/>
            <a:ext cx="3898391" cy="256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264" y="271093"/>
            <a:ext cx="69494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</a:t>
            </a:r>
            <a:r>
              <a:rPr sz="3200" spc="60" dirty="0"/>
              <a:t>Transfer</a:t>
            </a:r>
            <a:r>
              <a:rPr sz="3200" spc="-45" dirty="0"/>
              <a:t> </a:t>
            </a:r>
            <a:r>
              <a:rPr sz="3200" spc="60" dirty="0"/>
              <a:t>Acceleration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4660391" y="722376"/>
            <a:ext cx="6946392" cy="231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5481" y="1261364"/>
            <a:ext cx="1304163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Transfer Acceleration enables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fast,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easy,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secure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transfers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files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over </a:t>
            </a:r>
            <a:r>
              <a:rPr sz="2200" spc="-45" dirty="0">
                <a:solidFill>
                  <a:srgbClr val="3E3E3E"/>
                </a:solidFill>
                <a:latin typeface="Noto Sans"/>
                <a:cs typeface="Noto Sans"/>
              </a:rPr>
              <a:t>long</a:t>
            </a:r>
            <a:r>
              <a:rPr sz="2200" spc="6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distances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between your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client and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110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111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112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capacity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AWS</a:t>
            </a:r>
            <a:r>
              <a:rPr sz="2200" spc="4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Snowball?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78023"/>
            <a:ext cx="15436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70</a:t>
            </a:r>
            <a:r>
              <a:rPr sz="2000" spc="-6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804030"/>
            <a:ext cx="15411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50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20" dirty="0">
                <a:latin typeface="Noto Sans"/>
                <a:cs typeface="Noto Sans"/>
              </a:rPr>
              <a:t>Petabytes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611115"/>
            <a:ext cx="364680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80 Terabytes </a:t>
            </a:r>
            <a:r>
              <a:rPr sz="2000" spc="-20" dirty="0">
                <a:latin typeface="Noto Sans"/>
                <a:cs typeface="Noto Sans"/>
              </a:rPr>
              <a:t>and </a:t>
            </a:r>
            <a:r>
              <a:rPr sz="2000" spc="-15" dirty="0">
                <a:latin typeface="Noto Sans"/>
                <a:cs typeface="Noto Sans"/>
              </a:rPr>
              <a:t>50</a:t>
            </a:r>
            <a:r>
              <a:rPr sz="2000" spc="3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35930"/>
            <a:ext cx="36493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80 Terabytes and </a:t>
            </a:r>
            <a:r>
              <a:rPr sz="2000" spc="-10" dirty="0">
                <a:latin typeface="Noto Sans"/>
                <a:cs typeface="Noto Sans"/>
              </a:rPr>
              <a:t>40</a:t>
            </a:r>
            <a:r>
              <a:rPr sz="2000" spc="2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863588"/>
            <a:ext cx="13844905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d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 marR="5080">
              <a:lnSpc>
                <a:spcPts val="2590"/>
              </a:lnSpc>
              <a:spcBef>
                <a:spcPts val="2030"/>
              </a:spcBef>
            </a:pPr>
            <a:r>
              <a:rPr sz="2400" spc="-15" dirty="0">
                <a:latin typeface="Noto Sans"/>
                <a:cs typeface="Noto Sans"/>
              </a:rPr>
              <a:t>AWS Snowball </a:t>
            </a:r>
            <a:r>
              <a:rPr sz="2400" spc="-10" dirty="0">
                <a:latin typeface="Noto Sans"/>
                <a:cs typeface="Noto Sans"/>
              </a:rPr>
              <a:t>is </a:t>
            </a:r>
            <a:r>
              <a:rPr sz="2400" spc="-20" dirty="0">
                <a:latin typeface="Noto Sans"/>
                <a:cs typeface="Noto Sans"/>
              </a:rPr>
              <a:t>now </a:t>
            </a:r>
            <a:r>
              <a:rPr sz="2400" spc="-15" dirty="0">
                <a:latin typeface="Noto Sans"/>
                <a:cs typeface="Noto Sans"/>
              </a:rPr>
              <a:t>available in </a:t>
            </a:r>
            <a:r>
              <a:rPr sz="2400" dirty="0">
                <a:latin typeface="Noto Sans"/>
                <a:cs typeface="Noto Sans"/>
              </a:rPr>
              <a:t>80 </a:t>
            </a:r>
            <a:r>
              <a:rPr sz="2400" spc="-20" dirty="0">
                <a:latin typeface="Noto Sans"/>
                <a:cs typeface="Noto Sans"/>
              </a:rPr>
              <a:t>Terabytes </a:t>
            </a:r>
            <a:r>
              <a:rPr sz="2400" spc="-15" dirty="0">
                <a:latin typeface="Noto Sans"/>
                <a:cs typeface="Noto Sans"/>
              </a:rPr>
              <a:t>and </a:t>
            </a:r>
            <a:r>
              <a:rPr sz="2400" dirty="0">
                <a:latin typeface="Noto Sans"/>
                <a:cs typeface="Noto Sans"/>
              </a:rPr>
              <a:t>50 </a:t>
            </a:r>
            <a:r>
              <a:rPr sz="2400" spc="-20" dirty="0">
                <a:latin typeface="Noto Sans"/>
                <a:cs typeface="Noto Sans"/>
              </a:rPr>
              <a:t>terabytes. </a:t>
            </a:r>
            <a:r>
              <a:rPr sz="2400" spc="-85" dirty="0">
                <a:latin typeface="Noto Sans"/>
                <a:cs typeface="Noto Sans"/>
              </a:rPr>
              <a:t>It </a:t>
            </a:r>
            <a:r>
              <a:rPr sz="2400" spc="-10" dirty="0">
                <a:latin typeface="Noto Sans"/>
                <a:cs typeface="Noto Sans"/>
              </a:rPr>
              <a:t>was </a:t>
            </a:r>
            <a:r>
              <a:rPr sz="2400" spc="-20" dirty="0">
                <a:latin typeface="Noto Sans"/>
                <a:cs typeface="Noto Sans"/>
              </a:rPr>
              <a:t>earlier </a:t>
            </a:r>
            <a:r>
              <a:rPr sz="2400" spc="-15" dirty="0">
                <a:latin typeface="Noto Sans"/>
                <a:cs typeface="Noto Sans"/>
              </a:rPr>
              <a:t>available in only </a:t>
            </a:r>
            <a:r>
              <a:rPr sz="2400" dirty="0">
                <a:latin typeface="Noto Sans"/>
                <a:cs typeface="Noto Sans"/>
              </a:rPr>
              <a:t>80  </a:t>
            </a:r>
            <a:r>
              <a:rPr sz="2400" spc="-15" dirty="0">
                <a:latin typeface="Noto Sans"/>
                <a:cs typeface="Noto Sans"/>
              </a:rPr>
              <a:t>Terabytes. </a:t>
            </a:r>
            <a:r>
              <a:rPr sz="2400" spc="-10" dirty="0">
                <a:latin typeface="Noto Sans"/>
                <a:cs typeface="Noto Sans"/>
              </a:rPr>
              <a:t>To </a:t>
            </a:r>
            <a:r>
              <a:rPr sz="2400" spc="-15" dirty="0">
                <a:latin typeface="Noto Sans"/>
                <a:cs typeface="Noto Sans"/>
              </a:rPr>
              <a:t>Achieve </a:t>
            </a:r>
            <a:r>
              <a:rPr sz="2400" spc="-20" dirty="0">
                <a:latin typeface="Noto Sans"/>
                <a:cs typeface="Noto Sans"/>
              </a:rPr>
              <a:t>Petabyte </a:t>
            </a:r>
            <a:r>
              <a:rPr sz="2400" spc="-10" dirty="0">
                <a:latin typeface="Noto Sans"/>
                <a:cs typeface="Noto Sans"/>
              </a:rPr>
              <a:t>scale </a:t>
            </a:r>
            <a:r>
              <a:rPr sz="2400" spc="-20" dirty="0">
                <a:latin typeface="Noto Sans"/>
                <a:cs typeface="Noto Sans"/>
              </a:rPr>
              <a:t>transfers, you </a:t>
            </a:r>
            <a:r>
              <a:rPr sz="2400" spc="-15" dirty="0">
                <a:latin typeface="Noto Sans"/>
                <a:cs typeface="Noto Sans"/>
              </a:rPr>
              <a:t>need to send </a:t>
            </a:r>
            <a:r>
              <a:rPr sz="2400" spc="-20" dirty="0">
                <a:latin typeface="Noto Sans"/>
                <a:cs typeface="Noto Sans"/>
              </a:rPr>
              <a:t>multiple </a:t>
            </a:r>
            <a:r>
              <a:rPr sz="2400" spc="-15" dirty="0">
                <a:latin typeface="Noto Sans"/>
                <a:cs typeface="Noto Sans"/>
              </a:rPr>
              <a:t>snowball</a:t>
            </a:r>
            <a:r>
              <a:rPr sz="2400" spc="470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appliances.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113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capacity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AWS</a:t>
            </a:r>
            <a:r>
              <a:rPr sz="2200" spc="4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Snowball?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78023"/>
            <a:ext cx="15436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70</a:t>
            </a:r>
            <a:r>
              <a:rPr sz="2000" spc="-6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804030"/>
            <a:ext cx="15411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50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20" dirty="0">
                <a:latin typeface="Noto Sans"/>
                <a:cs typeface="Noto Sans"/>
              </a:rPr>
              <a:t>Petabytes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611115"/>
            <a:ext cx="364680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80 Terabytes </a:t>
            </a:r>
            <a:r>
              <a:rPr sz="2000" spc="-20" dirty="0">
                <a:latin typeface="Noto Sans"/>
                <a:cs typeface="Noto Sans"/>
              </a:rPr>
              <a:t>and </a:t>
            </a:r>
            <a:r>
              <a:rPr sz="2000" spc="-15" dirty="0">
                <a:latin typeface="Noto Sans"/>
                <a:cs typeface="Noto Sans"/>
              </a:rPr>
              <a:t>50</a:t>
            </a:r>
            <a:r>
              <a:rPr sz="2000" spc="3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35930"/>
            <a:ext cx="36493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80 Terabytes and </a:t>
            </a:r>
            <a:r>
              <a:rPr sz="2000" spc="-10" dirty="0">
                <a:latin typeface="Noto Sans"/>
                <a:cs typeface="Noto Sans"/>
              </a:rPr>
              <a:t>40</a:t>
            </a:r>
            <a:r>
              <a:rPr sz="2000" spc="2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Terabytes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111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5721350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55" dirty="0">
                <a:solidFill>
                  <a:srgbClr val="FFFFFF"/>
                </a:solidFill>
              </a:rPr>
              <a:t>S3 </a:t>
            </a:r>
            <a:r>
              <a:rPr sz="3200" spc="65" dirty="0">
                <a:solidFill>
                  <a:srgbClr val="FFFFFF"/>
                </a:solidFill>
              </a:rPr>
              <a:t>Best</a:t>
            </a:r>
            <a:r>
              <a:rPr sz="3200" spc="-60" dirty="0">
                <a:solidFill>
                  <a:srgbClr val="FFFFFF"/>
                </a:solidFill>
              </a:rPr>
              <a:t> </a:t>
            </a:r>
            <a:r>
              <a:rPr sz="3200" spc="60" dirty="0">
                <a:solidFill>
                  <a:srgbClr val="FFFFFF"/>
                </a:solidFill>
              </a:rPr>
              <a:t>Practices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Overview of AWS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Best</a:t>
            </a:r>
            <a:r>
              <a:rPr sz="2800" b="0" spc="-14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Practices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853" y="271093"/>
            <a:ext cx="46215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55" dirty="0"/>
              <a:t>S3 </a:t>
            </a:r>
            <a:r>
              <a:rPr sz="3200" spc="65" dirty="0"/>
              <a:t>Best</a:t>
            </a:r>
            <a:r>
              <a:rPr sz="3200" spc="-180" dirty="0"/>
              <a:t> </a:t>
            </a:r>
            <a:r>
              <a:rPr sz="3200" spc="60" dirty="0"/>
              <a:t>Practices</a:t>
            </a:r>
            <a:endParaRPr sz="320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5745479" y="710183"/>
            <a:ext cx="4669535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7841" y="1819401"/>
            <a:ext cx="14722475" cy="5862320"/>
            <a:chOff x="767841" y="1819401"/>
            <a:chExt cx="14722475" cy="5862320"/>
          </a:xfrm>
        </p:grpSpPr>
        <p:sp>
          <p:nvSpPr>
            <p:cNvPr id="5" name="object 5"/>
            <p:cNvSpPr/>
            <p:nvPr/>
          </p:nvSpPr>
          <p:spPr>
            <a:xfrm>
              <a:off x="774191" y="1825751"/>
              <a:ext cx="14709775" cy="5849620"/>
            </a:xfrm>
            <a:custGeom>
              <a:avLst/>
              <a:gdLst/>
              <a:ahLst/>
              <a:cxnLst/>
              <a:rect l="l" t="t" r="r" b="b"/>
              <a:pathLst>
                <a:path w="14709775" h="5849620">
                  <a:moveTo>
                    <a:pt x="0" y="156718"/>
                  </a:moveTo>
                  <a:lnTo>
                    <a:pt x="7988" y="107159"/>
                  </a:lnTo>
                  <a:lnTo>
                    <a:pt x="30233" y="64136"/>
                  </a:lnTo>
                  <a:lnTo>
                    <a:pt x="64155" y="30219"/>
                  </a:lnTo>
                  <a:lnTo>
                    <a:pt x="107172" y="7983"/>
                  </a:lnTo>
                  <a:lnTo>
                    <a:pt x="156705" y="0"/>
                  </a:lnTo>
                  <a:lnTo>
                    <a:pt x="14552929" y="0"/>
                  </a:lnTo>
                  <a:lnTo>
                    <a:pt x="14602488" y="7983"/>
                  </a:lnTo>
                  <a:lnTo>
                    <a:pt x="14645511" y="30219"/>
                  </a:lnTo>
                  <a:lnTo>
                    <a:pt x="14679428" y="64136"/>
                  </a:lnTo>
                  <a:lnTo>
                    <a:pt x="14701664" y="107159"/>
                  </a:lnTo>
                  <a:lnTo>
                    <a:pt x="14709648" y="156718"/>
                  </a:lnTo>
                  <a:lnTo>
                    <a:pt x="14709648" y="5692394"/>
                  </a:lnTo>
                  <a:lnTo>
                    <a:pt x="14701664" y="5741952"/>
                  </a:lnTo>
                  <a:lnTo>
                    <a:pt x="14679428" y="5784975"/>
                  </a:lnTo>
                  <a:lnTo>
                    <a:pt x="14645511" y="5818892"/>
                  </a:lnTo>
                  <a:lnTo>
                    <a:pt x="14602488" y="5841128"/>
                  </a:lnTo>
                  <a:lnTo>
                    <a:pt x="14552929" y="5849112"/>
                  </a:lnTo>
                  <a:lnTo>
                    <a:pt x="156705" y="5849112"/>
                  </a:lnTo>
                  <a:lnTo>
                    <a:pt x="107172" y="5841128"/>
                  </a:lnTo>
                  <a:lnTo>
                    <a:pt x="64155" y="5818892"/>
                  </a:lnTo>
                  <a:lnTo>
                    <a:pt x="30233" y="5784975"/>
                  </a:lnTo>
                  <a:lnTo>
                    <a:pt x="7988" y="5741952"/>
                  </a:lnTo>
                  <a:lnTo>
                    <a:pt x="0" y="5692394"/>
                  </a:lnTo>
                  <a:lnTo>
                    <a:pt x="0" y="156718"/>
                  </a:lnTo>
                  <a:close/>
                </a:path>
              </a:pathLst>
            </a:custGeom>
            <a:ln w="12192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6215" y="2036063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30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1351" y="3121151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351" y="3121151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95854" y="3445255"/>
            <a:ext cx="1290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En</a:t>
            </a:r>
            <a:r>
              <a:rPr sz="2000" spc="-5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r</a:t>
            </a:r>
            <a:r>
              <a:rPr sz="2000" spc="-15" dirty="0">
                <a:latin typeface="Noto Sans"/>
                <a:cs typeface="Noto Sans"/>
              </a:rPr>
              <a:t>ypti</a:t>
            </a:r>
            <a:r>
              <a:rPr sz="2000" spc="-30" dirty="0">
                <a:latin typeface="Noto Sans"/>
                <a:cs typeface="Noto Sans"/>
              </a:rPr>
              <a:t>o</a:t>
            </a:r>
            <a:r>
              <a:rPr sz="2000" spc="-15" dirty="0">
                <a:latin typeface="Noto Sans"/>
                <a:cs typeface="Noto Sans"/>
              </a:rPr>
              <a:t>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5002" y="3175761"/>
            <a:ext cx="4271010" cy="2098040"/>
            <a:chOff x="905002" y="3175761"/>
            <a:chExt cx="4271010" cy="2098040"/>
          </a:xfrm>
        </p:grpSpPr>
        <p:sp>
          <p:nvSpPr>
            <p:cNvPr id="13" name="object 13"/>
            <p:cNvSpPr/>
            <p:nvPr/>
          </p:nvSpPr>
          <p:spPr>
            <a:xfrm>
              <a:off x="966216" y="3182111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51761" y="4590999"/>
            <a:ext cx="2783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Noto Sans"/>
                <a:cs typeface="Noto Sans"/>
              </a:rPr>
              <a:t>Detailed </a:t>
            </a:r>
            <a:r>
              <a:rPr sz="2000" spc="-30" dirty="0">
                <a:latin typeface="Noto Sans"/>
                <a:cs typeface="Noto Sans"/>
              </a:rPr>
              <a:t>Billing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Reports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5002" y="4321809"/>
            <a:ext cx="4271010" cy="2098040"/>
            <a:chOff x="905002" y="4321809"/>
            <a:chExt cx="4271010" cy="2098040"/>
          </a:xfrm>
        </p:grpSpPr>
        <p:sp>
          <p:nvSpPr>
            <p:cNvPr id="18" name="object 18"/>
            <p:cNvSpPr/>
            <p:nvPr/>
          </p:nvSpPr>
          <p:spPr>
            <a:xfrm>
              <a:off x="966216" y="4328159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06295" y="5737605"/>
            <a:ext cx="1865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Restrict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0" dirty="0">
                <a:latin typeface="Noto Sans"/>
                <a:cs typeface="Noto Sans"/>
              </a:rPr>
              <a:t>Deletes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05002" y="5467858"/>
            <a:ext cx="4271010" cy="2098040"/>
            <a:chOff x="905002" y="5467858"/>
            <a:chExt cx="4271010" cy="2098040"/>
          </a:xfrm>
        </p:grpSpPr>
        <p:sp>
          <p:nvSpPr>
            <p:cNvPr id="23" name="object 23"/>
            <p:cNvSpPr/>
            <p:nvPr/>
          </p:nvSpPr>
          <p:spPr>
            <a:xfrm>
              <a:off x="966216" y="5474208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60905" y="6884034"/>
            <a:ext cx="2755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Maximize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Performance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5002" y="1968754"/>
            <a:ext cx="4271010" cy="5532755"/>
            <a:chOff x="905002" y="1968754"/>
            <a:chExt cx="4271010" cy="5532755"/>
          </a:xfrm>
        </p:grpSpPr>
        <p:sp>
          <p:nvSpPr>
            <p:cNvPr id="28" name="object 28"/>
            <p:cNvSpPr/>
            <p:nvPr/>
          </p:nvSpPr>
          <p:spPr>
            <a:xfrm>
              <a:off x="966216" y="6620256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80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352" y="1975104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1352" y="1975104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566A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09089" y="2143506"/>
            <a:ext cx="286004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Noto Sans"/>
                <a:cs typeface="Noto Sans"/>
              </a:rPr>
              <a:t>Versioning </a:t>
            </a:r>
            <a:r>
              <a:rPr sz="2000" spc="-20" dirty="0">
                <a:latin typeface="Noto Sans"/>
                <a:cs typeface="Noto Sans"/>
              </a:rPr>
              <a:t>and</a:t>
            </a:r>
            <a:r>
              <a:rPr sz="2000" spc="-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Lifecycle</a:t>
            </a:r>
            <a:endParaRPr sz="20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latin typeface="Noto Sans"/>
                <a:cs typeface="Noto Sans"/>
              </a:rPr>
              <a:t>Management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66216" y="2036064"/>
            <a:ext cx="4163695" cy="875030"/>
          </a:xfrm>
          <a:custGeom>
            <a:avLst/>
            <a:gdLst/>
            <a:ahLst/>
            <a:cxnLst/>
            <a:rect l="l" t="t" r="r" b="b"/>
            <a:pathLst>
              <a:path w="4163695" h="875030">
                <a:moveTo>
                  <a:pt x="0" y="145795"/>
                </a:moveTo>
                <a:lnTo>
                  <a:pt x="7433" y="99714"/>
                </a:lnTo>
                <a:lnTo>
                  <a:pt x="28131" y="59692"/>
                </a:lnTo>
                <a:lnTo>
                  <a:pt x="59692" y="28131"/>
                </a:lnTo>
                <a:lnTo>
                  <a:pt x="99714" y="7433"/>
                </a:lnTo>
                <a:lnTo>
                  <a:pt x="145796" y="0"/>
                </a:lnTo>
                <a:lnTo>
                  <a:pt x="4017772" y="0"/>
                </a:lnTo>
                <a:lnTo>
                  <a:pt x="4063853" y="7433"/>
                </a:lnTo>
                <a:lnTo>
                  <a:pt x="4103875" y="28131"/>
                </a:lnTo>
                <a:lnTo>
                  <a:pt x="4135436" y="59692"/>
                </a:lnTo>
                <a:lnTo>
                  <a:pt x="4156134" y="99714"/>
                </a:lnTo>
                <a:lnTo>
                  <a:pt x="4163568" y="145795"/>
                </a:lnTo>
                <a:lnTo>
                  <a:pt x="4163568" y="728979"/>
                </a:lnTo>
                <a:lnTo>
                  <a:pt x="4156134" y="775061"/>
                </a:lnTo>
                <a:lnTo>
                  <a:pt x="4135436" y="815083"/>
                </a:lnTo>
                <a:lnTo>
                  <a:pt x="4103875" y="846644"/>
                </a:lnTo>
                <a:lnTo>
                  <a:pt x="4063853" y="867342"/>
                </a:lnTo>
                <a:lnTo>
                  <a:pt x="4017772" y="874775"/>
                </a:lnTo>
                <a:lnTo>
                  <a:pt x="145796" y="874775"/>
                </a:lnTo>
                <a:lnTo>
                  <a:pt x="99714" y="867342"/>
                </a:lnTo>
                <a:lnTo>
                  <a:pt x="59692" y="846644"/>
                </a:lnTo>
                <a:lnTo>
                  <a:pt x="28131" y="815083"/>
                </a:lnTo>
                <a:lnTo>
                  <a:pt x="7433" y="775061"/>
                </a:lnTo>
                <a:lnTo>
                  <a:pt x="0" y="728979"/>
                </a:lnTo>
                <a:lnTo>
                  <a:pt x="0" y="14579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96839" y="2163648"/>
            <a:ext cx="9291955" cy="153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201295" indent="-457200">
              <a:lnSpc>
                <a:spcPct val="1501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Enable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versioning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protect your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configure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lifecycle 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policies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move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old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versions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Glacier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save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storage</a:t>
            </a:r>
            <a:r>
              <a:rPr sz="2200" spc="-5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costs.</a:t>
            </a:r>
            <a:endParaRPr sz="2200">
              <a:latin typeface="Noto Sans"/>
              <a:cs typeface="Noto Sans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Configure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old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versions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 deleted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suitable time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</a:t>
            </a:r>
            <a:r>
              <a:rPr sz="2200" spc="1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future.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115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8" y="271093"/>
            <a:ext cx="6381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55" dirty="0"/>
              <a:t>S3 </a:t>
            </a:r>
            <a:r>
              <a:rPr sz="3200" spc="65" dirty="0"/>
              <a:t>Best </a:t>
            </a:r>
            <a:r>
              <a:rPr sz="3200" spc="60" dirty="0"/>
              <a:t>Practices</a:t>
            </a:r>
            <a:r>
              <a:rPr sz="3200" spc="-150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4968240" y="710183"/>
            <a:ext cx="62453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7841" y="1819401"/>
            <a:ext cx="14722475" cy="5862320"/>
            <a:chOff x="767841" y="1819401"/>
            <a:chExt cx="14722475" cy="5862320"/>
          </a:xfrm>
        </p:grpSpPr>
        <p:sp>
          <p:nvSpPr>
            <p:cNvPr id="5" name="object 5"/>
            <p:cNvSpPr/>
            <p:nvPr/>
          </p:nvSpPr>
          <p:spPr>
            <a:xfrm>
              <a:off x="774191" y="1825751"/>
              <a:ext cx="14709775" cy="5849620"/>
            </a:xfrm>
            <a:custGeom>
              <a:avLst/>
              <a:gdLst/>
              <a:ahLst/>
              <a:cxnLst/>
              <a:rect l="l" t="t" r="r" b="b"/>
              <a:pathLst>
                <a:path w="14709775" h="5849620">
                  <a:moveTo>
                    <a:pt x="0" y="156718"/>
                  </a:moveTo>
                  <a:lnTo>
                    <a:pt x="7988" y="107159"/>
                  </a:lnTo>
                  <a:lnTo>
                    <a:pt x="30233" y="64136"/>
                  </a:lnTo>
                  <a:lnTo>
                    <a:pt x="64155" y="30219"/>
                  </a:lnTo>
                  <a:lnTo>
                    <a:pt x="107172" y="7983"/>
                  </a:lnTo>
                  <a:lnTo>
                    <a:pt x="156705" y="0"/>
                  </a:lnTo>
                  <a:lnTo>
                    <a:pt x="14552929" y="0"/>
                  </a:lnTo>
                  <a:lnTo>
                    <a:pt x="14602488" y="7983"/>
                  </a:lnTo>
                  <a:lnTo>
                    <a:pt x="14645511" y="30219"/>
                  </a:lnTo>
                  <a:lnTo>
                    <a:pt x="14679428" y="64136"/>
                  </a:lnTo>
                  <a:lnTo>
                    <a:pt x="14701664" y="107159"/>
                  </a:lnTo>
                  <a:lnTo>
                    <a:pt x="14709648" y="156718"/>
                  </a:lnTo>
                  <a:lnTo>
                    <a:pt x="14709648" y="5692394"/>
                  </a:lnTo>
                  <a:lnTo>
                    <a:pt x="14701664" y="5741952"/>
                  </a:lnTo>
                  <a:lnTo>
                    <a:pt x="14679428" y="5784975"/>
                  </a:lnTo>
                  <a:lnTo>
                    <a:pt x="14645511" y="5818892"/>
                  </a:lnTo>
                  <a:lnTo>
                    <a:pt x="14602488" y="5841128"/>
                  </a:lnTo>
                  <a:lnTo>
                    <a:pt x="14552929" y="5849112"/>
                  </a:lnTo>
                  <a:lnTo>
                    <a:pt x="156705" y="5849112"/>
                  </a:lnTo>
                  <a:lnTo>
                    <a:pt x="107172" y="5841128"/>
                  </a:lnTo>
                  <a:lnTo>
                    <a:pt x="64155" y="5818892"/>
                  </a:lnTo>
                  <a:lnTo>
                    <a:pt x="30233" y="5784975"/>
                  </a:lnTo>
                  <a:lnTo>
                    <a:pt x="7988" y="5741952"/>
                  </a:lnTo>
                  <a:lnTo>
                    <a:pt x="0" y="5692394"/>
                  </a:lnTo>
                  <a:lnTo>
                    <a:pt x="0" y="156718"/>
                  </a:lnTo>
                  <a:close/>
                </a:path>
              </a:pathLst>
            </a:custGeom>
            <a:ln w="12192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09089" y="2143506"/>
            <a:ext cx="286004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Noto Sans"/>
                <a:cs typeface="Noto Sans"/>
              </a:rPr>
              <a:t>Versioning </a:t>
            </a:r>
            <a:r>
              <a:rPr sz="2000" spc="-20" dirty="0">
                <a:latin typeface="Noto Sans"/>
                <a:cs typeface="Noto Sans"/>
              </a:rPr>
              <a:t>and</a:t>
            </a:r>
            <a:r>
              <a:rPr sz="2000" spc="-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Lifecycle</a:t>
            </a:r>
            <a:endParaRPr sz="20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latin typeface="Noto Sans"/>
                <a:cs typeface="Noto Sans"/>
              </a:rPr>
              <a:t>Management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5002" y="2029714"/>
            <a:ext cx="4271010" cy="3243580"/>
            <a:chOff x="905002" y="2029714"/>
            <a:chExt cx="4271010" cy="3243580"/>
          </a:xfrm>
        </p:grpSpPr>
        <p:sp>
          <p:nvSpPr>
            <p:cNvPr id="10" name="object 10"/>
            <p:cNvSpPr/>
            <p:nvPr/>
          </p:nvSpPr>
          <p:spPr>
            <a:xfrm>
              <a:off x="966216" y="2036064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30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6216" y="3182112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51761" y="4590999"/>
            <a:ext cx="2783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Noto Sans"/>
                <a:cs typeface="Noto Sans"/>
              </a:rPr>
              <a:t>Detailed </a:t>
            </a:r>
            <a:r>
              <a:rPr sz="2000" spc="-30" dirty="0">
                <a:latin typeface="Noto Sans"/>
                <a:cs typeface="Noto Sans"/>
              </a:rPr>
              <a:t>Billing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Reports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05002" y="4321809"/>
            <a:ext cx="4271010" cy="2098040"/>
            <a:chOff x="905002" y="4321809"/>
            <a:chExt cx="4271010" cy="2098040"/>
          </a:xfrm>
        </p:grpSpPr>
        <p:sp>
          <p:nvSpPr>
            <p:cNvPr id="18" name="object 18"/>
            <p:cNvSpPr/>
            <p:nvPr/>
          </p:nvSpPr>
          <p:spPr>
            <a:xfrm>
              <a:off x="966216" y="4328159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06295" y="5737605"/>
            <a:ext cx="1865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Restrict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0" dirty="0">
                <a:latin typeface="Noto Sans"/>
                <a:cs typeface="Noto Sans"/>
              </a:rPr>
              <a:t>Deletes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05002" y="5467858"/>
            <a:ext cx="4271010" cy="2098040"/>
            <a:chOff x="905002" y="5467858"/>
            <a:chExt cx="4271010" cy="2098040"/>
          </a:xfrm>
        </p:grpSpPr>
        <p:sp>
          <p:nvSpPr>
            <p:cNvPr id="23" name="object 23"/>
            <p:cNvSpPr/>
            <p:nvPr/>
          </p:nvSpPr>
          <p:spPr>
            <a:xfrm>
              <a:off x="966216" y="5474208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60905" y="6884034"/>
            <a:ext cx="2755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Maximize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Performance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5002" y="3114801"/>
            <a:ext cx="4271010" cy="4386580"/>
            <a:chOff x="905002" y="3114801"/>
            <a:chExt cx="4271010" cy="4386580"/>
          </a:xfrm>
        </p:grpSpPr>
        <p:sp>
          <p:nvSpPr>
            <p:cNvPr id="28" name="object 28"/>
            <p:cNvSpPr/>
            <p:nvPr/>
          </p:nvSpPr>
          <p:spPr>
            <a:xfrm>
              <a:off x="966216" y="6620255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80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352" y="3121151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1352" y="3121151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566A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95854" y="3445255"/>
            <a:ext cx="1290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En</a:t>
            </a:r>
            <a:r>
              <a:rPr sz="2000" spc="-5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r</a:t>
            </a:r>
            <a:r>
              <a:rPr sz="2000" spc="-15" dirty="0">
                <a:latin typeface="Noto Sans"/>
                <a:cs typeface="Noto Sans"/>
              </a:rPr>
              <a:t>ypti</a:t>
            </a:r>
            <a:r>
              <a:rPr sz="2000" spc="-30" dirty="0">
                <a:latin typeface="Noto Sans"/>
                <a:cs typeface="Noto Sans"/>
              </a:rPr>
              <a:t>o</a:t>
            </a:r>
            <a:r>
              <a:rPr sz="2000" spc="-15" dirty="0">
                <a:latin typeface="Noto Sans"/>
                <a:cs typeface="Noto Sans"/>
              </a:rPr>
              <a:t>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66216" y="3182111"/>
            <a:ext cx="4163695" cy="875030"/>
          </a:xfrm>
          <a:custGeom>
            <a:avLst/>
            <a:gdLst/>
            <a:ahLst/>
            <a:cxnLst/>
            <a:rect l="l" t="t" r="r" b="b"/>
            <a:pathLst>
              <a:path w="4163695" h="875029">
                <a:moveTo>
                  <a:pt x="0" y="145796"/>
                </a:moveTo>
                <a:lnTo>
                  <a:pt x="7433" y="99714"/>
                </a:lnTo>
                <a:lnTo>
                  <a:pt x="28131" y="59692"/>
                </a:lnTo>
                <a:lnTo>
                  <a:pt x="59692" y="28131"/>
                </a:lnTo>
                <a:lnTo>
                  <a:pt x="99714" y="7433"/>
                </a:lnTo>
                <a:lnTo>
                  <a:pt x="145796" y="0"/>
                </a:lnTo>
                <a:lnTo>
                  <a:pt x="4017772" y="0"/>
                </a:lnTo>
                <a:lnTo>
                  <a:pt x="4063853" y="7433"/>
                </a:lnTo>
                <a:lnTo>
                  <a:pt x="4103875" y="28131"/>
                </a:lnTo>
                <a:lnTo>
                  <a:pt x="4135436" y="59692"/>
                </a:lnTo>
                <a:lnTo>
                  <a:pt x="4156134" y="99714"/>
                </a:lnTo>
                <a:lnTo>
                  <a:pt x="4163568" y="145796"/>
                </a:lnTo>
                <a:lnTo>
                  <a:pt x="4163568" y="728979"/>
                </a:lnTo>
                <a:lnTo>
                  <a:pt x="4156134" y="775061"/>
                </a:lnTo>
                <a:lnTo>
                  <a:pt x="4135436" y="815083"/>
                </a:lnTo>
                <a:lnTo>
                  <a:pt x="4103875" y="846644"/>
                </a:lnTo>
                <a:lnTo>
                  <a:pt x="4063853" y="867342"/>
                </a:lnTo>
                <a:lnTo>
                  <a:pt x="4017772" y="874776"/>
                </a:lnTo>
                <a:lnTo>
                  <a:pt x="145796" y="874776"/>
                </a:lnTo>
                <a:lnTo>
                  <a:pt x="99714" y="867342"/>
                </a:lnTo>
                <a:lnTo>
                  <a:pt x="59692" y="846644"/>
                </a:lnTo>
                <a:lnTo>
                  <a:pt x="28131" y="815083"/>
                </a:lnTo>
                <a:lnTo>
                  <a:pt x="7433" y="775061"/>
                </a:lnTo>
                <a:lnTo>
                  <a:pt x="0" y="728979"/>
                </a:lnTo>
                <a:lnTo>
                  <a:pt x="0" y="14579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96839" y="2163648"/>
            <a:ext cx="9198610" cy="2541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1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SSE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Amazon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managed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keys—check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box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encrypt your 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at</a:t>
            </a:r>
            <a:r>
              <a:rPr sz="2200" spc="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rest.</a:t>
            </a:r>
            <a:endParaRPr sz="2200">
              <a:latin typeface="Noto Sans"/>
              <a:cs typeface="Noto Sans"/>
            </a:endParaRPr>
          </a:p>
          <a:p>
            <a:pPr marL="469900" marR="248285" indent="-457200">
              <a:lnSpc>
                <a:spcPts val="3960"/>
              </a:lnSpc>
              <a:spcBef>
                <a:spcPts val="35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SSE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customer provided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keys—you 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manage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keys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provide 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them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for PUTS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GETS.</a:t>
            </a:r>
            <a:endParaRPr sz="2200">
              <a:latin typeface="Noto Sans"/>
              <a:cs typeface="Noto Sans"/>
            </a:endParaRPr>
          </a:p>
          <a:p>
            <a:pPr marL="469900" indent="-45720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SSE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AWS KMS—the keys are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managed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centrally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by AWS</a:t>
            </a:r>
            <a:r>
              <a:rPr sz="2200" spc="9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KMS.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116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8" y="271093"/>
            <a:ext cx="6381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55" dirty="0"/>
              <a:t>S3 </a:t>
            </a:r>
            <a:r>
              <a:rPr sz="3200" spc="65" dirty="0"/>
              <a:t>Best </a:t>
            </a:r>
            <a:r>
              <a:rPr sz="3200" spc="60" dirty="0"/>
              <a:t>Practices</a:t>
            </a:r>
            <a:r>
              <a:rPr sz="3200" spc="-150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32" name="object 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8200" marR="774065" indent="-457200">
              <a:lnSpc>
                <a:spcPct val="150100"/>
              </a:lnSpc>
              <a:spcBef>
                <a:spcPts val="95"/>
              </a:spcBef>
              <a:buAutoNum type="arabicPeriod"/>
              <a:tabLst>
                <a:tab pos="4648200" algn="l"/>
                <a:tab pos="4648835" algn="l"/>
              </a:tabLst>
            </a:pPr>
            <a:r>
              <a:rPr spc="-10" dirty="0"/>
              <a:t>They provide objects </a:t>
            </a:r>
            <a:r>
              <a:rPr spc="-20" dirty="0"/>
              <a:t>counts, </a:t>
            </a:r>
            <a:r>
              <a:rPr spc="-30" dirty="0"/>
              <a:t>storage </a:t>
            </a:r>
            <a:r>
              <a:rPr spc="-15" dirty="0"/>
              <a:t>GB, requests, and </a:t>
            </a:r>
            <a:r>
              <a:rPr spc="-20" dirty="0"/>
              <a:t>data  </a:t>
            </a:r>
            <a:r>
              <a:rPr spc="-15" dirty="0"/>
              <a:t>transfer </a:t>
            </a:r>
            <a:r>
              <a:rPr spc="-40" dirty="0"/>
              <a:t>usage </a:t>
            </a:r>
            <a:r>
              <a:rPr spc="-5" dirty="0"/>
              <a:t>down </a:t>
            </a:r>
            <a:r>
              <a:rPr spc="-15" dirty="0"/>
              <a:t>to </a:t>
            </a:r>
            <a:r>
              <a:rPr spc="-20" dirty="0"/>
              <a:t>the </a:t>
            </a:r>
            <a:r>
              <a:rPr spc="-15" dirty="0"/>
              <a:t>bucket</a:t>
            </a:r>
            <a:r>
              <a:rPr spc="25" dirty="0"/>
              <a:t> </a:t>
            </a:r>
            <a:r>
              <a:rPr spc="-5" dirty="0"/>
              <a:t>level.</a:t>
            </a:r>
          </a:p>
          <a:p>
            <a:pPr marL="4648200" marR="5080" indent="-457200">
              <a:lnSpc>
                <a:spcPts val="3960"/>
              </a:lnSpc>
              <a:spcBef>
                <a:spcPts val="355"/>
              </a:spcBef>
              <a:buAutoNum type="arabicPeriod"/>
              <a:tabLst>
                <a:tab pos="4648200" algn="l"/>
                <a:tab pos="4648835" algn="l"/>
              </a:tabLst>
            </a:pPr>
            <a:r>
              <a:rPr spc="-5" dirty="0"/>
              <a:t>You </a:t>
            </a:r>
            <a:r>
              <a:rPr spc="-10" dirty="0"/>
              <a:t>can </a:t>
            </a:r>
            <a:r>
              <a:rPr spc="-15" dirty="0"/>
              <a:t>turn </a:t>
            </a:r>
            <a:r>
              <a:rPr spc="-20" dirty="0"/>
              <a:t>the </a:t>
            </a:r>
            <a:r>
              <a:rPr spc="-5" dirty="0"/>
              <a:t>reports </a:t>
            </a:r>
            <a:r>
              <a:rPr dirty="0"/>
              <a:t>on </a:t>
            </a:r>
            <a:r>
              <a:rPr spc="-15" dirty="0"/>
              <a:t>via </a:t>
            </a:r>
            <a:r>
              <a:rPr spc="-20" dirty="0"/>
              <a:t>the </a:t>
            </a:r>
            <a:r>
              <a:rPr spc="-5" dirty="0"/>
              <a:t>preferences </a:t>
            </a:r>
            <a:r>
              <a:rPr spc="-50" dirty="0"/>
              <a:t>page </a:t>
            </a:r>
            <a:r>
              <a:rPr spc="-10" dirty="0"/>
              <a:t>in </a:t>
            </a:r>
            <a:r>
              <a:rPr spc="-20" dirty="0"/>
              <a:t>the </a:t>
            </a:r>
            <a:r>
              <a:rPr spc="-35" dirty="0"/>
              <a:t>Billing  </a:t>
            </a:r>
            <a:r>
              <a:rPr spc="-15" dirty="0"/>
              <a:t>and </a:t>
            </a:r>
            <a:r>
              <a:rPr spc="-5" dirty="0"/>
              <a:t>Costs </a:t>
            </a:r>
            <a:r>
              <a:rPr spc="-25" dirty="0"/>
              <a:t>Management</a:t>
            </a:r>
            <a:r>
              <a:rPr spc="-50" dirty="0"/>
              <a:t> </a:t>
            </a:r>
            <a:r>
              <a:rPr spc="-5" dirty="0"/>
              <a:t>console.</a:t>
            </a:r>
          </a:p>
          <a:p>
            <a:pPr marL="4648200" indent="-45720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4648200" algn="l"/>
                <a:tab pos="4648835" algn="l"/>
              </a:tabLst>
            </a:pPr>
            <a:r>
              <a:rPr spc="-10" dirty="0"/>
              <a:t>They can be delivered </a:t>
            </a:r>
            <a:r>
              <a:rPr spc="-15" dirty="0"/>
              <a:t>to </a:t>
            </a:r>
            <a:r>
              <a:rPr spc="-10" dirty="0"/>
              <a:t>an </a:t>
            </a:r>
            <a:r>
              <a:rPr spc="-5" dirty="0"/>
              <a:t>S3 </a:t>
            </a:r>
            <a:r>
              <a:rPr spc="-15" dirty="0"/>
              <a:t>bucket </a:t>
            </a:r>
            <a:r>
              <a:rPr dirty="0"/>
              <a:t>of </a:t>
            </a:r>
            <a:r>
              <a:rPr spc="-10" dirty="0"/>
              <a:t>your</a:t>
            </a:r>
            <a:r>
              <a:rPr spc="-15" dirty="0"/>
              <a:t> </a:t>
            </a:r>
            <a:r>
              <a:rPr spc="-5" dirty="0"/>
              <a:t>choice.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7841" y="1819401"/>
            <a:ext cx="14722475" cy="5862320"/>
            <a:chOff x="767841" y="1819401"/>
            <a:chExt cx="14722475" cy="5862320"/>
          </a:xfrm>
        </p:grpSpPr>
        <p:sp>
          <p:nvSpPr>
            <p:cNvPr id="4" name="object 4"/>
            <p:cNvSpPr/>
            <p:nvPr/>
          </p:nvSpPr>
          <p:spPr>
            <a:xfrm>
              <a:off x="774191" y="1825751"/>
              <a:ext cx="14709775" cy="5849620"/>
            </a:xfrm>
            <a:custGeom>
              <a:avLst/>
              <a:gdLst/>
              <a:ahLst/>
              <a:cxnLst/>
              <a:rect l="l" t="t" r="r" b="b"/>
              <a:pathLst>
                <a:path w="14709775" h="5849620">
                  <a:moveTo>
                    <a:pt x="0" y="156718"/>
                  </a:moveTo>
                  <a:lnTo>
                    <a:pt x="7988" y="107159"/>
                  </a:lnTo>
                  <a:lnTo>
                    <a:pt x="30233" y="64136"/>
                  </a:lnTo>
                  <a:lnTo>
                    <a:pt x="64155" y="30219"/>
                  </a:lnTo>
                  <a:lnTo>
                    <a:pt x="107172" y="7983"/>
                  </a:lnTo>
                  <a:lnTo>
                    <a:pt x="156705" y="0"/>
                  </a:lnTo>
                  <a:lnTo>
                    <a:pt x="14552929" y="0"/>
                  </a:lnTo>
                  <a:lnTo>
                    <a:pt x="14602488" y="7983"/>
                  </a:lnTo>
                  <a:lnTo>
                    <a:pt x="14645511" y="30219"/>
                  </a:lnTo>
                  <a:lnTo>
                    <a:pt x="14679428" y="64136"/>
                  </a:lnTo>
                  <a:lnTo>
                    <a:pt x="14701664" y="107159"/>
                  </a:lnTo>
                  <a:lnTo>
                    <a:pt x="14709648" y="156718"/>
                  </a:lnTo>
                  <a:lnTo>
                    <a:pt x="14709648" y="5692394"/>
                  </a:lnTo>
                  <a:lnTo>
                    <a:pt x="14701664" y="5741952"/>
                  </a:lnTo>
                  <a:lnTo>
                    <a:pt x="14679428" y="5784975"/>
                  </a:lnTo>
                  <a:lnTo>
                    <a:pt x="14645511" y="5818892"/>
                  </a:lnTo>
                  <a:lnTo>
                    <a:pt x="14602488" y="5841128"/>
                  </a:lnTo>
                  <a:lnTo>
                    <a:pt x="14552929" y="5849112"/>
                  </a:lnTo>
                  <a:lnTo>
                    <a:pt x="156705" y="5849112"/>
                  </a:lnTo>
                  <a:lnTo>
                    <a:pt x="107172" y="5841128"/>
                  </a:lnTo>
                  <a:lnTo>
                    <a:pt x="64155" y="5818892"/>
                  </a:lnTo>
                  <a:lnTo>
                    <a:pt x="30233" y="5784975"/>
                  </a:lnTo>
                  <a:lnTo>
                    <a:pt x="7988" y="5741952"/>
                  </a:lnTo>
                  <a:lnTo>
                    <a:pt x="0" y="5692394"/>
                  </a:lnTo>
                  <a:lnTo>
                    <a:pt x="0" y="156718"/>
                  </a:lnTo>
                  <a:close/>
                </a:path>
              </a:pathLst>
            </a:custGeom>
            <a:ln w="12192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9089" y="2143506"/>
            <a:ext cx="286004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Noto Sans"/>
                <a:cs typeface="Noto Sans"/>
              </a:rPr>
              <a:t>Versioning </a:t>
            </a:r>
            <a:r>
              <a:rPr sz="2000" spc="-20" dirty="0">
                <a:latin typeface="Noto Sans"/>
                <a:cs typeface="Noto Sans"/>
              </a:rPr>
              <a:t>and</a:t>
            </a:r>
            <a:r>
              <a:rPr sz="2000" spc="-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Lifecycle</a:t>
            </a:r>
            <a:endParaRPr sz="20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latin typeface="Noto Sans"/>
                <a:cs typeface="Noto Sans"/>
              </a:rPr>
              <a:t>Management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5002" y="2029714"/>
            <a:ext cx="4271010" cy="2098040"/>
            <a:chOff x="905002" y="2029714"/>
            <a:chExt cx="4271010" cy="2098040"/>
          </a:xfrm>
        </p:grpSpPr>
        <p:sp>
          <p:nvSpPr>
            <p:cNvPr id="9" name="object 9"/>
            <p:cNvSpPr/>
            <p:nvPr/>
          </p:nvSpPr>
          <p:spPr>
            <a:xfrm>
              <a:off x="966216" y="2036064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30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95854" y="3445255"/>
            <a:ext cx="1290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En</a:t>
            </a:r>
            <a:r>
              <a:rPr sz="2000" spc="-5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r</a:t>
            </a:r>
            <a:r>
              <a:rPr sz="2000" spc="-15" dirty="0">
                <a:latin typeface="Noto Sans"/>
                <a:cs typeface="Noto Sans"/>
              </a:rPr>
              <a:t>ypti</a:t>
            </a:r>
            <a:r>
              <a:rPr sz="2000" spc="-30" dirty="0">
                <a:latin typeface="Noto Sans"/>
                <a:cs typeface="Noto Sans"/>
              </a:rPr>
              <a:t>o</a:t>
            </a:r>
            <a:r>
              <a:rPr sz="2000" spc="-15" dirty="0">
                <a:latin typeface="Noto Sans"/>
                <a:cs typeface="Noto Sans"/>
              </a:rPr>
              <a:t>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5002" y="3175761"/>
            <a:ext cx="4271010" cy="3243580"/>
            <a:chOff x="905002" y="3175761"/>
            <a:chExt cx="4271010" cy="3243580"/>
          </a:xfrm>
        </p:grpSpPr>
        <p:sp>
          <p:nvSpPr>
            <p:cNvPr id="14" name="object 14"/>
            <p:cNvSpPr/>
            <p:nvPr/>
          </p:nvSpPr>
          <p:spPr>
            <a:xfrm>
              <a:off x="966216" y="3182111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6216" y="4328159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06295" y="5737605"/>
            <a:ext cx="1865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Restrict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0" dirty="0">
                <a:latin typeface="Noto Sans"/>
                <a:cs typeface="Noto Sans"/>
              </a:rPr>
              <a:t>Deletes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5002" y="5467858"/>
            <a:ext cx="4271010" cy="2098040"/>
            <a:chOff x="905002" y="5467858"/>
            <a:chExt cx="4271010" cy="2098040"/>
          </a:xfrm>
        </p:grpSpPr>
        <p:sp>
          <p:nvSpPr>
            <p:cNvPr id="22" name="object 22"/>
            <p:cNvSpPr/>
            <p:nvPr/>
          </p:nvSpPr>
          <p:spPr>
            <a:xfrm>
              <a:off x="966216" y="5474208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0905" y="6884034"/>
            <a:ext cx="2755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Maximize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Performance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05002" y="4260850"/>
            <a:ext cx="4271010" cy="3241040"/>
            <a:chOff x="905002" y="4260850"/>
            <a:chExt cx="4271010" cy="3241040"/>
          </a:xfrm>
        </p:grpSpPr>
        <p:sp>
          <p:nvSpPr>
            <p:cNvPr id="27" name="object 27"/>
            <p:cNvSpPr/>
            <p:nvPr/>
          </p:nvSpPr>
          <p:spPr>
            <a:xfrm>
              <a:off x="966216" y="6620255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80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566A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51761" y="4590999"/>
            <a:ext cx="2783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Noto Sans"/>
                <a:cs typeface="Noto Sans"/>
              </a:rPr>
              <a:t>Detailed </a:t>
            </a:r>
            <a:r>
              <a:rPr sz="2000" spc="-30" dirty="0">
                <a:latin typeface="Noto Sans"/>
                <a:cs typeface="Noto Sans"/>
              </a:rPr>
              <a:t>Billing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Reports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6216" y="4328159"/>
            <a:ext cx="4163695" cy="875030"/>
          </a:xfrm>
          <a:custGeom>
            <a:avLst/>
            <a:gdLst/>
            <a:ahLst/>
            <a:cxnLst/>
            <a:rect l="l" t="t" r="r" b="b"/>
            <a:pathLst>
              <a:path w="4163695" h="875029">
                <a:moveTo>
                  <a:pt x="0" y="145795"/>
                </a:moveTo>
                <a:lnTo>
                  <a:pt x="7433" y="99714"/>
                </a:lnTo>
                <a:lnTo>
                  <a:pt x="28131" y="59692"/>
                </a:lnTo>
                <a:lnTo>
                  <a:pt x="59692" y="28131"/>
                </a:lnTo>
                <a:lnTo>
                  <a:pt x="99714" y="7433"/>
                </a:lnTo>
                <a:lnTo>
                  <a:pt x="145796" y="0"/>
                </a:lnTo>
                <a:lnTo>
                  <a:pt x="4017772" y="0"/>
                </a:lnTo>
                <a:lnTo>
                  <a:pt x="4063853" y="7433"/>
                </a:lnTo>
                <a:lnTo>
                  <a:pt x="4103875" y="28131"/>
                </a:lnTo>
                <a:lnTo>
                  <a:pt x="4135436" y="59692"/>
                </a:lnTo>
                <a:lnTo>
                  <a:pt x="4156134" y="99714"/>
                </a:lnTo>
                <a:lnTo>
                  <a:pt x="4163568" y="145795"/>
                </a:lnTo>
                <a:lnTo>
                  <a:pt x="4163568" y="728979"/>
                </a:lnTo>
                <a:lnTo>
                  <a:pt x="4156134" y="775061"/>
                </a:lnTo>
                <a:lnTo>
                  <a:pt x="4135436" y="815083"/>
                </a:lnTo>
                <a:lnTo>
                  <a:pt x="4103875" y="846644"/>
                </a:lnTo>
                <a:lnTo>
                  <a:pt x="4063853" y="867342"/>
                </a:lnTo>
                <a:lnTo>
                  <a:pt x="4017772" y="874776"/>
                </a:lnTo>
                <a:lnTo>
                  <a:pt x="145796" y="874776"/>
                </a:lnTo>
                <a:lnTo>
                  <a:pt x="99714" y="867342"/>
                </a:lnTo>
                <a:lnTo>
                  <a:pt x="59692" y="846644"/>
                </a:lnTo>
                <a:lnTo>
                  <a:pt x="28131" y="815083"/>
                </a:lnTo>
                <a:lnTo>
                  <a:pt x="7433" y="775061"/>
                </a:lnTo>
                <a:lnTo>
                  <a:pt x="0" y="728979"/>
                </a:lnTo>
                <a:lnTo>
                  <a:pt x="0" y="14579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68240" y="710183"/>
            <a:ext cx="62453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117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8" y="271093"/>
            <a:ext cx="6381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55" dirty="0"/>
              <a:t>S3 </a:t>
            </a:r>
            <a:r>
              <a:rPr sz="3200" spc="65" dirty="0"/>
              <a:t>Best </a:t>
            </a:r>
            <a:r>
              <a:rPr sz="3200" spc="60" dirty="0"/>
              <a:t>Practices</a:t>
            </a:r>
            <a:r>
              <a:rPr sz="3200" spc="-150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7841" y="1819401"/>
            <a:ext cx="14722475" cy="5862320"/>
            <a:chOff x="767841" y="1819401"/>
            <a:chExt cx="14722475" cy="5862320"/>
          </a:xfrm>
        </p:grpSpPr>
        <p:sp>
          <p:nvSpPr>
            <p:cNvPr id="4" name="object 4"/>
            <p:cNvSpPr/>
            <p:nvPr/>
          </p:nvSpPr>
          <p:spPr>
            <a:xfrm>
              <a:off x="774191" y="1825751"/>
              <a:ext cx="14709775" cy="5849620"/>
            </a:xfrm>
            <a:custGeom>
              <a:avLst/>
              <a:gdLst/>
              <a:ahLst/>
              <a:cxnLst/>
              <a:rect l="l" t="t" r="r" b="b"/>
              <a:pathLst>
                <a:path w="14709775" h="5849620">
                  <a:moveTo>
                    <a:pt x="0" y="156718"/>
                  </a:moveTo>
                  <a:lnTo>
                    <a:pt x="7988" y="107159"/>
                  </a:lnTo>
                  <a:lnTo>
                    <a:pt x="30233" y="64136"/>
                  </a:lnTo>
                  <a:lnTo>
                    <a:pt x="64155" y="30219"/>
                  </a:lnTo>
                  <a:lnTo>
                    <a:pt x="107172" y="7983"/>
                  </a:lnTo>
                  <a:lnTo>
                    <a:pt x="156705" y="0"/>
                  </a:lnTo>
                  <a:lnTo>
                    <a:pt x="14552929" y="0"/>
                  </a:lnTo>
                  <a:lnTo>
                    <a:pt x="14602488" y="7983"/>
                  </a:lnTo>
                  <a:lnTo>
                    <a:pt x="14645511" y="30219"/>
                  </a:lnTo>
                  <a:lnTo>
                    <a:pt x="14679428" y="64136"/>
                  </a:lnTo>
                  <a:lnTo>
                    <a:pt x="14701664" y="107159"/>
                  </a:lnTo>
                  <a:lnTo>
                    <a:pt x="14709648" y="156718"/>
                  </a:lnTo>
                  <a:lnTo>
                    <a:pt x="14709648" y="5692394"/>
                  </a:lnTo>
                  <a:lnTo>
                    <a:pt x="14701664" y="5741952"/>
                  </a:lnTo>
                  <a:lnTo>
                    <a:pt x="14679428" y="5784975"/>
                  </a:lnTo>
                  <a:lnTo>
                    <a:pt x="14645511" y="5818892"/>
                  </a:lnTo>
                  <a:lnTo>
                    <a:pt x="14602488" y="5841128"/>
                  </a:lnTo>
                  <a:lnTo>
                    <a:pt x="14552929" y="5849112"/>
                  </a:lnTo>
                  <a:lnTo>
                    <a:pt x="156705" y="5849112"/>
                  </a:lnTo>
                  <a:lnTo>
                    <a:pt x="107172" y="5841128"/>
                  </a:lnTo>
                  <a:lnTo>
                    <a:pt x="64155" y="5818892"/>
                  </a:lnTo>
                  <a:lnTo>
                    <a:pt x="30233" y="5784975"/>
                  </a:lnTo>
                  <a:lnTo>
                    <a:pt x="7988" y="5741952"/>
                  </a:lnTo>
                  <a:lnTo>
                    <a:pt x="0" y="5692394"/>
                  </a:lnTo>
                  <a:lnTo>
                    <a:pt x="0" y="156718"/>
                  </a:lnTo>
                  <a:close/>
                </a:path>
              </a:pathLst>
            </a:custGeom>
            <a:ln w="12192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9089" y="2143506"/>
            <a:ext cx="286004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Noto Sans"/>
                <a:cs typeface="Noto Sans"/>
              </a:rPr>
              <a:t>Versioning </a:t>
            </a:r>
            <a:r>
              <a:rPr sz="2000" spc="-20" dirty="0">
                <a:latin typeface="Noto Sans"/>
                <a:cs typeface="Noto Sans"/>
              </a:rPr>
              <a:t>and</a:t>
            </a:r>
            <a:r>
              <a:rPr sz="2000" spc="-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Lifecycle</a:t>
            </a:r>
            <a:endParaRPr sz="20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latin typeface="Noto Sans"/>
                <a:cs typeface="Noto Sans"/>
              </a:rPr>
              <a:t>Management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5002" y="2029714"/>
            <a:ext cx="4271010" cy="2098040"/>
            <a:chOff x="905002" y="2029714"/>
            <a:chExt cx="4271010" cy="2098040"/>
          </a:xfrm>
        </p:grpSpPr>
        <p:sp>
          <p:nvSpPr>
            <p:cNvPr id="9" name="object 9"/>
            <p:cNvSpPr/>
            <p:nvPr/>
          </p:nvSpPr>
          <p:spPr>
            <a:xfrm>
              <a:off x="966216" y="2036064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30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95854" y="3445255"/>
            <a:ext cx="1290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En</a:t>
            </a:r>
            <a:r>
              <a:rPr sz="2000" spc="-5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r</a:t>
            </a:r>
            <a:r>
              <a:rPr sz="2000" spc="-15" dirty="0">
                <a:latin typeface="Noto Sans"/>
                <a:cs typeface="Noto Sans"/>
              </a:rPr>
              <a:t>ypti</a:t>
            </a:r>
            <a:r>
              <a:rPr sz="2000" spc="-30" dirty="0">
                <a:latin typeface="Noto Sans"/>
                <a:cs typeface="Noto Sans"/>
              </a:rPr>
              <a:t>o</a:t>
            </a:r>
            <a:r>
              <a:rPr sz="2000" spc="-15" dirty="0">
                <a:latin typeface="Noto Sans"/>
                <a:cs typeface="Noto Sans"/>
              </a:rPr>
              <a:t>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5002" y="3175761"/>
            <a:ext cx="4271010" cy="2098040"/>
            <a:chOff x="905002" y="3175761"/>
            <a:chExt cx="4271010" cy="2098040"/>
          </a:xfrm>
        </p:grpSpPr>
        <p:sp>
          <p:nvSpPr>
            <p:cNvPr id="14" name="object 14"/>
            <p:cNvSpPr/>
            <p:nvPr/>
          </p:nvSpPr>
          <p:spPr>
            <a:xfrm>
              <a:off x="966216" y="3182111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51761" y="4590999"/>
            <a:ext cx="2783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Noto Sans"/>
                <a:cs typeface="Noto Sans"/>
              </a:rPr>
              <a:t>Detailed </a:t>
            </a:r>
            <a:r>
              <a:rPr sz="2000" spc="-30" dirty="0">
                <a:latin typeface="Noto Sans"/>
                <a:cs typeface="Noto Sans"/>
              </a:rPr>
              <a:t>Billing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Reports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5002" y="4321809"/>
            <a:ext cx="4271010" cy="3243580"/>
            <a:chOff x="905002" y="4321809"/>
            <a:chExt cx="4271010" cy="3243580"/>
          </a:xfrm>
        </p:grpSpPr>
        <p:sp>
          <p:nvSpPr>
            <p:cNvPr id="19" name="object 19"/>
            <p:cNvSpPr/>
            <p:nvPr/>
          </p:nvSpPr>
          <p:spPr>
            <a:xfrm>
              <a:off x="966216" y="4328159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6216" y="5474207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1352" y="6559295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1352" y="6559295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0905" y="6884034"/>
            <a:ext cx="2755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Maximize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Performance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05002" y="5406897"/>
            <a:ext cx="4271010" cy="2094864"/>
            <a:chOff x="905002" y="5406897"/>
            <a:chExt cx="4271010" cy="2094864"/>
          </a:xfrm>
        </p:grpSpPr>
        <p:sp>
          <p:nvSpPr>
            <p:cNvPr id="27" name="object 27"/>
            <p:cNvSpPr/>
            <p:nvPr/>
          </p:nvSpPr>
          <p:spPr>
            <a:xfrm>
              <a:off x="966216" y="6620255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80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566A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106295" y="5737605"/>
            <a:ext cx="1865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Restrict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0" dirty="0">
                <a:latin typeface="Noto Sans"/>
                <a:cs typeface="Noto Sans"/>
              </a:rPr>
              <a:t>Deletes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6216" y="5474208"/>
            <a:ext cx="4163695" cy="875030"/>
          </a:xfrm>
          <a:custGeom>
            <a:avLst/>
            <a:gdLst/>
            <a:ahLst/>
            <a:cxnLst/>
            <a:rect l="l" t="t" r="r" b="b"/>
            <a:pathLst>
              <a:path w="4163695" h="875029">
                <a:moveTo>
                  <a:pt x="0" y="145795"/>
                </a:moveTo>
                <a:lnTo>
                  <a:pt x="7433" y="99714"/>
                </a:lnTo>
                <a:lnTo>
                  <a:pt x="28131" y="59692"/>
                </a:lnTo>
                <a:lnTo>
                  <a:pt x="59692" y="28131"/>
                </a:lnTo>
                <a:lnTo>
                  <a:pt x="99714" y="7433"/>
                </a:lnTo>
                <a:lnTo>
                  <a:pt x="145796" y="0"/>
                </a:lnTo>
                <a:lnTo>
                  <a:pt x="4017772" y="0"/>
                </a:lnTo>
                <a:lnTo>
                  <a:pt x="4063853" y="7433"/>
                </a:lnTo>
                <a:lnTo>
                  <a:pt x="4103875" y="28131"/>
                </a:lnTo>
                <a:lnTo>
                  <a:pt x="4135436" y="59692"/>
                </a:lnTo>
                <a:lnTo>
                  <a:pt x="4156134" y="99714"/>
                </a:lnTo>
                <a:lnTo>
                  <a:pt x="4163568" y="145795"/>
                </a:lnTo>
                <a:lnTo>
                  <a:pt x="4163568" y="728979"/>
                </a:lnTo>
                <a:lnTo>
                  <a:pt x="4156134" y="775061"/>
                </a:lnTo>
                <a:lnTo>
                  <a:pt x="4135436" y="815083"/>
                </a:lnTo>
                <a:lnTo>
                  <a:pt x="4103875" y="846644"/>
                </a:lnTo>
                <a:lnTo>
                  <a:pt x="4063853" y="867342"/>
                </a:lnTo>
                <a:lnTo>
                  <a:pt x="4017772" y="874775"/>
                </a:lnTo>
                <a:lnTo>
                  <a:pt x="145796" y="874775"/>
                </a:lnTo>
                <a:lnTo>
                  <a:pt x="99714" y="867342"/>
                </a:lnTo>
                <a:lnTo>
                  <a:pt x="59692" y="846644"/>
                </a:lnTo>
                <a:lnTo>
                  <a:pt x="28131" y="815083"/>
                </a:lnTo>
                <a:lnTo>
                  <a:pt x="7433" y="775061"/>
                </a:lnTo>
                <a:lnTo>
                  <a:pt x="0" y="728979"/>
                </a:lnTo>
                <a:lnTo>
                  <a:pt x="0" y="14579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696839" y="2163648"/>
            <a:ext cx="7147559" cy="10318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Remove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delete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permissions from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r>
              <a:rPr sz="22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policy.</a:t>
            </a:r>
            <a:endParaRPr sz="2200">
              <a:latin typeface="Noto Sans"/>
              <a:cs typeface="Noto Sans"/>
            </a:endParaRPr>
          </a:p>
          <a:p>
            <a:pPr marL="469900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Enable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MFA for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deletes.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68240" y="710183"/>
            <a:ext cx="62453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118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5728" y="271093"/>
            <a:ext cx="6381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35" dirty="0"/>
              <a:t>AWS </a:t>
            </a:r>
            <a:r>
              <a:rPr sz="3200" spc="55" dirty="0"/>
              <a:t>S3 </a:t>
            </a:r>
            <a:r>
              <a:rPr sz="3200" spc="65" dirty="0"/>
              <a:t>Best </a:t>
            </a:r>
            <a:r>
              <a:rPr sz="3200" spc="60" dirty="0"/>
              <a:t>Practices</a:t>
            </a:r>
            <a:r>
              <a:rPr sz="3200" spc="-150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32" name="object 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8200" marR="5080" indent="-457200">
              <a:lnSpc>
                <a:spcPct val="150100"/>
              </a:lnSpc>
              <a:spcBef>
                <a:spcPts val="95"/>
              </a:spcBef>
              <a:buAutoNum type="arabicPeriod"/>
              <a:tabLst>
                <a:tab pos="4648200" algn="l"/>
                <a:tab pos="4648835" algn="l"/>
              </a:tabLst>
            </a:pPr>
            <a:r>
              <a:rPr spc="-15" dirty="0"/>
              <a:t>Multipart </a:t>
            </a:r>
            <a:r>
              <a:rPr spc="-10" dirty="0"/>
              <a:t>upload provides parallelism</a:t>
            </a:r>
            <a:r>
              <a:rPr spc="-10" dirty="0">
                <a:solidFill>
                  <a:srgbClr val="000000"/>
                </a:solidFill>
              </a:rPr>
              <a:t>; </a:t>
            </a:r>
            <a:r>
              <a:rPr spc="-15" dirty="0"/>
              <a:t>it </a:t>
            </a:r>
            <a:r>
              <a:rPr spc="-5" dirty="0"/>
              <a:t>is </a:t>
            </a:r>
            <a:r>
              <a:rPr spc="-25" dirty="0"/>
              <a:t>encouraged </a:t>
            </a:r>
            <a:r>
              <a:rPr spc="-5" dirty="0"/>
              <a:t>for </a:t>
            </a:r>
            <a:r>
              <a:rPr spc="-10" dirty="0"/>
              <a:t>objects  </a:t>
            </a:r>
            <a:r>
              <a:rPr spc="-35" dirty="0"/>
              <a:t>larger </a:t>
            </a:r>
            <a:r>
              <a:rPr spc="-20" dirty="0"/>
              <a:t>than</a:t>
            </a:r>
            <a:r>
              <a:rPr spc="25" dirty="0"/>
              <a:t> </a:t>
            </a:r>
            <a:r>
              <a:rPr dirty="0"/>
              <a:t>100MB.</a:t>
            </a:r>
          </a:p>
          <a:p>
            <a:pPr marL="4648200" marR="289560" indent="-457200">
              <a:lnSpc>
                <a:spcPts val="3960"/>
              </a:lnSpc>
              <a:spcBef>
                <a:spcPts val="355"/>
              </a:spcBef>
              <a:buAutoNum type="arabicPeriod"/>
              <a:tabLst>
                <a:tab pos="4648200" algn="l"/>
                <a:tab pos="4648835" algn="l"/>
              </a:tabLst>
            </a:pPr>
            <a:r>
              <a:rPr spc="-10" dirty="0"/>
              <a:t>Transfer acceleration enables </a:t>
            </a:r>
            <a:r>
              <a:rPr spc="-25" dirty="0"/>
              <a:t>fast, </a:t>
            </a:r>
            <a:r>
              <a:rPr spc="-20" dirty="0"/>
              <a:t>easy, </a:t>
            </a:r>
            <a:r>
              <a:rPr spc="-15" dirty="0"/>
              <a:t>and </a:t>
            </a:r>
            <a:r>
              <a:rPr spc="-5" dirty="0"/>
              <a:t>secure </a:t>
            </a:r>
            <a:r>
              <a:rPr spc="-15" dirty="0"/>
              <a:t>transfers </a:t>
            </a:r>
            <a:r>
              <a:rPr spc="-5" dirty="0"/>
              <a:t>of  </a:t>
            </a:r>
            <a:r>
              <a:rPr spc="-10" dirty="0"/>
              <a:t>files </a:t>
            </a:r>
            <a:r>
              <a:rPr spc="-5" dirty="0"/>
              <a:t>over </a:t>
            </a:r>
            <a:r>
              <a:rPr spc="-45" dirty="0"/>
              <a:t>long</a:t>
            </a:r>
            <a:r>
              <a:rPr spc="-35" dirty="0"/>
              <a:t> </a:t>
            </a:r>
            <a:r>
              <a:rPr spc="-15" dirty="0"/>
              <a:t>distances.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7841" y="1819401"/>
            <a:ext cx="14722475" cy="5862320"/>
            <a:chOff x="767841" y="1819401"/>
            <a:chExt cx="14722475" cy="5862320"/>
          </a:xfrm>
        </p:grpSpPr>
        <p:sp>
          <p:nvSpPr>
            <p:cNvPr id="4" name="object 4"/>
            <p:cNvSpPr/>
            <p:nvPr/>
          </p:nvSpPr>
          <p:spPr>
            <a:xfrm>
              <a:off x="774191" y="1825751"/>
              <a:ext cx="14709775" cy="5849620"/>
            </a:xfrm>
            <a:custGeom>
              <a:avLst/>
              <a:gdLst/>
              <a:ahLst/>
              <a:cxnLst/>
              <a:rect l="l" t="t" r="r" b="b"/>
              <a:pathLst>
                <a:path w="14709775" h="5849620">
                  <a:moveTo>
                    <a:pt x="0" y="156718"/>
                  </a:moveTo>
                  <a:lnTo>
                    <a:pt x="7988" y="107159"/>
                  </a:lnTo>
                  <a:lnTo>
                    <a:pt x="30233" y="64136"/>
                  </a:lnTo>
                  <a:lnTo>
                    <a:pt x="64155" y="30219"/>
                  </a:lnTo>
                  <a:lnTo>
                    <a:pt x="107172" y="7983"/>
                  </a:lnTo>
                  <a:lnTo>
                    <a:pt x="156705" y="0"/>
                  </a:lnTo>
                  <a:lnTo>
                    <a:pt x="14552929" y="0"/>
                  </a:lnTo>
                  <a:lnTo>
                    <a:pt x="14602488" y="7983"/>
                  </a:lnTo>
                  <a:lnTo>
                    <a:pt x="14645511" y="30219"/>
                  </a:lnTo>
                  <a:lnTo>
                    <a:pt x="14679428" y="64136"/>
                  </a:lnTo>
                  <a:lnTo>
                    <a:pt x="14701664" y="107159"/>
                  </a:lnTo>
                  <a:lnTo>
                    <a:pt x="14709648" y="156718"/>
                  </a:lnTo>
                  <a:lnTo>
                    <a:pt x="14709648" y="5692394"/>
                  </a:lnTo>
                  <a:lnTo>
                    <a:pt x="14701664" y="5741952"/>
                  </a:lnTo>
                  <a:lnTo>
                    <a:pt x="14679428" y="5784975"/>
                  </a:lnTo>
                  <a:lnTo>
                    <a:pt x="14645511" y="5818892"/>
                  </a:lnTo>
                  <a:lnTo>
                    <a:pt x="14602488" y="5841128"/>
                  </a:lnTo>
                  <a:lnTo>
                    <a:pt x="14552929" y="5849112"/>
                  </a:lnTo>
                  <a:lnTo>
                    <a:pt x="156705" y="5849112"/>
                  </a:lnTo>
                  <a:lnTo>
                    <a:pt x="107172" y="5841128"/>
                  </a:lnTo>
                  <a:lnTo>
                    <a:pt x="64155" y="5818892"/>
                  </a:lnTo>
                  <a:lnTo>
                    <a:pt x="30233" y="5784975"/>
                  </a:lnTo>
                  <a:lnTo>
                    <a:pt x="7988" y="5741952"/>
                  </a:lnTo>
                  <a:lnTo>
                    <a:pt x="0" y="5692394"/>
                  </a:lnTo>
                  <a:lnTo>
                    <a:pt x="0" y="156718"/>
                  </a:lnTo>
                  <a:close/>
                </a:path>
              </a:pathLst>
            </a:custGeom>
            <a:ln w="12192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1" y="1975103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09089" y="2143506"/>
            <a:ext cx="286004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Noto Sans"/>
                <a:cs typeface="Noto Sans"/>
              </a:rPr>
              <a:t>Versioning </a:t>
            </a:r>
            <a:r>
              <a:rPr sz="2000" spc="-20" dirty="0">
                <a:latin typeface="Noto Sans"/>
                <a:cs typeface="Noto Sans"/>
              </a:rPr>
              <a:t>and</a:t>
            </a:r>
            <a:r>
              <a:rPr sz="2000" spc="-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Lifecycle</a:t>
            </a:r>
            <a:endParaRPr sz="20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000" spc="-30" dirty="0">
                <a:latin typeface="Noto Sans"/>
                <a:cs typeface="Noto Sans"/>
              </a:rPr>
              <a:t>Management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5002" y="2029714"/>
            <a:ext cx="4271010" cy="2098040"/>
            <a:chOff x="905002" y="2029714"/>
            <a:chExt cx="4271010" cy="2098040"/>
          </a:xfrm>
        </p:grpSpPr>
        <p:sp>
          <p:nvSpPr>
            <p:cNvPr id="9" name="object 9"/>
            <p:cNvSpPr/>
            <p:nvPr/>
          </p:nvSpPr>
          <p:spPr>
            <a:xfrm>
              <a:off x="966216" y="2036064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30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352" y="3121152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95854" y="3445255"/>
            <a:ext cx="1290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En</a:t>
            </a:r>
            <a:r>
              <a:rPr sz="2000" spc="-5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r</a:t>
            </a:r>
            <a:r>
              <a:rPr sz="2000" spc="-15" dirty="0">
                <a:latin typeface="Noto Sans"/>
                <a:cs typeface="Noto Sans"/>
              </a:rPr>
              <a:t>ypti</a:t>
            </a:r>
            <a:r>
              <a:rPr sz="2000" spc="-30" dirty="0">
                <a:latin typeface="Noto Sans"/>
                <a:cs typeface="Noto Sans"/>
              </a:rPr>
              <a:t>o</a:t>
            </a:r>
            <a:r>
              <a:rPr sz="2000" spc="-15" dirty="0">
                <a:latin typeface="Noto Sans"/>
                <a:cs typeface="Noto Sans"/>
              </a:rPr>
              <a:t>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5002" y="3175761"/>
            <a:ext cx="4271010" cy="2098040"/>
            <a:chOff x="905002" y="3175761"/>
            <a:chExt cx="4271010" cy="2098040"/>
          </a:xfrm>
        </p:grpSpPr>
        <p:sp>
          <p:nvSpPr>
            <p:cNvPr id="14" name="object 14"/>
            <p:cNvSpPr/>
            <p:nvPr/>
          </p:nvSpPr>
          <p:spPr>
            <a:xfrm>
              <a:off x="966216" y="3182111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20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20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1352" y="4267200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20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20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51761" y="4590999"/>
            <a:ext cx="27832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Noto Sans"/>
                <a:cs typeface="Noto Sans"/>
              </a:rPr>
              <a:t>Detailed </a:t>
            </a:r>
            <a:r>
              <a:rPr sz="2000" spc="-30" dirty="0">
                <a:latin typeface="Noto Sans"/>
                <a:cs typeface="Noto Sans"/>
              </a:rPr>
              <a:t>Billing</a:t>
            </a:r>
            <a:r>
              <a:rPr sz="2000" spc="-3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Reports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5002" y="4321809"/>
            <a:ext cx="4271010" cy="2098040"/>
            <a:chOff x="905002" y="4321809"/>
            <a:chExt cx="4271010" cy="2098040"/>
          </a:xfrm>
        </p:grpSpPr>
        <p:sp>
          <p:nvSpPr>
            <p:cNvPr id="19" name="object 19"/>
            <p:cNvSpPr/>
            <p:nvPr/>
          </p:nvSpPr>
          <p:spPr>
            <a:xfrm>
              <a:off x="966216" y="4328159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4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4"/>
                  </a:lnTo>
                  <a:lnTo>
                    <a:pt x="4091432" y="999744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4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1352" y="5413247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4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4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4"/>
                  </a:lnTo>
                  <a:lnTo>
                    <a:pt x="166623" y="999744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4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06295" y="5737605"/>
            <a:ext cx="18656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Restrict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0" dirty="0">
                <a:latin typeface="Noto Sans"/>
                <a:cs typeface="Noto Sans"/>
              </a:rPr>
              <a:t>Deletes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5002" y="5467858"/>
            <a:ext cx="4271010" cy="2098040"/>
            <a:chOff x="905002" y="5467858"/>
            <a:chExt cx="4271010" cy="2098040"/>
          </a:xfrm>
        </p:grpSpPr>
        <p:sp>
          <p:nvSpPr>
            <p:cNvPr id="24" name="object 24"/>
            <p:cNvSpPr/>
            <p:nvPr/>
          </p:nvSpPr>
          <p:spPr>
            <a:xfrm>
              <a:off x="966216" y="5474208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5"/>
                  </a:lnTo>
                  <a:lnTo>
                    <a:pt x="4163568" y="728979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5"/>
                  </a:lnTo>
                  <a:lnTo>
                    <a:pt x="145796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FFD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FFAB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6216" y="6620256"/>
              <a:ext cx="4163695" cy="875030"/>
            </a:xfrm>
            <a:custGeom>
              <a:avLst/>
              <a:gdLst/>
              <a:ahLst/>
              <a:cxnLst/>
              <a:rect l="l" t="t" r="r" b="b"/>
              <a:pathLst>
                <a:path w="41636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4017772" y="0"/>
                  </a:lnTo>
                  <a:lnTo>
                    <a:pt x="4063853" y="7433"/>
                  </a:lnTo>
                  <a:lnTo>
                    <a:pt x="4103875" y="28131"/>
                  </a:lnTo>
                  <a:lnTo>
                    <a:pt x="4135436" y="59692"/>
                  </a:lnTo>
                  <a:lnTo>
                    <a:pt x="4156134" y="99714"/>
                  </a:lnTo>
                  <a:lnTo>
                    <a:pt x="4163568" y="145796"/>
                  </a:lnTo>
                  <a:lnTo>
                    <a:pt x="4163568" y="728980"/>
                  </a:lnTo>
                  <a:lnTo>
                    <a:pt x="4156134" y="775061"/>
                  </a:lnTo>
                  <a:lnTo>
                    <a:pt x="4135436" y="815083"/>
                  </a:lnTo>
                  <a:lnTo>
                    <a:pt x="4103875" y="846644"/>
                  </a:lnTo>
                  <a:lnTo>
                    <a:pt x="4063853" y="867342"/>
                  </a:lnTo>
                  <a:lnTo>
                    <a:pt x="40177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4091432" y="0"/>
                  </a:moveTo>
                  <a:lnTo>
                    <a:pt x="166623" y="0"/>
                  </a:lnTo>
                  <a:lnTo>
                    <a:pt x="122328" y="5948"/>
                  </a:lnTo>
                  <a:lnTo>
                    <a:pt x="82525" y="22737"/>
                  </a:lnTo>
                  <a:lnTo>
                    <a:pt x="48802" y="48783"/>
                  </a:lnTo>
                  <a:lnTo>
                    <a:pt x="22748" y="82502"/>
                  </a:lnTo>
                  <a:lnTo>
                    <a:pt x="5951" y="122310"/>
                  </a:lnTo>
                  <a:lnTo>
                    <a:pt x="0" y="166623"/>
                  </a:lnTo>
                  <a:lnTo>
                    <a:pt x="0" y="833119"/>
                  </a:lnTo>
                  <a:lnTo>
                    <a:pt x="5951" y="877433"/>
                  </a:lnTo>
                  <a:lnTo>
                    <a:pt x="22748" y="917241"/>
                  </a:lnTo>
                  <a:lnTo>
                    <a:pt x="48802" y="950960"/>
                  </a:lnTo>
                  <a:lnTo>
                    <a:pt x="82525" y="977006"/>
                  </a:lnTo>
                  <a:lnTo>
                    <a:pt x="122328" y="993795"/>
                  </a:lnTo>
                  <a:lnTo>
                    <a:pt x="166623" y="999743"/>
                  </a:lnTo>
                  <a:lnTo>
                    <a:pt x="4091432" y="999743"/>
                  </a:lnTo>
                  <a:lnTo>
                    <a:pt x="4135745" y="993795"/>
                  </a:lnTo>
                  <a:lnTo>
                    <a:pt x="4175553" y="977006"/>
                  </a:lnTo>
                  <a:lnTo>
                    <a:pt x="4209272" y="950960"/>
                  </a:lnTo>
                  <a:lnTo>
                    <a:pt x="4235318" y="917241"/>
                  </a:lnTo>
                  <a:lnTo>
                    <a:pt x="4252107" y="877433"/>
                  </a:lnTo>
                  <a:lnTo>
                    <a:pt x="4258056" y="833119"/>
                  </a:lnTo>
                  <a:lnTo>
                    <a:pt x="4258056" y="166623"/>
                  </a:lnTo>
                  <a:lnTo>
                    <a:pt x="4252107" y="122310"/>
                  </a:lnTo>
                  <a:lnTo>
                    <a:pt x="4235318" y="82502"/>
                  </a:lnTo>
                  <a:lnTo>
                    <a:pt x="4209272" y="48783"/>
                  </a:lnTo>
                  <a:lnTo>
                    <a:pt x="4175553" y="22737"/>
                  </a:lnTo>
                  <a:lnTo>
                    <a:pt x="4135745" y="5948"/>
                  </a:lnTo>
                  <a:lnTo>
                    <a:pt x="409143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1352" y="6559296"/>
              <a:ext cx="4258310" cy="1000125"/>
            </a:xfrm>
            <a:custGeom>
              <a:avLst/>
              <a:gdLst/>
              <a:ahLst/>
              <a:cxnLst/>
              <a:rect l="l" t="t" r="r" b="b"/>
              <a:pathLst>
                <a:path w="4258310" h="1000125">
                  <a:moveTo>
                    <a:pt x="0" y="166623"/>
                  </a:moveTo>
                  <a:lnTo>
                    <a:pt x="5951" y="122310"/>
                  </a:lnTo>
                  <a:lnTo>
                    <a:pt x="22748" y="82502"/>
                  </a:lnTo>
                  <a:lnTo>
                    <a:pt x="48802" y="48783"/>
                  </a:lnTo>
                  <a:lnTo>
                    <a:pt x="82525" y="22737"/>
                  </a:lnTo>
                  <a:lnTo>
                    <a:pt x="122328" y="5948"/>
                  </a:lnTo>
                  <a:lnTo>
                    <a:pt x="166623" y="0"/>
                  </a:lnTo>
                  <a:lnTo>
                    <a:pt x="4091432" y="0"/>
                  </a:lnTo>
                  <a:lnTo>
                    <a:pt x="4135745" y="5948"/>
                  </a:lnTo>
                  <a:lnTo>
                    <a:pt x="4175553" y="22737"/>
                  </a:lnTo>
                  <a:lnTo>
                    <a:pt x="4209272" y="48783"/>
                  </a:lnTo>
                  <a:lnTo>
                    <a:pt x="4235318" y="82502"/>
                  </a:lnTo>
                  <a:lnTo>
                    <a:pt x="4252107" y="122310"/>
                  </a:lnTo>
                  <a:lnTo>
                    <a:pt x="4258056" y="166623"/>
                  </a:lnTo>
                  <a:lnTo>
                    <a:pt x="4258056" y="833119"/>
                  </a:lnTo>
                  <a:lnTo>
                    <a:pt x="4252107" y="877433"/>
                  </a:lnTo>
                  <a:lnTo>
                    <a:pt x="4235318" y="917241"/>
                  </a:lnTo>
                  <a:lnTo>
                    <a:pt x="4209272" y="950960"/>
                  </a:lnTo>
                  <a:lnTo>
                    <a:pt x="4175553" y="977006"/>
                  </a:lnTo>
                  <a:lnTo>
                    <a:pt x="4135745" y="993795"/>
                  </a:lnTo>
                  <a:lnTo>
                    <a:pt x="4091432" y="999743"/>
                  </a:lnTo>
                  <a:lnTo>
                    <a:pt x="166623" y="999743"/>
                  </a:lnTo>
                  <a:lnTo>
                    <a:pt x="122328" y="993795"/>
                  </a:lnTo>
                  <a:lnTo>
                    <a:pt x="82525" y="977006"/>
                  </a:lnTo>
                  <a:lnTo>
                    <a:pt x="48802" y="950960"/>
                  </a:lnTo>
                  <a:lnTo>
                    <a:pt x="22748" y="917241"/>
                  </a:lnTo>
                  <a:lnTo>
                    <a:pt x="5951" y="877433"/>
                  </a:lnTo>
                  <a:lnTo>
                    <a:pt x="0" y="833119"/>
                  </a:lnTo>
                  <a:lnTo>
                    <a:pt x="0" y="166623"/>
                  </a:lnTo>
                  <a:close/>
                </a:path>
              </a:pathLst>
            </a:custGeom>
            <a:ln w="12192">
              <a:solidFill>
                <a:srgbClr val="566A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60905" y="6884034"/>
            <a:ext cx="2755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Maximize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Performance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6216" y="6620256"/>
            <a:ext cx="4163695" cy="875030"/>
          </a:xfrm>
          <a:custGeom>
            <a:avLst/>
            <a:gdLst/>
            <a:ahLst/>
            <a:cxnLst/>
            <a:rect l="l" t="t" r="r" b="b"/>
            <a:pathLst>
              <a:path w="4163695" h="875029">
                <a:moveTo>
                  <a:pt x="0" y="145796"/>
                </a:moveTo>
                <a:lnTo>
                  <a:pt x="7433" y="99714"/>
                </a:lnTo>
                <a:lnTo>
                  <a:pt x="28131" y="59692"/>
                </a:lnTo>
                <a:lnTo>
                  <a:pt x="59692" y="28131"/>
                </a:lnTo>
                <a:lnTo>
                  <a:pt x="99714" y="7433"/>
                </a:lnTo>
                <a:lnTo>
                  <a:pt x="145796" y="0"/>
                </a:lnTo>
                <a:lnTo>
                  <a:pt x="4017772" y="0"/>
                </a:lnTo>
                <a:lnTo>
                  <a:pt x="4063853" y="7433"/>
                </a:lnTo>
                <a:lnTo>
                  <a:pt x="4103875" y="28131"/>
                </a:lnTo>
                <a:lnTo>
                  <a:pt x="4135436" y="59692"/>
                </a:lnTo>
                <a:lnTo>
                  <a:pt x="4156134" y="99714"/>
                </a:lnTo>
                <a:lnTo>
                  <a:pt x="4163568" y="145796"/>
                </a:lnTo>
                <a:lnTo>
                  <a:pt x="4163568" y="728980"/>
                </a:lnTo>
                <a:lnTo>
                  <a:pt x="4156134" y="775061"/>
                </a:lnTo>
                <a:lnTo>
                  <a:pt x="4135436" y="815083"/>
                </a:lnTo>
                <a:lnTo>
                  <a:pt x="4103875" y="846644"/>
                </a:lnTo>
                <a:lnTo>
                  <a:pt x="4063853" y="867342"/>
                </a:lnTo>
                <a:lnTo>
                  <a:pt x="4017772" y="874776"/>
                </a:lnTo>
                <a:lnTo>
                  <a:pt x="145796" y="874776"/>
                </a:lnTo>
                <a:lnTo>
                  <a:pt x="99714" y="867342"/>
                </a:lnTo>
                <a:lnTo>
                  <a:pt x="59692" y="846644"/>
                </a:lnTo>
                <a:lnTo>
                  <a:pt x="28131" y="815083"/>
                </a:lnTo>
                <a:lnTo>
                  <a:pt x="7433" y="775061"/>
                </a:lnTo>
                <a:lnTo>
                  <a:pt x="0" y="728980"/>
                </a:lnTo>
                <a:lnTo>
                  <a:pt x="0" y="14579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68240" y="710183"/>
            <a:ext cx="62453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119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9478" y="271093"/>
            <a:ext cx="22612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20" dirty="0"/>
              <a:t>Integrated</a:t>
            </a:r>
            <a:endParaRPr sz="320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7074154" y="3221482"/>
            <a:ext cx="2094864" cy="1668145"/>
            <a:chOff x="7074154" y="3221482"/>
            <a:chExt cx="2094864" cy="1668145"/>
          </a:xfrm>
        </p:grpSpPr>
        <p:sp>
          <p:nvSpPr>
            <p:cNvPr id="4" name="object 4"/>
            <p:cNvSpPr/>
            <p:nvPr/>
          </p:nvSpPr>
          <p:spPr>
            <a:xfrm>
              <a:off x="7080504" y="3227832"/>
              <a:ext cx="2082164" cy="1655445"/>
            </a:xfrm>
            <a:custGeom>
              <a:avLst/>
              <a:gdLst/>
              <a:ahLst/>
              <a:cxnLst/>
              <a:rect l="l" t="t" r="r" b="b"/>
              <a:pathLst>
                <a:path w="2082165" h="1655445">
                  <a:moveTo>
                    <a:pt x="0" y="104393"/>
                  </a:moveTo>
                  <a:lnTo>
                    <a:pt x="8203" y="63757"/>
                  </a:lnTo>
                  <a:lnTo>
                    <a:pt x="30575" y="30575"/>
                  </a:lnTo>
                  <a:lnTo>
                    <a:pt x="63757" y="8203"/>
                  </a:lnTo>
                  <a:lnTo>
                    <a:pt x="104394" y="0"/>
                  </a:lnTo>
                  <a:lnTo>
                    <a:pt x="1977390" y="0"/>
                  </a:lnTo>
                  <a:lnTo>
                    <a:pt x="2018026" y="8203"/>
                  </a:lnTo>
                  <a:lnTo>
                    <a:pt x="2051208" y="30575"/>
                  </a:lnTo>
                  <a:lnTo>
                    <a:pt x="2073580" y="63757"/>
                  </a:lnTo>
                  <a:lnTo>
                    <a:pt x="2081784" y="104393"/>
                  </a:lnTo>
                  <a:lnTo>
                    <a:pt x="2081784" y="1550669"/>
                  </a:lnTo>
                  <a:lnTo>
                    <a:pt x="2073580" y="1591306"/>
                  </a:lnTo>
                  <a:lnTo>
                    <a:pt x="2051208" y="1624488"/>
                  </a:lnTo>
                  <a:lnTo>
                    <a:pt x="2018026" y="1646860"/>
                  </a:lnTo>
                  <a:lnTo>
                    <a:pt x="1977390" y="1655064"/>
                  </a:lnTo>
                  <a:lnTo>
                    <a:pt x="104394" y="1655064"/>
                  </a:lnTo>
                  <a:lnTo>
                    <a:pt x="63757" y="1646860"/>
                  </a:lnTo>
                  <a:lnTo>
                    <a:pt x="30575" y="1624488"/>
                  </a:lnTo>
                  <a:lnTo>
                    <a:pt x="8203" y="1591306"/>
                  </a:lnTo>
                  <a:lnTo>
                    <a:pt x="0" y="1550669"/>
                  </a:lnTo>
                  <a:lnTo>
                    <a:pt x="0" y="104393"/>
                  </a:lnTo>
                  <a:close/>
                </a:path>
              </a:pathLst>
            </a:custGeom>
            <a:ln w="1219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32776" y="3386328"/>
              <a:ext cx="792479" cy="9540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7909" y="4414265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Amazon</a:t>
            </a:r>
            <a:r>
              <a:rPr sz="2000" spc="-45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1951" y="6358128"/>
            <a:ext cx="850391" cy="1021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279904" y="4873561"/>
            <a:ext cx="5340350" cy="2554605"/>
            <a:chOff x="2279904" y="4873561"/>
            <a:chExt cx="5340350" cy="2554605"/>
          </a:xfrm>
        </p:grpSpPr>
        <p:sp>
          <p:nvSpPr>
            <p:cNvPr id="9" name="object 9"/>
            <p:cNvSpPr/>
            <p:nvPr/>
          </p:nvSpPr>
          <p:spPr>
            <a:xfrm>
              <a:off x="2327148" y="5472683"/>
              <a:ext cx="4867275" cy="0"/>
            </a:xfrm>
            <a:custGeom>
              <a:avLst/>
              <a:gdLst/>
              <a:ahLst/>
              <a:cxnLst/>
              <a:rect l="l" t="t" r="r" b="b"/>
              <a:pathLst>
                <a:path w="4867275">
                  <a:moveTo>
                    <a:pt x="0" y="0"/>
                  </a:moveTo>
                  <a:lnTo>
                    <a:pt x="4867148" y="0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9904" y="5472683"/>
              <a:ext cx="76200" cy="811530"/>
            </a:xfrm>
            <a:custGeom>
              <a:avLst/>
              <a:gdLst/>
              <a:ahLst/>
              <a:cxnLst/>
              <a:rect l="l" t="t" r="r" b="b"/>
              <a:pathLst>
                <a:path w="76200" h="811529">
                  <a:moveTo>
                    <a:pt x="31750" y="735076"/>
                  </a:moveTo>
                  <a:lnTo>
                    <a:pt x="0" y="735076"/>
                  </a:lnTo>
                  <a:lnTo>
                    <a:pt x="38100" y="811276"/>
                  </a:lnTo>
                  <a:lnTo>
                    <a:pt x="69850" y="747776"/>
                  </a:lnTo>
                  <a:lnTo>
                    <a:pt x="31750" y="747776"/>
                  </a:lnTo>
                  <a:lnTo>
                    <a:pt x="31750" y="735076"/>
                  </a:lnTo>
                  <a:close/>
                </a:path>
                <a:path w="76200" h="811529">
                  <a:moveTo>
                    <a:pt x="44450" y="0"/>
                  </a:moveTo>
                  <a:lnTo>
                    <a:pt x="31750" y="0"/>
                  </a:lnTo>
                  <a:lnTo>
                    <a:pt x="31750" y="747776"/>
                  </a:lnTo>
                  <a:lnTo>
                    <a:pt x="44450" y="747776"/>
                  </a:lnTo>
                  <a:lnTo>
                    <a:pt x="44450" y="0"/>
                  </a:lnTo>
                  <a:close/>
                </a:path>
                <a:path w="76200" h="811529">
                  <a:moveTo>
                    <a:pt x="76200" y="735076"/>
                  </a:moveTo>
                  <a:lnTo>
                    <a:pt x="44450" y="735076"/>
                  </a:lnTo>
                  <a:lnTo>
                    <a:pt x="44450" y="747776"/>
                  </a:lnTo>
                  <a:lnTo>
                    <a:pt x="69850" y="747776"/>
                  </a:lnTo>
                  <a:lnTo>
                    <a:pt x="76200" y="73507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91756" y="4878323"/>
              <a:ext cx="0" cy="601980"/>
            </a:xfrm>
            <a:custGeom>
              <a:avLst/>
              <a:gdLst/>
              <a:ahLst/>
              <a:cxnLst/>
              <a:rect l="l" t="t" r="r" b="b"/>
              <a:pathLst>
                <a:path h="601979">
                  <a:moveTo>
                    <a:pt x="0" y="0"/>
                  </a:moveTo>
                  <a:lnTo>
                    <a:pt x="0" y="601852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1600" y="5740907"/>
              <a:ext cx="76200" cy="608330"/>
            </a:xfrm>
            <a:custGeom>
              <a:avLst/>
              <a:gdLst/>
              <a:ahLst/>
              <a:cxnLst/>
              <a:rect l="l" t="t" r="r" b="b"/>
              <a:pathLst>
                <a:path w="76200" h="608329">
                  <a:moveTo>
                    <a:pt x="31750" y="531748"/>
                  </a:moveTo>
                  <a:lnTo>
                    <a:pt x="0" y="531748"/>
                  </a:lnTo>
                  <a:lnTo>
                    <a:pt x="38100" y="607948"/>
                  </a:lnTo>
                  <a:lnTo>
                    <a:pt x="69850" y="544448"/>
                  </a:lnTo>
                  <a:lnTo>
                    <a:pt x="31750" y="544448"/>
                  </a:lnTo>
                  <a:lnTo>
                    <a:pt x="31750" y="531748"/>
                  </a:lnTo>
                  <a:close/>
                </a:path>
                <a:path w="76200" h="608329">
                  <a:moveTo>
                    <a:pt x="44450" y="0"/>
                  </a:moveTo>
                  <a:lnTo>
                    <a:pt x="31750" y="0"/>
                  </a:lnTo>
                  <a:lnTo>
                    <a:pt x="31750" y="544448"/>
                  </a:lnTo>
                  <a:lnTo>
                    <a:pt x="44450" y="544448"/>
                  </a:lnTo>
                  <a:lnTo>
                    <a:pt x="44450" y="0"/>
                  </a:lnTo>
                  <a:close/>
                </a:path>
                <a:path w="76200" h="608329">
                  <a:moveTo>
                    <a:pt x="76200" y="531748"/>
                  </a:moveTo>
                  <a:lnTo>
                    <a:pt x="44450" y="531748"/>
                  </a:lnTo>
                  <a:lnTo>
                    <a:pt x="44450" y="544448"/>
                  </a:lnTo>
                  <a:lnTo>
                    <a:pt x="69850" y="544448"/>
                  </a:lnTo>
                  <a:lnTo>
                    <a:pt x="76200" y="53174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8844" y="4884419"/>
              <a:ext cx="2386965" cy="861694"/>
            </a:xfrm>
            <a:custGeom>
              <a:avLst/>
              <a:gdLst/>
              <a:ahLst/>
              <a:cxnLst/>
              <a:rect l="l" t="t" r="r" b="b"/>
              <a:pathLst>
                <a:path w="2386965" h="861695">
                  <a:moveTo>
                    <a:pt x="0" y="856488"/>
                  </a:moveTo>
                  <a:lnTo>
                    <a:pt x="2386329" y="856488"/>
                  </a:lnTo>
                </a:path>
                <a:path w="2386965" h="861695">
                  <a:moveTo>
                    <a:pt x="2386583" y="0"/>
                  </a:moveTo>
                  <a:lnTo>
                    <a:pt x="2386583" y="861187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21352" y="6391655"/>
              <a:ext cx="972312" cy="1036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45157" y="7403718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CloudFront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5000" y="7403718"/>
            <a:ext cx="14522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loudWa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h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744968" y="4878323"/>
            <a:ext cx="6590030" cy="2580640"/>
            <a:chOff x="7744968" y="4878323"/>
            <a:chExt cx="6590030" cy="2580640"/>
          </a:xfrm>
        </p:grpSpPr>
        <p:sp>
          <p:nvSpPr>
            <p:cNvPr id="18" name="object 18"/>
            <p:cNvSpPr/>
            <p:nvPr/>
          </p:nvSpPr>
          <p:spPr>
            <a:xfrm>
              <a:off x="8086344" y="4884419"/>
              <a:ext cx="76200" cy="1473835"/>
            </a:xfrm>
            <a:custGeom>
              <a:avLst/>
              <a:gdLst/>
              <a:ahLst/>
              <a:cxnLst/>
              <a:rect l="l" t="t" r="r" b="b"/>
              <a:pathLst>
                <a:path w="76200" h="1473835">
                  <a:moveTo>
                    <a:pt x="31750" y="1397634"/>
                  </a:moveTo>
                  <a:lnTo>
                    <a:pt x="0" y="1397634"/>
                  </a:lnTo>
                  <a:lnTo>
                    <a:pt x="38100" y="1473834"/>
                  </a:lnTo>
                  <a:lnTo>
                    <a:pt x="69850" y="1410334"/>
                  </a:lnTo>
                  <a:lnTo>
                    <a:pt x="31750" y="1410334"/>
                  </a:lnTo>
                  <a:lnTo>
                    <a:pt x="31750" y="1397634"/>
                  </a:lnTo>
                  <a:close/>
                </a:path>
                <a:path w="76200" h="1473835">
                  <a:moveTo>
                    <a:pt x="44450" y="0"/>
                  </a:moveTo>
                  <a:lnTo>
                    <a:pt x="31750" y="0"/>
                  </a:lnTo>
                  <a:lnTo>
                    <a:pt x="31750" y="1410334"/>
                  </a:lnTo>
                  <a:lnTo>
                    <a:pt x="44450" y="1410334"/>
                  </a:lnTo>
                  <a:lnTo>
                    <a:pt x="44450" y="0"/>
                  </a:lnTo>
                  <a:close/>
                </a:path>
                <a:path w="76200" h="1473835">
                  <a:moveTo>
                    <a:pt x="76200" y="1397634"/>
                  </a:moveTo>
                  <a:lnTo>
                    <a:pt x="44450" y="1397634"/>
                  </a:lnTo>
                  <a:lnTo>
                    <a:pt x="44450" y="1410334"/>
                  </a:lnTo>
                  <a:lnTo>
                    <a:pt x="69850" y="1410334"/>
                  </a:lnTo>
                  <a:lnTo>
                    <a:pt x="76200" y="139763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44968" y="6425183"/>
              <a:ext cx="789431" cy="8869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48700" y="4884419"/>
              <a:ext cx="2386330" cy="861694"/>
            </a:xfrm>
            <a:custGeom>
              <a:avLst/>
              <a:gdLst/>
              <a:ahLst/>
              <a:cxnLst/>
              <a:rect l="l" t="t" r="r" b="b"/>
              <a:pathLst>
                <a:path w="2386329" h="861695">
                  <a:moveTo>
                    <a:pt x="0" y="856488"/>
                  </a:moveTo>
                  <a:lnTo>
                    <a:pt x="2386329" y="856488"/>
                  </a:lnTo>
                </a:path>
                <a:path w="2386329" h="861695">
                  <a:moveTo>
                    <a:pt x="6096" y="0"/>
                  </a:moveTo>
                  <a:lnTo>
                    <a:pt x="6096" y="861187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94136" y="5740907"/>
              <a:ext cx="76200" cy="608330"/>
            </a:xfrm>
            <a:custGeom>
              <a:avLst/>
              <a:gdLst/>
              <a:ahLst/>
              <a:cxnLst/>
              <a:rect l="l" t="t" r="r" b="b"/>
              <a:pathLst>
                <a:path w="76200" h="608329">
                  <a:moveTo>
                    <a:pt x="31750" y="531748"/>
                  </a:moveTo>
                  <a:lnTo>
                    <a:pt x="0" y="531748"/>
                  </a:lnTo>
                  <a:lnTo>
                    <a:pt x="38100" y="607948"/>
                  </a:lnTo>
                  <a:lnTo>
                    <a:pt x="69850" y="544448"/>
                  </a:lnTo>
                  <a:lnTo>
                    <a:pt x="31750" y="544448"/>
                  </a:lnTo>
                  <a:lnTo>
                    <a:pt x="31750" y="531748"/>
                  </a:lnTo>
                  <a:close/>
                </a:path>
                <a:path w="76200" h="608329">
                  <a:moveTo>
                    <a:pt x="44450" y="0"/>
                  </a:moveTo>
                  <a:lnTo>
                    <a:pt x="31750" y="0"/>
                  </a:lnTo>
                  <a:lnTo>
                    <a:pt x="31750" y="544448"/>
                  </a:lnTo>
                  <a:lnTo>
                    <a:pt x="44450" y="544448"/>
                  </a:lnTo>
                  <a:lnTo>
                    <a:pt x="44450" y="0"/>
                  </a:lnTo>
                  <a:close/>
                </a:path>
                <a:path w="76200" h="608329">
                  <a:moveTo>
                    <a:pt x="76200" y="531748"/>
                  </a:moveTo>
                  <a:lnTo>
                    <a:pt x="44450" y="531748"/>
                  </a:lnTo>
                  <a:lnTo>
                    <a:pt x="44450" y="544448"/>
                  </a:lnTo>
                  <a:lnTo>
                    <a:pt x="69850" y="544448"/>
                  </a:lnTo>
                  <a:lnTo>
                    <a:pt x="76200" y="53174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38104" y="6419087"/>
              <a:ext cx="582168" cy="816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92784" y="5472683"/>
              <a:ext cx="76200" cy="811530"/>
            </a:xfrm>
            <a:custGeom>
              <a:avLst/>
              <a:gdLst/>
              <a:ahLst/>
              <a:cxnLst/>
              <a:rect l="l" t="t" r="r" b="b"/>
              <a:pathLst>
                <a:path w="76200" h="811529">
                  <a:moveTo>
                    <a:pt x="31750" y="735076"/>
                  </a:moveTo>
                  <a:lnTo>
                    <a:pt x="0" y="735076"/>
                  </a:lnTo>
                  <a:lnTo>
                    <a:pt x="38100" y="811276"/>
                  </a:lnTo>
                  <a:lnTo>
                    <a:pt x="69850" y="747776"/>
                  </a:lnTo>
                  <a:lnTo>
                    <a:pt x="31750" y="747776"/>
                  </a:lnTo>
                  <a:lnTo>
                    <a:pt x="31750" y="735076"/>
                  </a:lnTo>
                  <a:close/>
                </a:path>
                <a:path w="76200" h="811529">
                  <a:moveTo>
                    <a:pt x="44450" y="0"/>
                  </a:moveTo>
                  <a:lnTo>
                    <a:pt x="31750" y="0"/>
                  </a:lnTo>
                  <a:lnTo>
                    <a:pt x="31750" y="747776"/>
                  </a:lnTo>
                  <a:lnTo>
                    <a:pt x="44450" y="747776"/>
                  </a:lnTo>
                  <a:lnTo>
                    <a:pt x="44450" y="0"/>
                  </a:lnTo>
                  <a:close/>
                </a:path>
                <a:path w="76200" h="811529">
                  <a:moveTo>
                    <a:pt x="76200" y="735076"/>
                  </a:moveTo>
                  <a:lnTo>
                    <a:pt x="44450" y="735076"/>
                  </a:lnTo>
                  <a:lnTo>
                    <a:pt x="44450" y="747776"/>
                  </a:lnTo>
                  <a:lnTo>
                    <a:pt x="69850" y="747776"/>
                  </a:lnTo>
                  <a:lnTo>
                    <a:pt x="76200" y="73507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66276" y="4878323"/>
              <a:ext cx="4873625" cy="601980"/>
            </a:xfrm>
            <a:custGeom>
              <a:avLst/>
              <a:gdLst/>
              <a:ahLst/>
              <a:cxnLst/>
              <a:rect l="l" t="t" r="r" b="b"/>
              <a:pathLst>
                <a:path w="4873625" h="601979">
                  <a:moveTo>
                    <a:pt x="6096" y="594360"/>
                  </a:moveTo>
                  <a:lnTo>
                    <a:pt x="4873243" y="594360"/>
                  </a:lnTo>
                </a:path>
                <a:path w="4873625" h="601979">
                  <a:moveTo>
                    <a:pt x="0" y="0"/>
                  </a:moveTo>
                  <a:lnTo>
                    <a:pt x="0" y="601852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426440" y="6361175"/>
              <a:ext cx="908303" cy="10972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87461" y="7403718"/>
            <a:ext cx="50545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89411" y="7403718"/>
            <a:ext cx="4692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EBS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448791" y="7403718"/>
            <a:ext cx="98234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La</a:t>
            </a:r>
            <a:r>
              <a:rPr sz="2000" spc="-35" dirty="0">
                <a:solidFill>
                  <a:srgbClr val="3E3E3E"/>
                </a:solidFill>
                <a:latin typeface="Noto Sans"/>
                <a:cs typeface="Noto Sans"/>
              </a:rPr>
              <a:t>m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bda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95159" y="710183"/>
            <a:ext cx="2279904" cy="256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77239" y="1101598"/>
            <a:ext cx="128054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S3 is </a:t>
            </a:r>
            <a:r>
              <a:rPr sz="2200" spc="-30" dirty="0">
                <a:latin typeface="Noto Sans"/>
                <a:cs typeface="Noto Sans"/>
              </a:rPr>
              <a:t>integrated </a:t>
            </a:r>
            <a:r>
              <a:rPr sz="2200" spc="-15" dirty="0">
                <a:latin typeface="Noto Sans"/>
                <a:cs typeface="Noto Sans"/>
              </a:rPr>
              <a:t>with many </a:t>
            </a:r>
            <a:r>
              <a:rPr sz="2200" spc="-10" dirty="0">
                <a:latin typeface="Noto Sans"/>
                <a:cs typeface="Noto Sans"/>
              </a:rPr>
              <a:t>AWS products such as </a:t>
            </a:r>
            <a:r>
              <a:rPr sz="2200" spc="-15" dirty="0">
                <a:latin typeface="Noto Sans"/>
                <a:cs typeface="Noto Sans"/>
              </a:rPr>
              <a:t>CloudFront, CloudWatch, </a:t>
            </a:r>
            <a:r>
              <a:rPr sz="2200" spc="-20" dirty="0">
                <a:latin typeface="Noto Sans"/>
                <a:cs typeface="Noto Sans"/>
              </a:rPr>
              <a:t>RDS, </a:t>
            </a:r>
            <a:r>
              <a:rPr sz="2200" spc="-15" dirty="0">
                <a:latin typeface="Noto Sans"/>
                <a:cs typeface="Noto Sans"/>
              </a:rPr>
              <a:t>EBS, and</a:t>
            </a:r>
            <a:r>
              <a:rPr sz="2200" spc="14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Lambda.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117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4" name="object 4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551116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55" dirty="0">
                <a:solidFill>
                  <a:srgbClr val="FFFFFF"/>
                </a:solidFill>
              </a:rPr>
              <a:t>S3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3200" spc="75" dirty="0">
                <a:solidFill>
                  <a:srgbClr val="FFFFFF"/>
                </a:solidFill>
              </a:rPr>
              <a:t>Costs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Costs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associated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with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</a:t>
            </a:r>
            <a:r>
              <a:rPr sz="2800" b="0" spc="-21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6350" y="271093"/>
            <a:ext cx="35458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</a:t>
            </a:r>
            <a:r>
              <a:rPr sz="3200" spc="-60" dirty="0"/>
              <a:t> </a:t>
            </a:r>
            <a:r>
              <a:rPr sz="3200" spc="75" dirty="0"/>
              <a:t>Costs</a:t>
            </a:r>
            <a:endParaRPr sz="320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333744" y="710183"/>
            <a:ext cx="354787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18944" y="1892807"/>
            <a:ext cx="11457940" cy="856615"/>
            <a:chOff x="2218944" y="1892807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218944" y="1892807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9668" y="1921763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44240" y="1892807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6670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100"/>
              </a:spcBef>
            </a:pP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Storage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costs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per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storage</a:t>
            </a:r>
            <a:r>
              <a:rPr sz="2000" spc="1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type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3704" y="1892807"/>
            <a:ext cx="123190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9710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73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03704" y="3148583"/>
          <a:ext cx="114731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/>
                <a:gridCol w="10235565"/>
              </a:tblGrid>
              <a:tr h="880872">
                <a:tc>
                  <a:txBody>
                    <a:bodyPr/>
                    <a:lstStyle/>
                    <a:p>
                      <a:pPr marR="391795" algn="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80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02</a:t>
                      </a:r>
                      <a:endParaRPr sz="2800">
                        <a:latin typeface="Noto Sans"/>
                        <a:cs typeface="Noto Sans"/>
                      </a:endParaRPr>
                    </a:p>
                  </a:txBody>
                  <a:tcPr marL="0" marR="0" marT="195580" marB="0"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FFB86F"/>
                    </a:solidFill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2014"/>
                        </a:spcBef>
                      </a:pPr>
                      <a:r>
                        <a:rPr sz="2000" spc="-1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Discounts per </a:t>
                      </a:r>
                      <a:r>
                        <a:rPr sz="2000" spc="-1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GB as 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the amount </a:t>
                      </a:r>
                      <a:r>
                        <a:rPr sz="2000" spc="-1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of </a:t>
                      </a:r>
                      <a:r>
                        <a:rPr sz="2000" spc="-3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storage </a:t>
                      </a:r>
                      <a:r>
                        <a:rPr sz="2000" spc="-1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you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use</a:t>
                      </a:r>
                      <a:r>
                        <a:rPr sz="2000" spc="28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increases</a:t>
                      </a:r>
                      <a:endParaRPr sz="2000">
                        <a:latin typeface="Noto Sans"/>
                        <a:cs typeface="Noto Sans"/>
                      </a:endParaRPr>
                    </a:p>
                  </a:txBody>
                  <a:tcPr marL="0" marR="0" marT="255904" marB="0">
                    <a:lnL w="9525">
                      <a:solidFill>
                        <a:srgbClr val="FFFFFF"/>
                      </a:solidFill>
                      <a:prstDash val="solid"/>
                    </a:lnL>
                    <a:solidFill>
                      <a:srgbClr val="FFB86F"/>
                    </a:solidFill>
                  </a:tcPr>
                </a:tc>
              </a:tr>
              <a:tr h="856488">
                <a:tc>
                  <a:txBody>
                    <a:bodyPr/>
                    <a:lstStyle/>
                    <a:p>
                      <a:pPr marR="391795" algn="r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280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03</a:t>
                      </a:r>
                      <a:endParaRPr sz="2800">
                        <a:latin typeface="Noto Sans"/>
                        <a:cs typeface="Noto Sans"/>
                      </a:endParaRPr>
                    </a:p>
                  </a:txBody>
                  <a:tcPr marL="0" marR="0" marT="195580" marB="0">
                    <a:lnR w="9525">
                      <a:solidFill>
                        <a:srgbClr val="FFFFFF"/>
                      </a:solidFill>
                      <a:prstDash val="solid"/>
                    </a:lnR>
                    <a:solidFill>
                      <a:srgbClr val="69DDB0"/>
                    </a:solidFill>
                  </a:tcPr>
                </a:tc>
                <a:tc>
                  <a:txBody>
                    <a:bodyPr/>
                    <a:lstStyle/>
                    <a:p>
                      <a:pPr marL="276860" marR="2529205">
                        <a:lnSpc>
                          <a:spcPct val="101000"/>
                        </a:lnSpc>
                        <a:spcBef>
                          <a:spcPts val="1045"/>
                        </a:spcBef>
                      </a:pPr>
                      <a:r>
                        <a:rPr sz="2000" spc="-1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Cost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per 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1000 </a:t>
                      </a:r>
                      <a:r>
                        <a:rPr sz="2000" spc="-1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requests for 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PUT, 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COPY, 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POST, </a:t>
                      </a:r>
                      <a:r>
                        <a:rPr sz="2000" spc="-4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LIST, 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and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lifecycle  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transitions into</a:t>
                      </a:r>
                      <a:r>
                        <a:rPr sz="2000" spc="2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Noto Sans"/>
                          <a:cs typeface="Noto Sans"/>
                        </a:rPr>
                        <a:t>Standard—IA</a:t>
                      </a:r>
                      <a:endParaRPr sz="2000">
                        <a:latin typeface="Noto Sans"/>
                        <a:cs typeface="Noto Sans"/>
                      </a:endParaRPr>
                    </a:p>
                  </a:txBody>
                  <a:tcPr marL="0" marR="0" marT="132715" marB="0">
                    <a:lnL w="9525">
                      <a:solidFill>
                        <a:srgbClr val="FFFFFF"/>
                      </a:solidFill>
                      <a:prstDash val="solid"/>
                    </a:lnL>
                    <a:solidFill>
                      <a:srgbClr val="69DDB0"/>
                    </a:solidFill>
                  </a:tcPr>
                </a:tc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2215895" y="5096255"/>
            <a:ext cx="11460480" cy="856615"/>
            <a:chOff x="2215895" y="5096255"/>
            <a:chExt cx="11460480" cy="856615"/>
          </a:xfrm>
        </p:grpSpPr>
        <p:sp>
          <p:nvSpPr>
            <p:cNvPr id="11" name="object 11"/>
            <p:cNvSpPr/>
            <p:nvPr/>
          </p:nvSpPr>
          <p:spPr>
            <a:xfrm>
              <a:off x="2215895" y="5096255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4">
                  <a:moveTo>
                    <a:pt x="11460479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60479" y="856488"/>
                  </a:lnTo>
                  <a:lnTo>
                    <a:pt x="11460479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36619" y="5128259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86555" y="5342000"/>
            <a:ext cx="34232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Cost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per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10000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GET</a:t>
            </a:r>
            <a:r>
              <a:rPr sz="2000" spc="9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requests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4017" y="5280152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04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03704" y="6166103"/>
            <a:ext cx="11454765" cy="856615"/>
            <a:chOff x="2203704" y="6166103"/>
            <a:chExt cx="11454765" cy="856615"/>
          </a:xfrm>
        </p:grpSpPr>
        <p:sp>
          <p:nvSpPr>
            <p:cNvPr id="16" name="object 16"/>
            <p:cNvSpPr/>
            <p:nvPr/>
          </p:nvSpPr>
          <p:spPr>
            <a:xfrm>
              <a:off x="2203704" y="6166103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5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3B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428" y="6195059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29000" y="6166103"/>
            <a:ext cx="1024763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25781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2030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transfer out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r>
              <a:rPr sz="2000" spc="10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Internet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03704" y="6166103"/>
            <a:ext cx="121666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196215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1545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05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03704" y="7126223"/>
            <a:ext cx="11454765" cy="856615"/>
            <a:chOff x="2203704" y="7126223"/>
            <a:chExt cx="11454765" cy="856615"/>
          </a:xfrm>
        </p:grpSpPr>
        <p:sp>
          <p:nvSpPr>
            <p:cNvPr id="21" name="object 21"/>
            <p:cNvSpPr/>
            <p:nvPr/>
          </p:nvSpPr>
          <p:spPr>
            <a:xfrm>
              <a:off x="2203704" y="7126223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5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C4D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4428" y="7158227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54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10304" y="7373823"/>
            <a:ext cx="42132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transfer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between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</a:t>
            </a:r>
            <a:r>
              <a:rPr sz="2000" spc="3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regions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121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01467" y="7310755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06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87900" y="1264412"/>
            <a:ext cx="66833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following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costs are associated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200" spc="-6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S3: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5223" y="271093"/>
            <a:ext cx="53111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Amazon </a:t>
            </a:r>
            <a:r>
              <a:rPr sz="3200" spc="55" dirty="0"/>
              <a:t>S3 </a:t>
            </a:r>
            <a:r>
              <a:rPr sz="3200" spc="75" dirty="0"/>
              <a:t>Costs</a:t>
            </a:r>
            <a:r>
              <a:rPr sz="3200" spc="-65" dirty="0"/>
              <a:t> </a:t>
            </a:r>
            <a:r>
              <a:rPr sz="3200" spc="45" dirty="0"/>
              <a:t>(Contd.)</a:t>
            </a:r>
            <a:endParaRPr sz="32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5446776" y="710183"/>
            <a:ext cx="5260848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52472" y="3343655"/>
            <a:ext cx="11457940" cy="856615"/>
            <a:chOff x="2252472" y="3343655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252472" y="3343655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3196" y="337261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7767" y="3343655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6606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2095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in/out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Internet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between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</a:t>
            </a:r>
            <a:r>
              <a:rPr sz="2000" spc="18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Regions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122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7734" y="1264412"/>
            <a:ext cx="83400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following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cost is associated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AWS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Transfer</a:t>
            </a:r>
            <a:r>
              <a:rPr sz="2200" spc="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Acceleration: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5223" y="271093"/>
            <a:ext cx="53111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Amazon </a:t>
            </a:r>
            <a:r>
              <a:rPr sz="3200" spc="55" dirty="0"/>
              <a:t>S3 </a:t>
            </a:r>
            <a:r>
              <a:rPr sz="3200" spc="75" dirty="0"/>
              <a:t>Costs</a:t>
            </a:r>
            <a:r>
              <a:rPr sz="3200" spc="-65" dirty="0"/>
              <a:t> </a:t>
            </a:r>
            <a:r>
              <a:rPr sz="3200" spc="45" dirty="0"/>
              <a:t>(Contd.)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12848" y="4986528"/>
            <a:ext cx="11457940" cy="856615"/>
            <a:chOff x="2212848" y="4986528"/>
            <a:chExt cx="11457940" cy="856615"/>
          </a:xfrm>
        </p:grpSpPr>
        <p:sp>
          <p:nvSpPr>
            <p:cNvPr id="4" name="object 4"/>
            <p:cNvSpPr/>
            <p:nvPr/>
          </p:nvSpPr>
          <p:spPr>
            <a:xfrm>
              <a:off x="2212848" y="4986528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3572" y="5015484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38144" y="4986528"/>
            <a:ext cx="10232390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25527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1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Cost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per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10000</a:t>
            </a:r>
            <a:r>
              <a:rPr sz="200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requests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2848" y="4986528"/>
            <a:ext cx="1216660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195580" rIns="0" bIns="0" rtlCol="0">
            <a:spAutoFit/>
          </a:bodyPr>
          <a:lstStyle/>
          <a:p>
            <a:pPr marL="466090">
              <a:lnSpc>
                <a:spcPct val="100000"/>
              </a:lnSpc>
              <a:spcBef>
                <a:spcPts val="154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18944" y="4041647"/>
            <a:ext cx="11451590" cy="856615"/>
            <a:chOff x="2218944" y="4041647"/>
            <a:chExt cx="11451590" cy="856615"/>
          </a:xfrm>
        </p:grpSpPr>
        <p:sp>
          <p:nvSpPr>
            <p:cNvPr id="9" name="object 9"/>
            <p:cNvSpPr/>
            <p:nvPr/>
          </p:nvSpPr>
          <p:spPr>
            <a:xfrm>
              <a:off x="2218944" y="4041647"/>
              <a:ext cx="11451590" cy="856615"/>
            </a:xfrm>
            <a:custGeom>
              <a:avLst/>
              <a:gdLst/>
              <a:ahLst/>
              <a:cxnLst/>
              <a:rect l="l" t="t" r="r" b="b"/>
              <a:pathLst>
                <a:path w="11451590" h="856614">
                  <a:moveTo>
                    <a:pt x="11451335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1335" y="856488"/>
                  </a:lnTo>
                  <a:lnTo>
                    <a:pt x="11451335" y="0"/>
                  </a:lnTo>
                  <a:close/>
                </a:path>
              </a:pathLst>
            </a:custGeom>
            <a:solidFill>
              <a:srgbClr val="63B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9668" y="4070603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44240" y="4041647"/>
            <a:ext cx="1022604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257175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25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transfer out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r>
              <a:rPr sz="2000" spc="10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Internet/Origin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8944" y="4041647"/>
            <a:ext cx="121666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54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2620" y="1264412"/>
            <a:ext cx="73545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following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costs are associated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AWS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CloudFront: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46776" y="710183"/>
            <a:ext cx="5260848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123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6558" y="271093"/>
            <a:ext cx="32600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S3 </a:t>
            </a:r>
            <a:r>
              <a:rPr sz="3200" spc="120" dirty="0"/>
              <a:t>vs </a:t>
            </a:r>
            <a:r>
              <a:rPr sz="3200" dirty="0"/>
              <a:t>EFS </a:t>
            </a:r>
            <a:r>
              <a:rPr sz="3200" spc="120" dirty="0"/>
              <a:t>vs</a:t>
            </a:r>
            <a:r>
              <a:rPr sz="3200" spc="-195" dirty="0"/>
              <a:t> </a:t>
            </a:r>
            <a:r>
              <a:rPr sz="3200" spc="10" dirty="0"/>
              <a:t>EBS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553200" y="725423"/>
            <a:ext cx="3151631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2497" y="1071752"/>
          <a:ext cx="13778862" cy="720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9075"/>
                <a:gridCol w="4232909"/>
                <a:gridCol w="2991484"/>
                <a:gridCol w="3795394"/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Feature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S3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EFS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EBS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spc="-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Storage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Size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No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limit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on 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the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number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of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objects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No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limitations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Max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16TiB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File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Size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Limitation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0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bytes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– 5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TB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Max file size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52TiB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No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limitation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  <a:tr h="11887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Data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Throughput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Multipart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upload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recommended for 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the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objects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&gt; 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100MB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Default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throughput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of</a:t>
                      </a:r>
                      <a:r>
                        <a:rPr sz="2200" spc="-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3GB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Variable </a:t>
                      </a:r>
                      <a:r>
                        <a:rPr sz="2200" spc="-2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depending </a:t>
                      </a:r>
                      <a:r>
                        <a:rPr sz="22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on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disk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type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11826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Data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Access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Accessible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from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anywhere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73215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Can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be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accessed 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concurrently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7486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Limited to a </a:t>
                      </a:r>
                      <a:r>
                        <a:rPr sz="2200" spc="-3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single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EC2 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instance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  <a:tr h="8115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Operating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System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N/A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1855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Windows</a:t>
                      </a:r>
                      <a:r>
                        <a:rPr sz="2200" spc="-10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not  supported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All </a:t>
                      </a:r>
                      <a:r>
                        <a:rPr sz="2200" spc="-2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operating</a:t>
                      </a:r>
                      <a:r>
                        <a:rPr sz="2200" spc="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systems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15544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AZ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Failure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Can </a:t>
                      </a:r>
                      <a:r>
                        <a:rPr sz="2200" spc="-2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withstand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up to</a:t>
                      </a:r>
                      <a:r>
                        <a:rPr sz="2200" spc="3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two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concurrent AZ</a:t>
                      </a:r>
                      <a:r>
                        <a:rPr sz="2200" spc="-7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failures.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Can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replicate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to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other</a:t>
                      </a:r>
                      <a:r>
                        <a:rPr sz="2200" spc="-5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2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regions.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Can 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survive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one</a:t>
                      </a:r>
                      <a:r>
                        <a:rPr sz="2200" spc="-6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AZ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failure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Cannot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withstand</a:t>
                      </a:r>
                      <a:r>
                        <a:rPr sz="2200" spc="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200" spc="-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AZ</a:t>
                      </a:r>
                      <a:endParaRPr sz="2200">
                        <a:latin typeface="Noto Sans"/>
                        <a:cs typeface="Noto Sans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failure </a:t>
                      </a:r>
                      <a:r>
                        <a:rPr sz="2200" spc="-15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without</a:t>
                      </a:r>
                      <a:r>
                        <a:rPr sz="2200" spc="-10" dirty="0">
                          <a:solidFill>
                            <a:srgbClr val="3E3E3E"/>
                          </a:solidFill>
                          <a:latin typeface="Noto Sans"/>
                          <a:cs typeface="Noto Sans"/>
                        </a:rPr>
                        <a:t> snapshots</a:t>
                      </a:r>
                      <a:endParaRPr sz="2200">
                        <a:latin typeface="Noto Sans"/>
                        <a:cs typeface="Noto San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124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122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4" name="object 4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8" name="object 8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5636" y="3974033"/>
            <a:ext cx="11837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5" dirty="0">
                <a:solidFill>
                  <a:srgbClr val="FFFFFF"/>
                </a:solidFill>
                <a:latin typeface="Noto Sans"/>
                <a:cs typeface="Noto Sans"/>
              </a:rPr>
              <a:t>Practice </a:t>
            </a:r>
            <a:r>
              <a:rPr sz="3600" b="1" spc="60" dirty="0">
                <a:solidFill>
                  <a:srgbClr val="FFFFFF"/>
                </a:solidFill>
                <a:latin typeface="Noto Sans"/>
                <a:cs typeface="Noto Sans"/>
              </a:rPr>
              <a:t>Assignment: </a:t>
            </a:r>
            <a:r>
              <a:rPr sz="3600" b="1" spc="70" dirty="0">
                <a:solidFill>
                  <a:srgbClr val="FFFFFF"/>
                </a:solidFill>
                <a:latin typeface="Noto Sans"/>
                <a:cs typeface="Noto Sans"/>
              </a:rPr>
              <a:t>Create </a:t>
            </a:r>
            <a:r>
              <a:rPr sz="3600" b="1" spc="50" dirty="0">
                <a:solidFill>
                  <a:srgbClr val="FFFFFF"/>
                </a:solidFill>
                <a:latin typeface="Noto Sans"/>
                <a:cs typeface="Noto Sans"/>
              </a:rPr>
              <a:t>an </a:t>
            </a:r>
            <a:r>
              <a:rPr sz="3600" b="1" spc="70" dirty="0">
                <a:solidFill>
                  <a:srgbClr val="FFFFFF"/>
                </a:solidFill>
                <a:latin typeface="Noto Sans"/>
                <a:cs typeface="Noto Sans"/>
              </a:rPr>
              <a:t>Amazon S3</a:t>
            </a:r>
            <a:r>
              <a:rPr sz="3600" b="1" spc="-3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3600" b="1" spc="75" dirty="0">
                <a:solidFill>
                  <a:srgbClr val="FFFFFF"/>
                </a:solidFill>
                <a:latin typeface="Noto Sans"/>
                <a:cs typeface="Noto Sans"/>
              </a:rPr>
              <a:t>bucket</a:t>
            </a:r>
            <a:endParaRPr sz="3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5636" y="4596511"/>
            <a:ext cx="1211643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90"/>
              </a:spcBef>
            </a:pPr>
            <a:r>
              <a:rPr sz="2800" spc="-10" dirty="0">
                <a:solidFill>
                  <a:srgbClr val="0E537A"/>
                </a:solidFill>
                <a:latin typeface="Noto Sans"/>
                <a:cs typeface="Noto Sans"/>
              </a:rPr>
              <a:t>Set </a:t>
            </a:r>
            <a:r>
              <a:rPr sz="2800" spc="-5" dirty="0">
                <a:solidFill>
                  <a:srgbClr val="0E537A"/>
                </a:solidFill>
                <a:latin typeface="Noto Sans"/>
                <a:cs typeface="Noto Sans"/>
              </a:rPr>
              <a:t>up </a:t>
            </a:r>
            <a:r>
              <a:rPr sz="2800" spc="-15" dirty="0">
                <a:solidFill>
                  <a:srgbClr val="0E537A"/>
                </a:solidFill>
                <a:latin typeface="Noto Sans"/>
                <a:cs typeface="Noto Sans"/>
              </a:rPr>
              <a:t>an </a:t>
            </a:r>
            <a:r>
              <a:rPr sz="2800" spc="-5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spc="-15" dirty="0">
                <a:solidFill>
                  <a:srgbClr val="0E537A"/>
                </a:solidFill>
                <a:latin typeface="Noto Sans"/>
                <a:cs typeface="Noto Sans"/>
              </a:rPr>
              <a:t>bucket to </a:t>
            </a:r>
            <a:r>
              <a:rPr sz="2800" spc="-5" dirty="0">
                <a:solidFill>
                  <a:srgbClr val="0E537A"/>
                </a:solidFill>
                <a:latin typeface="Noto Sans"/>
                <a:cs typeface="Noto Sans"/>
              </a:rPr>
              <a:t>use </a:t>
            </a:r>
            <a:r>
              <a:rPr sz="2800" spc="-25" dirty="0">
                <a:solidFill>
                  <a:srgbClr val="0E537A"/>
                </a:solidFill>
                <a:latin typeface="Noto Sans"/>
                <a:cs typeface="Noto Sans"/>
              </a:rPr>
              <a:t>versioning </a:t>
            </a:r>
            <a:r>
              <a:rPr sz="2800" spc="-10" dirty="0">
                <a:solidFill>
                  <a:srgbClr val="0E537A"/>
                </a:solidFill>
                <a:latin typeface="Noto Sans"/>
                <a:cs typeface="Noto Sans"/>
              </a:rPr>
              <a:t>and </a:t>
            </a:r>
            <a:r>
              <a:rPr sz="2800" spc="-5" dirty="0">
                <a:solidFill>
                  <a:srgbClr val="0E537A"/>
                </a:solidFill>
                <a:latin typeface="Noto Sans"/>
                <a:cs typeface="Noto Sans"/>
              </a:rPr>
              <a:t>be </a:t>
            </a:r>
            <a:r>
              <a:rPr sz="2800" spc="-10" dirty="0">
                <a:solidFill>
                  <a:srgbClr val="0E537A"/>
                </a:solidFill>
                <a:latin typeface="Noto Sans"/>
                <a:cs typeface="Noto Sans"/>
              </a:rPr>
              <a:t>cost efficient </a:t>
            </a:r>
            <a:r>
              <a:rPr sz="2800" spc="-45" dirty="0">
                <a:solidFill>
                  <a:srgbClr val="0E537A"/>
                </a:solidFill>
                <a:latin typeface="Noto Sans"/>
                <a:cs typeface="Noto Sans"/>
              </a:rPr>
              <a:t>using</a:t>
            </a:r>
            <a:r>
              <a:rPr sz="2800" spc="-22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spc="-10" dirty="0">
                <a:solidFill>
                  <a:srgbClr val="0E537A"/>
                </a:solidFill>
                <a:latin typeface="Noto Sans"/>
                <a:cs typeface="Noto Sans"/>
              </a:rPr>
              <a:t>Lifecycle  </a:t>
            </a:r>
            <a:r>
              <a:rPr sz="2800" spc="-30" dirty="0">
                <a:solidFill>
                  <a:srgbClr val="0E537A"/>
                </a:solidFill>
                <a:latin typeface="Noto Sans"/>
                <a:cs typeface="Noto Sans"/>
              </a:rPr>
              <a:t>Management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5946" y="2251710"/>
            <a:ext cx="8663305" cy="39839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100330">
              <a:lnSpc>
                <a:spcPts val="2380"/>
              </a:lnSpc>
              <a:spcBef>
                <a:spcPts val="40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client wants to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move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all its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Amazon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S3.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The company 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has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categorized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its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into the</a:t>
            </a:r>
            <a:r>
              <a:rPr sz="2200" spc="9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following:</a:t>
            </a:r>
            <a:endParaRPr sz="2200">
              <a:latin typeface="Noto Sans"/>
              <a:cs typeface="Noto Sans"/>
            </a:endParaRPr>
          </a:p>
          <a:p>
            <a:pPr marL="12700" marR="91440">
              <a:lnSpc>
                <a:spcPts val="2380"/>
              </a:lnSpc>
              <a:spcBef>
                <a:spcPts val="2365"/>
              </a:spcBef>
              <a:buAutoNum type="arabicPeriod"/>
              <a:tabLst>
                <a:tab pos="320040" algn="l"/>
              </a:tabLst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Frequently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critical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–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This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needs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always  available and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needs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 protected 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against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accidental</a:t>
            </a:r>
            <a:r>
              <a:rPr sz="2200" spc="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deletes.</a:t>
            </a:r>
            <a:endParaRPr sz="2200">
              <a:latin typeface="Noto Sans"/>
              <a:cs typeface="Noto Sans"/>
            </a:endParaRPr>
          </a:p>
          <a:p>
            <a:pPr marL="320040" indent="-307975">
              <a:lnSpc>
                <a:spcPts val="2205"/>
              </a:lnSpc>
              <a:buAutoNum type="arabicPeriod"/>
              <a:tabLst>
                <a:tab pos="320675" algn="l"/>
              </a:tabLst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Limited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period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critical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–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This data is critical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only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for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</a:t>
            </a:r>
            <a:r>
              <a:rPr sz="2200" spc="1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first</a:t>
            </a:r>
            <a:endParaRPr sz="2200">
              <a:latin typeface="Noto Sans"/>
              <a:cs typeface="Noto Sans"/>
            </a:endParaRPr>
          </a:p>
          <a:p>
            <a:pPr marL="12700" marR="245745">
              <a:lnSpc>
                <a:spcPts val="2380"/>
              </a:lnSpc>
              <a:spcBef>
                <a:spcPts val="165"/>
              </a:spcBef>
            </a:pP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30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days,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then it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only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periodically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for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another 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60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days.  After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that,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it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rarely</a:t>
            </a:r>
            <a:r>
              <a:rPr sz="2200" spc="5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accessed.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ts val="2205"/>
              </a:lnSpc>
            </a:pP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3.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Archive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–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This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older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needs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 archived</a:t>
            </a:r>
            <a:r>
              <a:rPr sz="2200" spc="1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for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ts val="2510"/>
              </a:lnSpc>
            </a:pP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auditing</a:t>
            </a:r>
            <a:r>
              <a:rPr sz="2200" spc="3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purposes.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ts val="2510"/>
              </a:lnSpc>
              <a:spcBef>
                <a:spcPts val="211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Create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three buckets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for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each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data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categories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</a:t>
            </a:r>
            <a:r>
              <a:rPr sz="2200" spc="11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configure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ts val="2510"/>
              </a:lnSpc>
            </a:pP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Versioning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Lifecycle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Management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where</a:t>
            </a: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appropriate.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5" y="271093"/>
            <a:ext cx="60166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Create </a:t>
            </a:r>
            <a:r>
              <a:rPr sz="3200" spc="40" dirty="0"/>
              <a:t>an </a:t>
            </a:r>
            <a:r>
              <a:rPr sz="3200" spc="60" dirty="0"/>
              <a:t>Amazon </a:t>
            </a:r>
            <a:r>
              <a:rPr sz="3200" spc="55" dirty="0"/>
              <a:t>S3</a:t>
            </a:r>
            <a:r>
              <a:rPr sz="3200" spc="-55" dirty="0"/>
              <a:t> </a:t>
            </a:r>
            <a:r>
              <a:rPr sz="3200" spc="65" dirty="0"/>
              <a:t>Bucket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4" name="object 4"/>
          <p:cNvSpPr/>
          <p:nvPr/>
        </p:nvSpPr>
        <p:spPr>
          <a:xfrm>
            <a:off x="5132832" y="710183"/>
            <a:ext cx="5961888" cy="204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5544" y="960119"/>
            <a:ext cx="3308096" cy="7549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66152" y="8817356"/>
            <a:ext cx="502284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123</a:t>
            </a:r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124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4" name="object 4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1642998"/>
            <a:ext cx="32588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85" dirty="0">
                <a:solidFill>
                  <a:srgbClr val="FFFFFF"/>
                </a:solidFill>
              </a:rPr>
              <a:t>Key</a:t>
            </a:r>
            <a:r>
              <a:rPr sz="3200" spc="-25" dirty="0">
                <a:solidFill>
                  <a:srgbClr val="FFFFFF"/>
                </a:solidFill>
              </a:rPr>
              <a:t> </a:t>
            </a:r>
            <a:r>
              <a:rPr sz="3200" spc="85" dirty="0">
                <a:solidFill>
                  <a:srgbClr val="FFFFFF"/>
                </a:solidFill>
              </a:rPr>
              <a:t>Takeaways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9605" y="271093"/>
            <a:ext cx="32588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85" dirty="0"/>
              <a:t>Key</a:t>
            </a:r>
            <a:r>
              <a:rPr sz="3200" spc="-40" dirty="0"/>
              <a:t> </a:t>
            </a:r>
            <a:r>
              <a:rPr sz="3200" spc="85" dirty="0"/>
              <a:t>Takeaways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522719" y="710183"/>
            <a:ext cx="324916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106500"/>
            <a:ext cx="13064490" cy="455295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20" dirty="0">
                <a:latin typeface="Noto Sans"/>
                <a:cs typeface="Noto Sans"/>
              </a:rPr>
              <a:t>S3, </a:t>
            </a:r>
            <a:r>
              <a:rPr sz="2200" spc="-10" dirty="0">
                <a:latin typeface="Noto Sans"/>
                <a:cs typeface="Noto Sans"/>
              </a:rPr>
              <a:t>provides </a:t>
            </a:r>
            <a:r>
              <a:rPr sz="2200" spc="-5" dirty="0">
                <a:latin typeface="Noto Sans"/>
                <a:cs typeface="Noto Sans"/>
              </a:rPr>
              <a:t>developers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65" dirty="0">
                <a:latin typeface="Noto Sans"/>
                <a:cs typeface="Noto Sans"/>
              </a:rPr>
              <a:t>IT </a:t>
            </a:r>
            <a:r>
              <a:rPr sz="2200" spc="-10" dirty="0">
                <a:latin typeface="Noto Sans"/>
                <a:cs typeface="Noto Sans"/>
              </a:rPr>
              <a:t>teams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secure, </a:t>
            </a:r>
            <a:r>
              <a:rPr sz="2200" spc="-15" dirty="0">
                <a:latin typeface="Noto Sans"/>
                <a:cs typeface="Noto Sans"/>
              </a:rPr>
              <a:t>durable, </a:t>
            </a:r>
            <a:r>
              <a:rPr sz="2200" spc="-20" dirty="0">
                <a:latin typeface="Noto Sans"/>
                <a:cs typeface="Noto Sans"/>
              </a:rPr>
              <a:t>highly-scalable </a:t>
            </a:r>
            <a:r>
              <a:rPr sz="2200" spc="-10" dirty="0">
                <a:latin typeface="Noto Sans"/>
                <a:cs typeface="Noto Sans"/>
              </a:rPr>
              <a:t>cloud</a:t>
            </a:r>
            <a:r>
              <a:rPr sz="2200" spc="85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storage.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latin typeface="Noto Sans"/>
                <a:cs typeface="Noto Sans"/>
              </a:rPr>
              <a:t>All </a:t>
            </a: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5" dirty="0">
                <a:latin typeface="Noto Sans"/>
                <a:cs typeface="Noto Sans"/>
              </a:rPr>
              <a:t>is stored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20" dirty="0">
                <a:latin typeface="Noto Sans"/>
                <a:cs typeface="Noto Sans"/>
              </a:rPr>
              <a:t>“buckets.”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provides different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0" dirty="0">
                <a:latin typeface="Noto Sans"/>
                <a:cs typeface="Noto Sans"/>
              </a:rPr>
              <a:t>options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various</a:t>
            </a:r>
            <a:r>
              <a:rPr sz="2200" spc="-6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features.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Noto Sans"/>
                <a:cs typeface="Noto Sans"/>
              </a:rPr>
              <a:t>There </a:t>
            </a:r>
            <a:r>
              <a:rPr sz="2200" spc="-10" dirty="0">
                <a:latin typeface="Noto Sans"/>
                <a:cs typeface="Noto Sans"/>
              </a:rPr>
              <a:t>are two </a:t>
            </a:r>
            <a:r>
              <a:rPr sz="2200" spc="-15" dirty="0">
                <a:latin typeface="Noto Sans"/>
                <a:cs typeface="Noto Sans"/>
              </a:rPr>
              <a:t>ways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5" dirty="0">
                <a:latin typeface="Noto Sans"/>
                <a:cs typeface="Noto Sans"/>
              </a:rPr>
              <a:t>access Amazon S3 from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-130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Internet:</a:t>
            </a:r>
            <a:endParaRPr sz="2200">
              <a:latin typeface="Noto Sans"/>
              <a:cs typeface="Noto Sans"/>
            </a:endParaRPr>
          </a:p>
          <a:p>
            <a:pPr marL="979169" lvl="1" indent="-34226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978535" algn="l"/>
                <a:tab pos="979805" algn="l"/>
              </a:tabLst>
            </a:pPr>
            <a:r>
              <a:rPr sz="2200" spc="-35" dirty="0">
                <a:latin typeface="Noto Sans"/>
                <a:cs typeface="Noto Sans"/>
              </a:rPr>
              <a:t>Enabling </a:t>
            </a:r>
            <a:r>
              <a:rPr sz="2200" spc="-15" dirty="0">
                <a:latin typeface="Noto Sans"/>
                <a:cs typeface="Noto Sans"/>
              </a:rPr>
              <a:t>static </a:t>
            </a:r>
            <a:r>
              <a:rPr sz="2200" spc="-10" dirty="0">
                <a:latin typeface="Noto Sans"/>
                <a:cs typeface="Noto Sans"/>
              </a:rPr>
              <a:t>website</a:t>
            </a:r>
            <a:r>
              <a:rPr sz="2200" spc="70" dirty="0">
                <a:latin typeface="Noto Sans"/>
                <a:cs typeface="Noto Sans"/>
              </a:rPr>
              <a:t> </a:t>
            </a:r>
            <a:r>
              <a:rPr sz="2200" spc="-35" dirty="0">
                <a:latin typeface="Noto Sans"/>
                <a:cs typeface="Noto Sans"/>
              </a:rPr>
              <a:t>hosting</a:t>
            </a:r>
            <a:endParaRPr sz="2200">
              <a:latin typeface="Noto Sans"/>
              <a:cs typeface="Noto Sans"/>
            </a:endParaRPr>
          </a:p>
          <a:p>
            <a:pPr marL="979169" lvl="1" indent="-34226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978535" algn="l"/>
                <a:tab pos="979805" algn="l"/>
              </a:tabLst>
            </a:pPr>
            <a:r>
              <a:rPr sz="2200" spc="-35" dirty="0">
                <a:latin typeface="Noto Sans"/>
                <a:cs typeface="Noto Sans"/>
              </a:rPr>
              <a:t>Giving </a:t>
            </a:r>
            <a:r>
              <a:rPr sz="2200" spc="-10" dirty="0">
                <a:latin typeface="Noto Sans"/>
                <a:cs typeface="Noto Sans"/>
              </a:rPr>
              <a:t>permission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files to be </a:t>
            </a:r>
            <a:r>
              <a:rPr sz="2200" spc="-5" dirty="0">
                <a:latin typeface="Noto Sans"/>
                <a:cs typeface="Noto Sans"/>
              </a:rPr>
              <a:t>open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Internet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latin typeface="Noto Sans"/>
                <a:cs typeface="Noto Sans"/>
              </a:rPr>
              <a:t>Buckets </a:t>
            </a:r>
            <a:r>
              <a:rPr sz="2200" spc="-10" dirty="0">
                <a:latin typeface="Noto Sans"/>
                <a:cs typeface="Noto Sans"/>
              </a:rPr>
              <a:t>can be in </a:t>
            </a:r>
            <a:r>
              <a:rPr sz="2200" spc="-5" dirty="0">
                <a:latin typeface="Noto Sans"/>
                <a:cs typeface="Noto Sans"/>
              </a:rPr>
              <a:t>one 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three </a:t>
            </a:r>
            <a:r>
              <a:rPr sz="2200" spc="-15" dirty="0">
                <a:latin typeface="Noto Sans"/>
                <a:cs typeface="Noto Sans"/>
              </a:rPr>
              <a:t>states: </a:t>
            </a:r>
            <a:r>
              <a:rPr sz="2200" spc="-10" dirty="0">
                <a:latin typeface="Noto Sans"/>
                <a:cs typeface="Noto Sans"/>
              </a:rPr>
              <a:t>unversioned </a:t>
            </a:r>
            <a:r>
              <a:rPr sz="2200" spc="-20" dirty="0">
                <a:latin typeface="Noto Sans"/>
                <a:cs typeface="Noto Sans"/>
              </a:rPr>
              <a:t>(the default), </a:t>
            </a:r>
            <a:r>
              <a:rPr sz="2200" spc="-15" dirty="0">
                <a:latin typeface="Noto Sans"/>
                <a:cs typeface="Noto Sans"/>
              </a:rPr>
              <a:t>versioning-enabled,</a:t>
            </a:r>
            <a:r>
              <a:rPr sz="2200" spc="80" dirty="0">
                <a:latin typeface="Noto Sans"/>
                <a:cs typeface="Noto Sans"/>
              </a:rPr>
              <a:t> </a:t>
            </a:r>
            <a:r>
              <a:rPr sz="2200" dirty="0">
                <a:latin typeface="Noto Sans"/>
                <a:cs typeface="Noto Sans"/>
              </a:rPr>
              <a:t>or</a:t>
            </a:r>
            <a:endParaRPr sz="2200">
              <a:latin typeface="Noto Sans"/>
              <a:cs typeface="Noto Sans"/>
            </a:endParaRPr>
          </a:p>
          <a:p>
            <a:pPr marL="356870">
              <a:lnSpc>
                <a:spcPct val="100000"/>
              </a:lnSpc>
              <a:spcBef>
                <a:spcPts val="1320"/>
              </a:spcBef>
            </a:pPr>
            <a:r>
              <a:rPr sz="2200" spc="-15" dirty="0">
                <a:latin typeface="Noto Sans"/>
                <a:cs typeface="Noto Sans"/>
              </a:rPr>
              <a:t>versioning-suspended.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0" dirty="0">
                <a:latin typeface="Noto Sans"/>
                <a:cs typeface="Noto Sans"/>
              </a:rPr>
              <a:t>allows you </a:t>
            </a:r>
            <a:r>
              <a:rPr sz="2200" spc="-15" dirty="0">
                <a:latin typeface="Noto Sans"/>
                <a:cs typeface="Noto Sans"/>
              </a:rPr>
              <a:t>define </a:t>
            </a:r>
            <a:r>
              <a:rPr sz="2200" spc="-10" dirty="0">
                <a:latin typeface="Noto Sans"/>
                <a:cs typeface="Noto Sans"/>
              </a:rPr>
              <a:t>how </a:t>
            </a: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30" dirty="0">
                <a:latin typeface="Noto Sans"/>
                <a:cs typeface="Noto Sans"/>
              </a:rPr>
              <a:t>manages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35" dirty="0">
                <a:latin typeface="Noto Sans"/>
                <a:cs typeface="Noto Sans"/>
              </a:rPr>
              <a:t>during </a:t>
            </a:r>
            <a:r>
              <a:rPr sz="2200" spc="-15" dirty="0">
                <a:latin typeface="Noto Sans"/>
                <a:cs typeface="Noto Sans"/>
              </a:rPr>
              <a:t>their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lifetime.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128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8479" y="271093"/>
            <a:ext cx="502602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85" dirty="0"/>
              <a:t>Key Takeaways</a:t>
            </a:r>
            <a:r>
              <a:rPr sz="3200" spc="-35" dirty="0"/>
              <a:t> </a:t>
            </a:r>
            <a:r>
              <a:rPr sz="3200" spc="45" dirty="0"/>
              <a:t>(Contd.)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5641847" y="710183"/>
            <a:ext cx="488289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106500"/>
            <a:ext cx="13894435" cy="304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CloudFront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35" dirty="0">
                <a:solidFill>
                  <a:srgbClr val="404040"/>
                </a:solidFill>
                <a:latin typeface="Noto Sans"/>
                <a:cs typeface="Noto Sans"/>
              </a:rPr>
              <a:t>global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content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delivery network (CDN) service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that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provides a way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 distribute  content to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end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users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low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latency, </a:t>
            </a:r>
            <a:r>
              <a:rPr sz="2200" spc="-50" dirty="0">
                <a:solidFill>
                  <a:srgbClr val="404040"/>
                </a:solidFill>
                <a:latin typeface="Noto Sans"/>
                <a:cs typeface="Noto Sans"/>
              </a:rPr>
              <a:t>high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transfer speeds, and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no minimum </a:t>
            </a:r>
            <a:r>
              <a:rPr sz="2200" spc="-40" dirty="0">
                <a:solidFill>
                  <a:srgbClr val="404040"/>
                </a:solidFill>
                <a:latin typeface="Noto Sans"/>
                <a:cs typeface="Noto Sans"/>
              </a:rPr>
              <a:t>usage</a:t>
            </a:r>
            <a:r>
              <a:rPr sz="2200" spc="24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commitments.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All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stored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in Amazon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S3 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secure by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default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as only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bucket and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object owners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have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access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r>
              <a:rPr sz="220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the</a:t>
            </a:r>
            <a:endParaRPr sz="2200">
              <a:latin typeface="Noto Sans"/>
              <a:cs typeface="Noto Sans"/>
            </a:endParaRPr>
          </a:p>
          <a:p>
            <a:pPr marL="356870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S3 resources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they</a:t>
            </a:r>
            <a:r>
              <a:rPr sz="2200" spc="-10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create.</a:t>
            </a:r>
            <a:endParaRPr sz="2200">
              <a:latin typeface="Noto Sans"/>
              <a:cs typeface="Noto Sans"/>
            </a:endParaRPr>
          </a:p>
          <a:p>
            <a:pPr marL="356870" indent="-344805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Snowball 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petabyte-scale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transport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solution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that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uses secure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appliances to transfer</a:t>
            </a:r>
            <a:r>
              <a:rPr sz="2200" spc="24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Noto Sans"/>
                <a:cs typeface="Noto Sans"/>
              </a:rPr>
              <a:t>large</a:t>
            </a:r>
            <a:endParaRPr sz="2200">
              <a:latin typeface="Noto Sans"/>
              <a:cs typeface="Noto Sans"/>
            </a:endParaRPr>
          </a:p>
          <a:p>
            <a:pPr marL="356870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amounts </a:t>
            </a:r>
            <a:r>
              <a:rPr sz="2200" dirty="0">
                <a:solidFill>
                  <a:srgbClr val="404040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data into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out </a:t>
            </a:r>
            <a:r>
              <a:rPr sz="2200" dirty="0">
                <a:solidFill>
                  <a:srgbClr val="404040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AWS</a:t>
            </a:r>
            <a:r>
              <a:rPr sz="2200" spc="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cloud.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129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6326" y="271093"/>
            <a:ext cx="24034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Easy </a:t>
            </a:r>
            <a:r>
              <a:rPr sz="3200" spc="65" dirty="0"/>
              <a:t>to</a:t>
            </a:r>
            <a:r>
              <a:rPr sz="3200" spc="-85" dirty="0"/>
              <a:t> </a:t>
            </a:r>
            <a:r>
              <a:rPr sz="3200" spc="65" dirty="0"/>
              <a:t>Use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13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722864" y="4398264"/>
            <a:ext cx="740664" cy="89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58068" y="5303265"/>
            <a:ext cx="13449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8615" y="4209288"/>
            <a:ext cx="886967" cy="1085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78095" y="5303265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32932" y="2993135"/>
            <a:ext cx="1222375" cy="3794760"/>
            <a:chOff x="5932932" y="2993135"/>
            <a:chExt cx="1222375" cy="3794760"/>
          </a:xfrm>
        </p:grpSpPr>
        <p:sp>
          <p:nvSpPr>
            <p:cNvPr id="8" name="object 8"/>
            <p:cNvSpPr/>
            <p:nvPr/>
          </p:nvSpPr>
          <p:spPr>
            <a:xfrm>
              <a:off x="5932932" y="3025139"/>
              <a:ext cx="509270" cy="3731260"/>
            </a:xfrm>
            <a:custGeom>
              <a:avLst/>
              <a:gdLst/>
              <a:ahLst/>
              <a:cxnLst/>
              <a:rect l="l" t="t" r="r" b="b"/>
              <a:pathLst>
                <a:path w="509270" h="3731259">
                  <a:moveTo>
                    <a:pt x="0" y="1871472"/>
                  </a:moveTo>
                  <a:lnTo>
                    <a:pt x="506856" y="1871472"/>
                  </a:lnTo>
                </a:path>
                <a:path w="509270" h="3731259">
                  <a:moveTo>
                    <a:pt x="509015" y="0"/>
                  </a:moveTo>
                  <a:lnTo>
                    <a:pt x="509015" y="3731133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1948" y="2993135"/>
              <a:ext cx="713105" cy="3794760"/>
            </a:xfrm>
            <a:custGeom>
              <a:avLst/>
              <a:gdLst/>
              <a:ahLst/>
              <a:cxnLst/>
              <a:rect l="l" t="t" r="r" b="b"/>
              <a:pathLst>
                <a:path w="713104" h="3794759">
                  <a:moveTo>
                    <a:pt x="707009" y="1903476"/>
                  </a:moveTo>
                  <a:lnTo>
                    <a:pt x="694309" y="1897126"/>
                  </a:lnTo>
                  <a:lnTo>
                    <a:pt x="630809" y="1865376"/>
                  </a:lnTo>
                  <a:lnTo>
                    <a:pt x="630809" y="1897126"/>
                  </a:lnTo>
                  <a:lnTo>
                    <a:pt x="0" y="1897126"/>
                  </a:lnTo>
                  <a:lnTo>
                    <a:pt x="0" y="1909826"/>
                  </a:lnTo>
                  <a:lnTo>
                    <a:pt x="630809" y="1909826"/>
                  </a:lnTo>
                  <a:lnTo>
                    <a:pt x="630809" y="1941576"/>
                  </a:lnTo>
                  <a:lnTo>
                    <a:pt x="694309" y="1909826"/>
                  </a:lnTo>
                  <a:lnTo>
                    <a:pt x="707009" y="1903476"/>
                  </a:lnTo>
                  <a:close/>
                </a:path>
                <a:path w="713104" h="3794759">
                  <a:moveTo>
                    <a:pt x="713105" y="3756660"/>
                  </a:moveTo>
                  <a:lnTo>
                    <a:pt x="700405" y="3750310"/>
                  </a:lnTo>
                  <a:lnTo>
                    <a:pt x="636905" y="3718560"/>
                  </a:lnTo>
                  <a:lnTo>
                    <a:pt x="636905" y="3750310"/>
                  </a:lnTo>
                  <a:lnTo>
                    <a:pt x="6096" y="3750310"/>
                  </a:lnTo>
                  <a:lnTo>
                    <a:pt x="6096" y="3763010"/>
                  </a:lnTo>
                  <a:lnTo>
                    <a:pt x="636905" y="3763010"/>
                  </a:lnTo>
                  <a:lnTo>
                    <a:pt x="636905" y="3794760"/>
                  </a:lnTo>
                  <a:lnTo>
                    <a:pt x="700405" y="3763010"/>
                  </a:lnTo>
                  <a:lnTo>
                    <a:pt x="713105" y="3756660"/>
                  </a:lnTo>
                  <a:close/>
                </a:path>
                <a:path w="713104" h="3794759">
                  <a:moveTo>
                    <a:pt x="713105" y="38100"/>
                  </a:moveTo>
                  <a:lnTo>
                    <a:pt x="700405" y="31750"/>
                  </a:lnTo>
                  <a:lnTo>
                    <a:pt x="636905" y="0"/>
                  </a:lnTo>
                  <a:lnTo>
                    <a:pt x="636905" y="31750"/>
                  </a:lnTo>
                  <a:lnTo>
                    <a:pt x="6096" y="31750"/>
                  </a:lnTo>
                  <a:lnTo>
                    <a:pt x="6096" y="44450"/>
                  </a:lnTo>
                  <a:lnTo>
                    <a:pt x="636905" y="44450"/>
                  </a:lnTo>
                  <a:lnTo>
                    <a:pt x="636905" y="76200"/>
                  </a:lnTo>
                  <a:lnTo>
                    <a:pt x="700405" y="44450"/>
                  </a:lnTo>
                  <a:lnTo>
                    <a:pt x="713105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827264" y="4328159"/>
            <a:ext cx="688848" cy="105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50480" y="2569464"/>
            <a:ext cx="1042416" cy="1045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18831" y="6309359"/>
            <a:ext cx="1359407" cy="890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85709" y="7217155"/>
            <a:ext cx="9740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solidFill>
                  <a:srgbClr val="3E3E3E"/>
                </a:solidFill>
                <a:latin typeface="Noto Sans"/>
                <a:cs typeface="Noto Sans"/>
              </a:rPr>
              <a:t>In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rn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6066" y="3626942"/>
            <a:ext cx="15728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Web</a:t>
            </a:r>
            <a:r>
              <a:rPr sz="2000" spc="-7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Console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6209" y="5400294"/>
            <a:ext cx="8318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Mobile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191243" y="3041904"/>
            <a:ext cx="1320800" cy="3703320"/>
            <a:chOff x="9191243" y="3041904"/>
            <a:chExt cx="1320800" cy="3703320"/>
          </a:xfrm>
        </p:grpSpPr>
        <p:sp>
          <p:nvSpPr>
            <p:cNvPr id="17" name="object 17"/>
            <p:cNvSpPr/>
            <p:nvPr/>
          </p:nvSpPr>
          <p:spPr>
            <a:xfrm>
              <a:off x="9898379" y="4861560"/>
              <a:ext cx="613410" cy="76200"/>
            </a:xfrm>
            <a:custGeom>
              <a:avLst/>
              <a:gdLst/>
              <a:ahLst/>
              <a:cxnLst/>
              <a:rect l="l" t="t" r="r" b="b"/>
              <a:pathLst>
                <a:path w="613409" h="76200">
                  <a:moveTo>
                    <a:pt x="537083" y="0"/>
                  </a:moveTo>
                  <a:lnTo>
                    <a:pt x="537083" y="76200"/>
                  </a:lnTo>
                  <a:lnTo>
                    <a:pt x="600583" y="44450"/>
                  </a:lnTo>
                  <a:lnTo>
                    <a:pt x="549783" y="44450"/>
                  </a:lnTo>
                  <a:lnTo>
                    <a:pt x="549783" y="31750"/>
                  </a:lnTo>
                  <a:lnTo>
                    <a:pt x="600583" y="31750"/>
                  </a:lnTo>
                  <a:lnTo>
                    <a:pt x="537083" y="0"/>
                  </a:lnTo>
                  <a:close/>
                </a:path>
                <a:path w="613409" h="76200">
                  <a:moveTo>
                    <a:pt x="53708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37083" y="44450"/>
                  </a:lnTo>
                  <a:lnTo>
                    <a:pt x="537083" y="31750"/>
                  </a:lnTo>
                  <a:close/>
                </a:path>
                <a:path w="613409" h="76200">
                  <a:moveTo>
                    <a:pt x="600583" y="31750"/>
                  </a:moveTo>
                  <a:lnTo>
                    <a:pt x="549783" y="31750"/>
                  </a:lnTo>
                  <a:lnTo>
                    <a:pt x="549783" y="44450"/>
                  </a:lnTo>
                  <a:lnTo>
                    <a:pt x="600583" y="44450"/>
                  </a:lnTo>
                  <a:lnTo>
                    <a:pt x="613283" y="38100"/>
                  </a:lnTo>
                  <a:lnTo>
                    <a:pt x="600583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91243" y="3046476"/>
              <a:ext cx="713105" cy="3697604"/>
            </a:xfrm>
            <a:custGeom>
              <a:avLst/>
              <a:gdLst/>
              <a:ahLst/>
              <a:cxnLst/>
              <a:rect l="l" t="t" r="r" b="b"/>
              <a:pathLst>
                <a:path w="713104" h="3697604">
                  <a:moveTo>
                    <a:pt x="704087" y="3048"/>
                  </a:moveTo>
                  <a:lnTo>
                    <a:pt x="704087" y="3697224"/>
                  </a:lnTo>
                </a:path>
                <a:path w="713104" h="3697604">
                  <a:moveTo>
                    <a:pt x="0" y="0"/>
                  </a:moveTo>
                  <a:lnTo>
                    <a:pt x="707008" y="0"/>
                  </a:lnTo>
                </a:path>
                <a:path w="713104" h="3697604">
                  <a:moveTo>
                    <a:pt x="6096" y="1847088"/>
                  </a:moveTo>
                  <a:lnTo>
                    <a:pt x="713104" y="1847088"/>
                  </a:lnTo>
                </a:path>
                <a:path w="713104" h="3697604">
                  <a:moveTo>
                    <a:pt x="0" y="3694176"/>
                  </a:moveTo>
                  <a:lnTo>
                    <a:pt x="707008" y="3694176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925056" y="710183"/>
            <a:ext cx="2420111" cy="256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77239" y="1101598"/>
            <a:ext cx="138893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0" dirty="0">
                <a:latin typeface="Noto Sans"/>
                <a:cs typeface="Noto Sans"/>
              </a:rPr>
              <a:t>has </a:t>
            </a:r>
            <a:r>
              <a:rPr sz="2200" spc="-15" dirty="0">
                <a:latin typeface="Noto Sans"/>
                <a:cs typeface="Noto Sans"/>
              </a:rPr>
              <a:t>multiple connectivity </a:t>
            </a:r>
            <a:r>
              <a:rPr sz="2200" spc="-10" dirty="0">
                <a:latin typeface="Noto Sans"/>
                <a:cs typeface="Noto Sans"/>
              </a:rPr>
              <a:t>options: Simple </a:t>
            </a:r>
            <a:r>
              <a:rPr sz="2200" spc="-5" dirty="0">
                <a:latin typeface="Noto Sans"/>
                <a:cs typeface="Noto Sans"/>
              </a:rPr>
              <a:t>web-based </a:t>
            </a:r>
            <a:r>
              <a:rPr sz="2200" spc="-10" dirty="0">
                <a:latin typeface="Noto Sans"/>
                <a:cs typeface="Noto Sans"/>
              </a:rPr>
              <a:t>console, AWS </a:t>
            </a:r>
            <a:r>
              <a:rPr sz="2200" spc="-45" dirty="0">
                <a:latin typeface="Noto Sans"/>
                <a:cs typeface="Noto Sans"/>
              </a:rPr>
              <a:t>CLI, </a:t>
            </a:r>
            <a:r>
              <a:rPr sz="2200" spc="-10" dirty="0">
                <a:latin typeface="Noto Sans"/>
                <a:cs typeface="Noto Sans"/>
              </a:rPr>
              <a:t>mobile </a:t>
            </a:r>
            <a:r>
              <a:rPr sz="2200" spc="-25" dirty="0">
                <a:latin typeface="Noto Sans"/>
                <a:cs typeface="Noto Sans"/>
              </a:rPr>
              <a:t>app,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30" dirty="0">
                <a:latin typeface="Noto Sans"/>
                <a:cs typeface="Noto Sans"/>
              </a:rPr>
              <a:t>API/SDK</a:t>
            </a:r>
            <a:r>
              <a:rPr sz="2200" spc="24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access.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4183" y="2093976"/>
            <a:ext cx="11469624" cy="3907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4453" y="3718636"/>
            <a:ext cx="21291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95" dirty="0">
                <a:solidFill>
                  <a:srgbClr val="FFFFFF"/>
                </a:solidFill>
              </a:rPr>
              <a:t>Quiz</a:t>
            </a:r>
            <a:endParaRPr sz="72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9400" cy="125095"/>
            <a:chOff x="0" y="0"/>
            <a:chExt cx="10439400" cy="12509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7040" y="0"/>
            <a:ext cx="5648325" cy="125095"/>
            <a:chOff x="10607040" y="0"/>
            <a:chExt cx="5648325" cy="125095"/>
          </a:xfrm>
        </p:grpSpPr>
        <p:sp>
          <p:nvSpPr>
            <p:cNvPr id="10" name="object 10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74296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130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object encryption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5" dirty="0">
                <a:latin typeface="Noto Sans"/>
                <a:cs typeface="Noto Sans"/>
              </a:rPr>
              <a:t>available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5" dirty="0">
                <a:latin typeface="Noto Sans"/>
                <a:cs typeface="Noto Sans"/>
              </a:rPr>
              <a:t>Amazon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S3?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1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131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8935" y="2958211"/>
            <a:ext cx="56889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Server-side </a:t>
            </a:r>
            <a:r>
              <a:rPr sz="2200" spc="-10" dirty="0">
                <a:latin typeface="Noto Sans"/>
                <a:cs typeface="Noto Sans"/>
              </a:rPr>
              <a:t>encryption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10" dirty="0">
                <a:latin typeface="Noto Sans"/>
                <a:cs typeface="Noto Sans"/>
              </a:rPr>
              <a:t>customer</a:t>
            </a:r>
            <a:r>
              <a:rPr sz="2200" spc="-4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8935" y="3784219"/>
            <a:ext cx="55168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Server-side </a:t>
            </a:r>
            <a:r>
              <a:rPr sz="2200" spc="-10" dirty="0">
                <a:latin typeface="Noto Sans"/>
                <a:cs typeface="Noto Sans"/>
              </a:rPr>
              <a:t>encryption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5" dirty="0">
                <a:latin typeface="Noto Sans"/>
                <a:cs typeface="Noto Sans"/>
              </a:rPr>
              <a:t>Amazon</a:t>
            </a:r>
            <a:r>
              <a:rPr sz="2200" spc="-5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8935" y="4591304"/>
            <a:ext cx="56108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Client-side encryption </a:t>
            </a:r>
            <a:r>
              <a:rPr sz="2200" spc="-40" dirty="0">
                <a:latin typeface="Noto Sans"/>
                <a:cs typeface="Noto Sans"/>
              </a:rPr>
              <a:t>using </a:t>
            </a:r>
            <a:r>
              <a:rPr sz="2200" spc="-5" dirty="0">
                <a:latin typeface="Noto Sans"/>
                <a:cs typeface="Noto Sans"/>
              </a:rPr>
              <a:t>customer</a:t>
            </a:r>
            <a:r>
              <a:rPr sz="2200" spc="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8935" y="5416118"/>
            <a:ext cx="14706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Cloud</a:t>
            </a:r>
            <a:r>
              <a:rPr sz="2200" spc="-7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HSM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1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8" name="object 18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0" name="object 20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763" y="7371587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248" y="6863588"/>
            <a:ext cx="9672955" cy="91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7" baseline="1262" dirty="0">
                <a:solidFill>
                  <a:srgbClr val="3B9F37"/>
                </a:solidFill>
                <a:latin typeface="Noto Sans"/>
                <a:cs typeface="Noto Sans"/>
              </a:rPr>
              <a:t>d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404040"/>
                </a:solidFill>
                <a:latin typeface="Noto Sans"/>
                <a:cs typeface="Noto Sans"/>
              </a:rPr>
              <a:t>Explanations: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CloudHSM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not a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valid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encryption method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for Amazon</a:t>
            </a:r>
            <a:r>
              <a:rPr sz="2200" spc="-4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S3.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132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object encryption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5" dirty="0">
                <a:latin typeface="Noto Sans"/>
                <a:cs typeface="Noto Sans"/>
              </a:rPr>
              <a:t>available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5" dirty="0">
                <a:latin typeface="Noto Sans"/>
                <a:cs typeface="Noto Sans"/>
              </a:rPr>
              <a:t>Amazon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S3?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08935" y="2958211"/>
            <a:ext cx="56889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Server-side </a:t>
            </a:r>
            <a:r>
              <a:rPr sz="2200" spc="-10" dirty="0">
                <a:latin typeface="Noto Sans"/>
                <a:cs typeface="Noto Sans"/>
              </a:rPr>
              <a:t>encryption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10" dirty="0">
                <a:latin typeface="Noto Sans"/>
                <a:cs typeface="Noto Sans"/>
              </a:rPr>
              <a:t>customer</a:t>
            </a:r>
            <a:r>
              <a:rPr sz="2200" spc="-4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3784219"/>
            <a:ext cx="55168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Server-side </a:t>
            </a:r>
            <a:r>
              <a:rPr sz="2200" spc="-10" dirty="0">
                <a:latin typeface="Noto Sans"/>
                <a:cs typeface="Noto Sans"/>
              </a:rPr>
              <a:t>encryption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5" dirty="0">
                <a:latin typeface="Noto Sans"/>
                <a:cs typeface="Noto Sans"/>
              </a:rPr>
              <a:t>Amazon</a:t>
            </a:r>
            <a:r>
              <a:rPr sz="2200" spc="-5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4591304"/>
            <a:ext cx="56108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Client-side encryption </a:t>
            </a:r>
            <a:r>
              <a:rPr sz="2200" spc="-40" dirty="0">
                <a:latin typeface="Noto Sans"/>
                <a:cs typeface="Noto Sans"/>
              </a:rPr>
              <a:t>using </a:t>
            </a:r>
            <a:r>
              <a:rPr sz="2200" spc="-5" dirty="0">
                <a:latin typeface="Noto Sans"/>
                <a:cs typeface="Noto Sans"/>
              </a:rPr>
              <a:t>customer</a:t>
            </a:r>
            <a:r>
              <a:rPr sz="2200" spc="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keys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5416118"/>
            <a:ext cx="14706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Cloud</a:t>
            </a:r>
            <a:r>
              <a:rPr sz="2200" spc="-7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HSM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10" dirty="0">
                <a:latin typeface="Noto Sans"/>
                <a:cs typeface="Noto Sans"/>
              </a:rPr>
              <a:t>could be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cause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an </a:t>
            </a:r>
            <a:r>
              <a:rPr sz="2200" spc="-5" dirty="0">
                <a:latin typeface="Noto Sans"/>
                <a:cs typeface="Noto Sans"/>
              </a:rPr>
              <a:t>error </a:t>
            </a:r>
            <a:r>
              <a:rPr sz="2200" spc="-15" dirty="0">
                <a:latin typeface="Noto Sans"/>
                <a:cs typeface="Noto Sans"/>
              </a:rPr>
              <a:t>while </a:t>
            </a:r>
            <a:r>
              <a:rPr sz="2200" spc="-30" dirty="0">
                <a:latin typeface="Noto Sans"/>
                <a:cs typeface="Noto Sans"/>
              </a:rPr>
              <a:t>creating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called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"productionbucket"?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2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133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8935" y="2958211"/>
            <a:ext cx="61220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need </a:t>
            </a:r>
            <a:r>
              <a:rPr sz="2200" spc="-15" dirty="0">
                <a:latin typeface="Noto Sans"/>
                <a:cs typeface="Noto Sans"/>
              </a:rPr>
              <a:t>to try </a:t>
            </a:r>
            <a:r>
              <a:rPr sz="2200" spc="-30" dirty="0">
                <a:latin typeface="Noto Sans"/>
                <a:cs typeface="Noto Sans"/>
              </a:rPr>
              <a:t>creating </a:t>
            </a:r>
            <a:r>
              <a:rPr sz="2200" spc="-15" dirty="0">
                <a:latin typeface="Noto Sans"/>
                <a:cs typeface="Noto Sans"/>
              </a:rPr>
              <a:t>it </a:t>
            </a:r>
            <a:r>
              <a:rPr sz="2200" spc="-10" dirty="0">
                <a:latin typeface="Noto Sans"/>
                <a:cs typeface="Noto Sans"/>
              </a:rPr>
              <a:t>in a different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8935" y="3784219"/>
            <a:ext cx="51193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contain </a:t>
            </a:r>
            <a:r>
              <a:rPr sz="2200" spc="-10" dirty="0">
                <a:latin typeface="Noto Sans"/>
                <a:cs typeface="Noto Sans"/>
              </a:rPr>
              <a:t>a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"."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8935" y="4591304"/>
            <a:ext cx="59436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contain </a:t>
            </a:r>
            <a:r>
              <a:rPr sz="2200" spc="-10" dirty="0">
                <a:latin typeface="Noto Sans"/>
                <a:cs typeface="Noto Sans"/>
              </a:rPr>
              <a:t>a</a:t>
            </a:r>
            <a:r>
              <a:rPr sz="2200" spc="-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number.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8935" y="5416118"/>
            <a:ext cx="62001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Noto Sans"/>
                <a:cs typeface="Noto Sans"/>
              </a:rPr>
              <a:t>Someone else </a:t>
            </a:r>
            <a:r>
              <a:rPr sz="2200" spc="-45" dirty="0">
                <a:latin typeface="Noto Sans"/>
                <a:cs typeface="Noto Sans"/>
              </a:rPr>
              <a:t>might </a:t>
            </a:r>
            <a:r>
              <a:rPr sz="2200" spc="-5" dirty="0">
                <a:latin typeface="Noto Sans"/>
                <a:cs typeface="Noto Sans"/>
              </a:rPr>
              <a:t>be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</a:t>
            </a:r>
            <a:r>
              <a:rPr sz="2200" spc="8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name.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2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8" name="object 18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0" name="object 20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763" y="7371587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248" y="6863588"/>
            <a:ext cx="12096115" cy="91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7" baseline="1262" dirty="0">
                <a:solidFill>
                  <a:srgbClr val="3B9F37"/>
                </a:solidFill>
                <a:latin typeface="Noto Sans"/>
                <a:cs typeface="Noto Sans"/>
              </a:rPr>
              <a:t>d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404040"/>
                </a:solidFill>
                <a:latin typeface="Noto Sans"/>
                <a:cs typeface="Noto Sans"/>
              </a:rPr>
              <a:t>Explanations: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Bucket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names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need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be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unique; this bucket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name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probably already</a:t>
            </a:r>
            <a:r>
              <a:rPr sz="2200" spc="4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taken.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134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10" dirty="0">
                <a:latin typeface="Noto Sans"/>
                <a:cs typeface="Noto Sans"/>
              </a:rPr>
              <a:t>could be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cause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an </a:t>
            </a:r>
            <a:r>
              <a:rPr sz="2200" spc="-5" dirty="0">
                <a:latin typeface="Noto Sans"/>
                <a:cs typeface="Noto Sans"/>
              </a:rPr>
              <a:t>error </a:t>
            </a:r>
            <a:r>
              <a:rPr sz="2200" spc="-15" dirty="0">
                <a:latin typeface="Noto Sans"/>
                <a:cs typeface="Noto Sans"/>
              </a:rPr>
              <a:t>while </a:t>
            </a:r>
            <a:r>
              <a:rPr sz="2200" spc="-30" dirty="0">
                <a:latin typeface="Noto Sans"/>
                <a:cs typeface="Noto Sans"/>
              </a:rPr>
              <a:t>creating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called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"productionbucket"?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08935" y="2958211"/>
            <a:ext cx="61220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need </a:t>
            </a:r>
            <a:r>
              <a:rPr sz="2200" spc="-15" dirty="0">
                <a:latin typeface="Noto Sans"/>
                <a:cs typeface="Noto Sans"/>
              </a:rPr>
              <a:t>to try </a:t>
            </a:r>
            <a:r>
              <a:rPr sz="2200" spc="-30" dirty="0">
                <a:latin typeface="Noto Sans"/>
                <a:cs typeface="Noto Sans"/>
              </a:rPr>
              <a:t>creating </a:t>
            </a:r>
            <a:r>
              <a:rPr sz="2200" spc="-15" dirty="0">
                <a:latin typeface="Noto Sans"/>
                <a:cs typeface="Noto Sans"/>
              </a:rPr>
              <a:t>it </a:t>
            </a:r>
            <a:r>
              <a:rPr sz="2200" spc="-10" dirty="0">
                <a:latin typeface="Noto Sans"/>
                <a:cs typeface="Noto Sans"/>
              </a:rPr>
              <a:t>in a different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3784219"/>
            <a:ext cx="51193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contain </a:t>
            </a:r>
            <a:r>
              <a:rPr sz="2200" spc="-10" dirty="0">
                <a:latin typeface="Noto Sans"/>
                <a:cs typeface="Noto Sans"/>
              </a:rPr>
              <a:t>a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"."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4591304"/>
            <a:ext cx="59436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contain </a:t>
            </a:r>
            <a:r>
              <a:rPr sz="2200" spc="-10" dirty="0">
                <a:latin typeface="Noto Sans"/>
                <a:cs typeface="Noto Sans"/>
              </a:rPr>
              <a:t>a</a:t>
            </a:r>
            <a:r>
              <a:rPr sz="2200" spc="-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number.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5416118"/>
            <a:ext cx="62001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Noto Sans"/>
                <a:cs typeface="Noto Sans"/>
              </a:rPr>
              <a:t>Someone else </a:t>
            </a:r>
            <a:r>
              <a:rPr sz="2200" spc="-45" dirty="0">
                <a:latin typeface="Noto Sans"/>
                <a:cs typeface="Noto Sans"/>
              </a:rPr>
              <a:t>might </a:t>
            </a:r>
            <a:r>
              <a:rPr sz="2200" spc="-5" dirty="0">
                <a:latin typeface="Noto Sans"/>
                <a:cs typeface="Noto Sans"/>
              </a:rPr>
              <a:t>be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bucket</a:t>
            </a:r>
            <a:r>
              <a:rPr sz="2200" spc="8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name.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4560" y="1182751"/>
            <a:ext cx="1366456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ts val="251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5" dirty="0">
                <a:latin typeface="Noto Sans"/>
                <a:cs typeface="Noto Sans"/>
              </a:rPr>
              <a:t>will </a:t>
            </a:r>
            <a:r>
              <a:rPr sz="2200" spc="-10" dirty="0">
                <a:latin typeface="Noto Sans"/>
                <a:cs typeface="Noto Sans"/>
              </a:rPr>
              <a:t>be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URL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called "simplilearn"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was created in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175" dirty="0">
                <a:latin typeface="Noto Sans"/>
                <a:cs typeface="Noto Sans"/>
              </a:rPr>
              <a:t> </a:t>
            </a:r>
            <a:r>
              <a:rPr sz="2200" spc="15" dirty="0">
                <a:latin typeface="Noto Sans"/>
                <a:cs typeface="Noto Sans"/>
              </a:rPr>
              <a:t>US-</a:t>
            </a:r>
            <a:endParaRPr sz="2200">
              <a:latin typeface="Noto Sans"/>
              <a:cs typeface="Noto Sans"/>
            </a:endParaRPr>
          </a:p>
          <a:p>
            <a:pPr marL="207010">
              <a:lnSpc>
                <a:spcPts val="2510"/>
              </a:lnSpc>
            </a:pPr>
            <a:r>
              <a:rPr sz="2200" spc="-5" dirty="0">
                <a:latin typeface="Noto Sans"/>
                <a:cs typeface="Noto Sans"/>
              </a:rPr>
              <a:t>EAST-1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3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135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8935" y="2958211"/>
            <a:ext cx="63722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https://s3-us-east-1.amazonaws.com/simplilearn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8935" y="3784219"/>
            <a:ext cx="64376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https://s3-us-west-1.amazonaws.com/simplilearn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8935" y="4591304"/>
            <a:ext cx="64249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https://s3-simplilearn-us-west-1.amazonaws.com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8935" y="5416118"/>
            <a:ext cx="63779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https://s3-simplilearn.amazonaws.com/us-east-1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3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8" name="object 18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0" name="object 20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763" y="7371587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248" y="6863588"/>
            <a:ext cx="7526020" cy="91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baseline="1262" dirty="0">
                <a:solidFill>
                  <a:srgbClr val="3B9F37"/>
                </a:solidFill>
                <a:latin typeface="Noto Sans"/>
                <a:cs typeface="Noto Sans"/>
              </a:rPr>
              <a:t>a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404040"/>
                </a:solidFill>
                <a:latin typeface="Noto Sans"/>
                <a:cs typeface="Noto Sans"/>
              </a:rPr>
              <a:t>Explanations: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correct format is</a:t>
            </a:r>
            <a:r>
              <a:rPr sz="2200" spc="-13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s3-.amazonaws.com/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136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4560" y="1182751"/>
            <a:ext cx="1366456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ts val="251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5" dirty="0">
                <a:latin typeface="Noto Sans"/>
                <a:cs typeface="Noto Sans"/>
              </a:rPr>
              <a:t>will </a:t>
            </a:r>
            <a:r>
              <a:rPr sz="2200" spc="-10" dirty="0">
                <a:latin typeface="Noto Sans"/>
                <a:cs typeface="Noto Sans"/>
              </a:rPr>
              <a:t>be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URL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called "simplilearn"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was created in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175" dirty="0">
                <a:latin typeface="Noto Sans"/>
                <a:cs typeface="Noto Sans"/>
              </a:rPr>
              <a:t> </a:t>
            </a:r>
            <a:r>
              <a:rPr sz="2200" spc="15" dirty="0">
                <a:latin typeface="Noto Sans"/>
                <a:cs typeface="Noto Sans"/>
              </a:rPr>
              <a:t>US-</a:t>
            </a:r>
            <a:endParaRPr sz="2200">
              <a:latin typeface="Noto Sans"/>
              <a:cs typeface="Noto Sans"/>
            </a:endParaRPr>
          </a:p>
          <a:p>
            <a:pPr marL="207010">
              <a:lnSpc>
                <a:spcPts val="2510"/>
              </a:lnSpc>
            </a:pPr>
            <a:r>
              <a:rPr sz="2200" spc="-5" dirty="0">
                <a:latin typeface="Noto Sans"/>
                <a:cs typeface="Noto Sans"/>
              </a:rPr>
              <a:t>EAST-1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08935" y="2958211"/>
            <a:ext cx="63722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https://s3-us-east-1.amazonaws.com/simplilearn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3784219"/>
            <a:ext cx="64376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https://s3-us-west-1.amazonaws.com/simplilearn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4591304"/>
            <a:ext cx="64249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https://s3-simplilearn-us-west-1.amazonaws.com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5416118"/>
            <a:ext cx="63779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https://s3-simplilearn.amazonaws.com/us-east-1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Your company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35" dirty="0">
                <a:latin typeface="Noto Sans"/>
                <a:cs typeface="Noto Sans"/>
              </a:rPr>
              <a:t>migrate </a:t>
            </a:r>
            <a:r>
              <a:rPr sz="2200" dirty="0">
                <a:latin typeface="Noto Sans"/>
                <a:cs typeface="Noto Sans"/>
              </a:rPr>
              <a:t>60TB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AWS. </a:t>
            </a: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quickest </a:t>
            </a:r>
            <a:r>
              <a:rPr sz="2200" spc="-10" dirty="0">
                <a:latin typeface="Noto Sans"/>
                <a:cs typeface="Noto Sans"/>
              </a:rPr>
              <a:t>way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do</a:t>
            </a:r>
            <a:r>
              <a:rPr sz="2200" spc="9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this?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4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137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8935" y="2958211"/>
            <a:ext cx="73494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5" dirty="0">
                <a:latin typeface="Noto Sans"/>
                <a:cs typeface="Noto Sans"/>
              </a:rPr>
              <a:t>over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30" dirty="0">
                <a:latin typeface="Noto Sans"/>
                <a:cs typeface="Noto Sans"/>
              </a:rPr>
              <a:t>existing </a:t>
            </a:r>
            <a:r>
              <a:rPr sz="2200" spc="-5" dirty="0">
                <a:latin typeface="Noto Sans"/>
                <a:cs typeface="Noto Sans"/>
              </a:rPr>
              <a:t>10Mbps </a:t>
            </a:r>
            <a:r>
              <a:rPr sz="2200" spc="-25" dirty="0">
                <a:latin typeface="Noto Sans"/>
                <a:cs typeface="Noto Sans"/>
              </a:rPr>
              <a:t>Internet</a:t>
            </a:r>
            <a:r>
              <a:rPr sz="2200" spc="-10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connection.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8935" y="3784219"/>
            <a:ext cx="69488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20" dirty="0">
                <a:latin typeface="Noto Sans"/>
                <a:cs typeface="Noto Sans"/>
              </a:rPr>
              <a:t>the data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10" dirty="0">
                <a:latin typeface="Noto Sans"/>
                <a:cs typeface="Noto Sans"/>
              </a:rPr>
              <a:t>AWS import/export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Snowball.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8935" y="4591304"/>
            <a:ext cx="651573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20" dirty="0">
                <a:latin typeface="Noto Sans"/>
                <a:cs typeface="Noto Sans"/>
              </a:rPr>
              <a:t>the data </a:t>
            </a:r>
            <a:r>
              <a:rPr sz="2200" spc="-15" dirty="0">
                <a:latin typeface="Noto Sans"/>
                <a:cs typeface="Noto Sans"/>
              </a:rPr>
              <a:t>to tapes and </a:t>
            </a:r>
            <a:r>
              <a:rPr sz="2200" spc="-10" dirty="0">
                <a:latin typeface="Noto Sans"/>
                <a:cs typeface="Noto Sans"/>
              </a:rPr>
              <a:t>send </a:t>
            </a:r>
            <a:r>
              <a:rPr sz="2200" spc="-15" dirty="0">
                <a:latin typeface="Noto Sans"/>
                <a:cs typeface="Noto Sans"/>
              </a:rPr>
              <a:t>them to</a:t>
            </a:r>
            <a:r>
              <a:rPr sz="2200" spc="10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AWS.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8935" y="5416118"/>
            <a:ext cx="93510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Make </a:t>
            </a:r>
            <a:r>
              <a:rPr sz="2200" spc="-10" dirty="0">
                <a:latin typeface="Noto Sans"/>
                <a:cs typeface="Noto Sans"/>
              </a:rPr>
              <a:t>use </a:t>
            </a:r>
            <a:r>
              <a:rPr sz="2200" dirty="0">
                <a:latin typeface="Noto Sans"/>
                <a:cs typeface="Noto Sans"/>
              </a:rPr>
              <a:t>of Cross </a:t>
            </a:r>
            <a:r>
              <a:rPr sz="2200" spc="-30" dirty="0">
                <a:latin typeface="Noto Sans"/>
                <a:cs typeface="Noto Sans"/>
              </a:rPr>
              <a:t>Region </a:t>
            </a:r>
            <a:r>
              <a:rPr sz="2200" spc="-15" dirty="0">
                <a:latin typeface="Noto Sans"/>
                <a:cs typeface="Noto Sans"/>
              </a:rPr>
              <a:t>Replication </a:t>
            </a:r>
            <a:r>
              <a:rPr sz="2200" spc="-10" dirty="0">
                <a:latin typeface="Noto Sans"/>
                <a:cs typeface="Noto Sans"/>
              </a:rPr>
              <a:t>between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20" dirty="0">
                <a:latin typeface="Noto Sans"/>
                <a:cs typeface="Noto Sans"/>
              </a:rPr>
              <a:t>data</a:t>
            </a:r>
            <a:r>
              <a:rPr sz="2200" spc="5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center.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4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8" name="object 18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0" name="object 20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763" y="7371587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248" y="6863588"/>
            <a:ext cx="14339569" cy="91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7" baseline="1262" dirty="0">
                <a:solidFill>
                  <a:srgbClr val="3B9F37"/>
                </a:solidFill>
                <a:latin typeface="Noto Sans"/>
                <a:cs typeface="Noto Sans"/>
              </a:rPr>
              <a:t>b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404040"/>
                </a:solidFill>
                <a:latin typeface="Noto Sans"/>
                <a:cs typeface="Noto Sans"/>
              </a:rPr>
              <a:t>Explanations: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AWS import/export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Snowball is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fastest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most cost-effective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way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 transfer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data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r>
              <a:rPr sz="2200" spc="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AWS.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138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Your company </a:t>
            </a:r>
            <a:r>
              <a:rPr sz="2200" spc="-5" dirty="0">
                <a:latin typeface="Noto Sans"/>
                <a:cs typeface="Noto Sans"/>
              </a:rPr>
              <a:t>needs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35" dirty="0">
                <a:latin typeface="Noto Sans"/>
                <a:cs typeface="Noto Sans"/>
              </a:rPr>
              <a:t>migrate </a:t>
            </a:r>
            <a:r>
              <a:rPr sz="2200" dirty="0">
                <a:latin typeface="Noto Sans"/>
                <a:cs typeface="Noto Sans"/>
              </a:rPr>
              <a:t>60TB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AWS. </a:t>
            </a: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quickest </a:t>
            </a:r>
            <a:r>
              <a:rPr sz="2200" spc="-10" dirty="0">
                <a:latin typeface="Noto Sans"/>
                <a:cs typeface="Noto Sans"/>
              </a:rPr>
              <a:t>way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do</a:t>
            </a:r>
            <a:r>
              <a:rPr sz="2200" spc="9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this?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08935" y="2958211"/>
            <a:ext cx="73494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5" dirty="0">
                <a:latin typeface="Noto Sans"/>
                <a:cs typeface="Noto Sans"/>
              </a:rPr>
              <a:t>over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30" dirty="0">
                <a:latin typeface="Noto Sans"/>
                <a:cs typeface="Noto Sans"/>
              </a:rPr>
              <a:t>existing </a:t>
            </a:r>
            <a:r>
              <a:rPr sz="2200" spc="-5" dirty="0">
                <a:latin typeface="Noto Sans"/>
                <a:cs typeface="Noto Sans"/>
              </a:rPr>
              <a:t>10Mbps </a:t>
            </a:r>
            <a:r>
              <a:rPr sz="2200" spc="-25" dirty="0">
                <a:latin typeface="Noto Sans"/>
                <a:cs typeface="Noto Sans"/>
              </a:rPr>
              <a:t>Internet</a:t>
            </a:r>
            <a:r>
              <a:rPr sz="2200" spc="-10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connection.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3784219"/>
            <a:ext cx="694880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20" dirty="0">
                <a:latin typeface="Noto Sans"/>
                <a:cs typeface="Noto Sans"/>
              </a:rPr>
              <a:t>the data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10" dirty="0">
                <a:latin typeface="Noto Sans"/>
                <a:cs typeface="Noto Sans"/>
              </a:rPr>
              <a:t>AWS import/export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Snowball.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4591304"/>
            <a:ext cx="651573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Transfer </a:t>
            </a:r>
            <a:r>
              <a:rPr sz="2200" spc="-20" dirty="0">
                <a:latin typeface="Noto Sans"/>
                <a:cs typeface="Noto Sans"/>
              </a:rPr>
              <a:t>the data </a:t>
            </a:r>
            <a:r>
              <a:rPr sz="2200" spc="-15" dirty="0">
                <a:latin typeface="Noto Sans"/>
                <a:cs typeface="Noto Sans"/>
              </a:rPr>
              <a:t>to tapes and </a:t>
            </a:r>
            <a:r>
              <a:rPr sz="2200" spc="-10" dirty="0">
                <a:latin typeface="Noto Sans"/>
                <a:cs typeface="Noto Sans"/>
              </a:rPr>
              <a:t>send </a:t>
            </a:r>
            <a:r>
              <a:rPr sz="2200" spc="-15" dirty="0">
                <a:latin typeface="Noto Sans"/>
                <a:cs typeface="Noto Sans"/>
              </a:rPr>
              <a:t>them to</a:t>
            </a:r>
            <a:r>
              <a:rPr sz="2200" spc="10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AWS.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5416118"/>
            <a:ext cx="93510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Make </a:t>
            </a:r>
            <a:r>
              <a:rPr sz="2200" spc="-10" dirty="0">
                <a:latin typeface="Noto Sans"/>
                <a:cs typeface="Noto Sans"/>
              </a:rPr>
              <a:t>use </a:t>
            </a:r>
            <a:r>
              <a:rPr sz="2200" dirty="0">
                <a:latin typeface="Noto Sans"/>
                <a:cs typeface="Noto Sans"/>
              </a:rPr>
              <a:t>of Cross </a:t>
            </a:r>
            <a:r>
              <a:rPr sz="2200" spc="-30" dirty="0">
                <a:latin typeface="Noto Sans"/>
                <a:cs typeface="Noto Sans"/>
              </a:rPr>
              <a:t>Region </a:t>
            </a:r>
            <a:r>
              <a:rPr sz="2200" spc="-15" dirty="0">
                <a:latin typeface="Noto Sans"/>
                <a:cs typeface="Noto Sans"/>
              </a:rPr>
              <a:t>Replication </a:t>
            </a:r>
            <a:r>
              <a:rPr sz="2200" spc="-10" dirty="0">
                <a:latin typeface="Noto Sans"/>
                <a:cs typeface="Noto Sans"/>
              </a:rPr>
              <a:t>between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20" dirty="0">
                <a:latin typeface="Noto Sans"/>
                <a:cs typeface="Noto Sans"/>
              </a:rPr>
              <a:t>data</a:t>
            </a:r>
            <a:r>
              <a:rPr sz="2200" spc="5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center.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4560" y="1182751"/>
            <a:ext cx="1366456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ts val="251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20" dirty="0">
                <a:latin typeface="Noto Sans"/>
                <a:cs typeface="Noto Sans"/>
              </a:rPr>
              <a:t>type </a:t>
            </a:r>
            <a:r>
              <a:rPr sz="2200" spc="-5" dirty="0">
                <a:latin typeface="Noto Sans"/>
                <a:cs typeface="Noto Sans"/>
              </a:rPr>
              <a:t>is most </a:t>
            </a:r>
            <a:r>
              <a:rPr sz="2200" spc="-15" dirty="0">
                <a:latin typeface="Noto Sans"/>
                <a:cs typeface="Noto Sans"/>
              </a:rPr>
              <a:t>suitable to </a:t>
            </a:r>
            <a:r>
              <a:rPr sz="2200" spc="-10" dirty="0">
                <a:latin typeface="Noto Sans"/>
                <a:cs typeface="Noto Sans"/>
              </a:rPr>
              <a:t>store </a:t>
            </a:r>
            <a:r>
              <a:rPr sz="2200" spc="-15" dirty="0">
                <a:latin typeface="Noto Sans"/>
                <a:cs typeface="Noto Sans"/>
              </a:rPr>
              <a:t>audit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5" dirty="0">
                <a:latin typeface="Noto Sans"/>
                <a:cs typeface="Noto Sans"/>
              </a:rPr>
              <a:t>cost </a:t>
            </a:r>
            <a:r>
              <a:rPr sz="2200" spc="-10" dirty="0">
                <a:latin typeface="Noto Sans"/>
                <a:cs typeface="Noto Sans"/>
              </a:rPr>
              <a:t>effectively </a:t>
            </a:r>
            <a:r>
              <a:rPr sz="2200" spc="-5" dirty="0">
                <a:latin typeface="Noto Sans"/>
                <a:cs typeface="Noto Sans"/>
              </a:rPr>
              <a:t>for</a:t>
            </a:r>
            <a:r>
              <a:rPr sz="2200" spc="5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compliance</a:t>
            </a:r>
            <a:endParaRPr sz="2200">
              <a:latin typeface="Noto Sans"/>
              <a:cs typeface="Noto Sans"/>
            </a:endParaRPr>
          </a:p>
          <a:p>
            <a:pPr marL="207010">
              <a:lnSpc>
                <a:spcPts val="2510"/>
              </a:lnSpc>
            </a:pPr>
            <a:r>
              <a:rPr sz="2200" spc="-10" dirty="0">
                <a:latin typeface="Noto Sans"/>
                <a:cs typeface="Noto Sans"/>
              </a:rPr>
              <a:t>purposes?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5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139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8935" y="2958211"/>
            <a:ext cx="9321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</a:t>
            </a:r>
            <a:r>
              <a:rPr sz="2200" spc="-15" dirty="0">
                <a:latin typeface="Noto Sans"/>
                <a:cs typeface="Noto Sans"/>
              </a:rPr>
              <a:t>a</a:t>
            </a:r>
            <a:r>
              <a:rPr sz="2200" spc="-10" dirty="0">
                <a:latin typeface="Noto Sans"/>
                <a:cs typeface="Noto Sans"/>
              </a:rPr>
              <a:t>cier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08935" y="3784219"/>
            <a:ext cx="12153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08935" y="4591304"/>
            <a:ext cx="1713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 </a:t>
            </a:r>
            <a:r>
              <a:rPr sz="2200" dirty="0">
                <a:latin typeface="Noto Sans"/>
                <a:cs typeface="Noto Sans"/>
              </a:rPr>
              <a:t>-</a:t>
            </a:r>
            <a:r>
              <a:rPr sz="2200" spc="-25" dirty="0">
                <a:latin typeface="Noto Sans"/>
                <a:cs typeface="Noto Sans"/>
              </a:rPr>
              <a:t> </a:t>
            </a:r>
            <a:r>
              <a:rPr sz="2200" spc="-65" dirty="0">
                <a:latin typeface="Noto Sans"/>
                <a:cs typeface="Noto Sans"/>
              </a:rPr>
              <a:t>IA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8935" y="5416118"/>
            <a:ext cx="5276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Noto Sans"/>
                <a:cs typeface="Noto Sans"/>
              </a:rPr>
              <a:t>RRS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8190" y="271093"/>
            <a:ext cx="45796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0" dirty="0"/>
              <a:t>Backup </a:t>
            </a:r>
            <a:r>
              <a:rPr sz="3200" spc="35" dirty="0"/>
              <a:t>and</a:t>
            </a:r>
            <a:r>
              <a:rPr sz="3200" spc="-35" dirty="0"/>
              <a:t> </a:t>
            </a:r>
            <a:r>
              <a:rPr sz="3200" spc="45" dirty="0"/>
              <a:t>Archiving</a:t>
            </a:r>
            <a:endParaRPr sz="320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14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601711" y="4501896"/>
            <a:ext cx="1094231" cy="1322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47609" y="5752845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4911" y="4191000"/>
            <a:ext cx="4641215" cy="1521460"/>
            <a:chOff x="2724911" y="4191000"/>
            <a:chExt cx="4641215" cy="1521460"/>
          </a:xfrm>
        </p:grpSpPr>
        <p:sp>
          <p:nvSpPr>
            <p:cNvPr id="6" name="object 6"/>
            <p:cNvSpPr/>
            <p:nvPr/>
          </p:nvSpPr>
          <p:spPr>
            <a:xfrm>
              <a:off x="2724911" y="4191000"/>
              <a:ext cx="1243584" cy="15209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66972" y="5127371"/>
              <a:ext cx="3399154" cy="76200"/>
            </a:xfrm>
            <a:custGeom>
              <a:avLst/>
              <a:gdLst/>
              <a:ahLst/>
              <a:cxnLst/>
              <a:rect l="l" t="t" r="r" b="b"/>
              <a:pathLst>
                <a:path w="3399154" h="76200">
                  <a:moveTo>
                    <a:pt x="3387086" y="31623"/>
                  </a:moveTo>
                  <a:lnTo>
                    <a:pt x="3335528" y="31623"/>
                  </a:lnTo>
                  <a:lnTo>
                    <a:pt x="3335528" y="44323"/>
                  </a:lnTo>
                  <a:lnTo>
                    <a:pt x="3322891" y="44436"/>
                  </a:lnTo>
                  <a:lnTo>
                    <a:pt x="3323208" y="76200"/>
                  </a:lnTo>
                  <a:lnTo>
                    <a:pt x="3399028" y="37464"/>
                  </a:lnTo>
                  <a:lnTo>
                    <a:pt x="3387086" y="31623"/>
                  </a:lnTo>
                  <a:close/>
                </a:path>
                <a:path w="3399154" h="76200">
                  <a:moveTo>
                    <a:pt x="3335528" y="31623"/>
                  </a:moveTo>
                  <a:lnTo>
                    <a:pt x="0" y="61467"/>
                  </a:lnTo>
                  <a:lnTo>
                    <a:pt x="0" y="74167"/>
                  </a:lnTo>
                  <a:lnTo>
                    <a:pt x="3322891" y="44436"/>
                  </a:lnTo>
                  <a:lnTo>
                    <a:pt x="3322764" y="31737"/>
                  </a:lnTo>
                  <a:lnTo>
                    <a:pt x="3335528" y="31737"/>
                  </a:lnTo>
                  <a:close/>
                </a:path>
                <a:path w="3399154" h="76200">
                  <a:moveTo>
                    <a:pt x="3335528" y="31737"/>
                  </a:moveTo>
                  <a:lnTo>
                    <a:pt x="3322764" y="31737"/>
                  </a:lnTo>
                  <a:lnTo>
                    <a:pt x="3322891" y="44436"/>
                  </a:lnTo>
                  <a:lnTo>
                    <a:pt x="3335528" y="44323"/>
                  </a:lnTo>
                  <a:lnTo>
                    <a:pt x="3335528" y="31737"/>
                  </a:lnTo>
                  <a:close/>
                </a:path>
                <a:path w="3399154" h="76200">
                  <a:moveTo>
                    <a:pt x="3322447" y="0"/>
                  </a:moveTo>
                  <a:lnTo>
                    <a:pt x="3322764" y="31737"/>
                  </a:lnTo>
                  <a:lnTo>
                    <a:pt x="3387086" y="31623"/>
                  </a:lnTo>
                  <a:lnTo>
                    <a:pt x="3322447" y="0"/>
                  </a:lnTo>
                  <a:close/>
                </a:path>
              </a:pathLst>
            </a:custGeom>
            <a:solidFill>
              <a:srgbClr val="ED8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7575" y="4803648"/>
              <a:ext cx="566927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4816" y="4773168"/>
              <a:ext cx="563879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9383" y="4754880"/>
              <a:ext cx="566927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4055" y="4788408"/>
              <a:ext cx="563879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57905" y="5752845"/>
            <a:ext cx="5772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3050" y="5752845"/>
            <a:ext cx="5810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411456" y="4453128"/>
            <a:ext cx="908303" cy="1197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15773" y="5749797"/>
            <a:ext cx="9017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Archive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13292" y="4770120"/>
            <a:ext cx="3399154" cy="826135"/>
            <a:chOff x="8813292" y="4770120"/>
            <a:chExt cx="3399154" cy="826135"/>
          </a:xfrm>
        </p:grpSpPr>
        <p:sp>
          <p:nvSpPr>
            <p:cNvPr id="17" name="object 17"/>
            <p:cNvSpPr/>
            <p:nvPr/>
          </p:nvSpPr>
          <p:spPr>
            <a:xfrm>
              <a:off x="8813292" y="5142611"/>
              <a:ext cx="3399154" cy="76200"/>
            </a:xfrm>
            <a:custGeom>
              <a:avLst/>
              <a:gdLst/>
              <a:ahLst/>
              <a:cxnLst/>
              <a:rect l="l" t="t" r="r" b="b"/>
              <a:pathLst>
                <a:path w="3399154" h="76200">
                  <a:moveTo>
                    <a:pt x="3387086" y="31623"/>
                  </a:moveTo>
                  <a:lnTo>
                    <a:pt x="3335528" y="31623"/>
                  </a:lnTo>
                  <a:lnTo>
                    <a:pt x="3335528" y="44323"/>
                  </a:lnTo>
                  <a:lnTo>
                    <a:pt x="3322891" y="44436"/>
                  </a:lnTo>
                  <a:lnTo>
                    <a:pt x="3323208" y="76200"/>
                  </a:lnTo>
                  <a:lnTo>
                    <a:pt x="3399028" y="37464"/>
                  </a:lnTo>
                  <a:lnTo>
                    <a:pt x="3387086" y="31623"/>
                  </a:lnTo>
                  <a:close/>
                </a:path>
                <a:path w="3399154" h="76200">
                  <a:moveTo>
                    <a:pt x="3322764" y="31737"/>
                  </a:moveTo>
                  <a:lnTo>
                    <a:pt x="0" y="61467"/>
                  </a:lnTo>
                  <a:lnTo>
                    <a:pt x="0" y="74167"/>
                  </a:lnTo>
                  <a:lnTo>
                    <a:pt x="3322891" y="44436"/>
                  </a:lnTo>
                  <a:lnTo>
                    <a:pt x="3322764" y="31737"/>
                  </a:lnTo>
                  <a:close/>
                </a:path>
                <a:path w="3399154" h="76200">
                  <a:moveTo>
                    <a:pt x="3335528" y="31623"/>
                  </a:moveTo>
                  <a:lnTo>
                    <a:pt x="3322764" y="31737"/>
                  </a:lnTo>
                  <a:lnTo>
                    <a:pt x="3322891" y="44436"/>
                  </a:lnTo>
                  <a:lnTo>
                    <a:pt x="3335528" y="44323"/>
                  </a:lnTo>
                  <a:lnTo>
                    <a:pt x="3335528" y="31623"/>
                  </a:lnTo>
                  <a:close/>
                </a:path>
                <a:path w="3399154" h="76200">
                  <a:moveTo>
                    <a:pt x="3322447" y="0"/>
                  </a:moveTo>
                  <a:lnTo>
                    <a:pt x="3322764" y="31737"/>
                  </a:lnTo>
                  <a:lnTo>
                    <a:pt x="3387086" y="31623"/>
                  </a:lnTo>
                  <a:lnTo>
                    <a:pt x="3322447" y="0"/>
                  </a:lnTo>
                  <a:close/>
                </a:path>
              </a:pathLst>
            </a:custGeom>
            <a:solidFill>
              <a:srgbClr val="ED8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76944" y="4818888"/>
              <a:ext cx="563879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51136" y="4788408"/>
              <a:ext cx="566927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88752" y="4770120"/>
              <a:ext cx="563879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90376" y="4803648"/>
              <a:ext cx="566927" cy="777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202036" y="5749797"/>
            <a:ext cx="5810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46064" y="710183"/>
            <a:ext cx="4578095" cy="256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77239" y="1098550"/>
            <a:ext cx="1246886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is </a:t>
            </a:r>
            <a:r>
              <a:rPr sz="2200" spc="-10" dirty="0">
                <a:latin typeface="Noto Sans"/>
                <a:cs typeface="Noto Sans"/>
              </a:rPr>
              <a:t>ideal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35" dirty="0">
                <a:latin typeface="Noto Sans"/>
                <a:cs typeface="Noto Sans"/>
              </a:rPr>
              <a:t>backing </a:t>
            </a:r>
            <a:r>
              <a:rPr sz="2200" spc="-15" dirty="0">
                <a:latin typeface="Noto Sans"/>
                <a:cs typeface="Noto Sans"/>
              </a:rPr>
              <a:t>up and </a:t>
            </a:r>
            <a:r>
              <a:rPr sz="2200" spc="-30" dirty="0">
                <a:latin typeface="Noto Sans"/>
                <a:cs typeface="Noto Sans"/>
              </a:rPr>
              <a:t>archiving </a:t>
            </a:r>
            <a:r>
              <a:rPr sz="2200" spc="-10" dirty="0">
                <a:latin typeface="Noto Sans"/>
                <a:cs typeface="Noto Sans"/>
              </a:rPr>
              <a:t>critical </a:t>
            </a:r>
            <a:r>
              <a:rPr sz="2200" spc="-15" dirty="0">
                <a:latin typeface="Noto Sans"/>
                <a:cs typeface="Noto Sans"/>
              </a:rPr>
              <a:t>data.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store </a:t>
            </a:r>
            <a:r>
              <a:rPr sz="2200" spc="-15" dirty="0">
                <a:latin typeface="Noto Sans"/>
                <a:cs typeface="Noto Sans"/>
              </a:rPr>
              <a:t>unlimited amount</a:t>
            </a:r>
            <a:r>
              <a:rPr sz="2200" spc="175" dirty="0">
                <a:latin typeface="Noto Sans"/>
                <a:cs typeface="Noto Sans"/>
              </a:rPr>
              <a:t> </a:t>
            </a:r>
            <a:r>
              <a:rPr sz="2200" dirty="0">
                <a:latin typeface="Noto Sans"/>
                <a:cs typeface="Noto Sans"/>
              </a:rPr>
              <a:t>of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5" dirty="0">
                <a:latin typeface="Noto Sans"/>
                <a:cs typeface="Noto Sans"/>
              </a:rPr>
              <a:t>if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required.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3" name="object 3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5" name="object 15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41275" rIns="0" bIns="0" rtlCol="0">
            <a:spAutoFit/>
          </a:bodyPr>
          <a:lstStyle/>
          <a:p>
            <a:pPr marL="755650" marR="480059" indent="-274320">
              <a:lnSpc>
                <a:spcPts val="5690"/>
              </a:lnSpc>
              <a:spcBef>
                <a:spcPts val="325"/>
              </a:spcBef>
            </a:pPr>
            <a:r>
              <a:rPr sz="2400" b="0" spc="-10" dirty="0">
                <a:solidFill>
                  <a:srgbClr val="000000"/>
                </a:solidFill>
                <a:latin typeface="Noto Sans"/>
                <a:cs typeface="Noto Sans"/>
              </a:rPr>
              <a:t>Q</a:t>
            </a:r>
            <a:r>
              <a:rPr sz="2400" b="0" spc="-5" dirty="0">
                <a:solidFill>
                  <a:srgbClr val="000000"/>
                </a:solidFill>
                <a:latin typeface="Noto Sans"/>
                <a:cs typeface="Noto Sans"/>
              </a:rPr>
              <a:t>U</a:t>
            </a:r>
            <a:r>
              <a:rPr sz="2400" b="0" spc="-60" dirty="0">
                <a:solidFill>
                  <a:srgbClr val="000000"/>
                </a:solidFill>
                <a:latin typeface="Noto Sans"/>
                <a:cs typeface="Noto Sans"/>
              </a:rPr>
              <a:t>IZ  </a:t>
            </a:r>
            <a:r>
              <a:rPr sz="2400" b="0" dirty="0">
                <a:solidFill>
                  <a:srgbClr val="000000"/>
                </a:solidFill>
                <a:latin typeface="Noto Sans"/>
                <a:cs typeface="Noto Sans"/>
              </a:rPr>
              <a:t>5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8" name="object 18"/>
          <p:cNvSpPr/>
          <p:nvPr/>
        </p:nvSpPr>
        <p:spPr>
          <a:xfrm>
            <a:off x="14008405" y="3840479"/>
            <a:ext cx="1722323" cy="1679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0" name="object 20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763" y="7371587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8248" y="6863588"/>
            <a:ext cx="13712190" cy="91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baseline="1262" dirty="0">
                <a:solidFill>
                  <a:srgbClr val="3B9F37"/>
                </a:solidFill>
                <a:latin typeface="Noto Sans"/>
                <a:cs typeface="Noto Sans"/>
              </a:rPr>
              <a:t>a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200" b="1" dirty="0">
                <a:solidFill>
                  <a:srgbClr val="404040"/>
                </a:solidFill>
                <a:latin typeface="Noto Sans"/>
                <a:cs typeface="Noto Sans"/>
              </a:rPr>
              <a:t>Explanations: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Glacier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lowest 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cost-storage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solution, but it has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recovery period of </a:t>
            </a:r>
            <a:r>
              <a:rPr sz="2200" dirty="0">
                <a:solidFill>
                  <a:srgbClr val="404040"/>
                </a:solidFill>
                <a:latin typeface="Noto Sans"/>
                <a:cs typeface="Noto Sans"/>
              </a:rPr>
              <a:t>5</a:t>
            </a:r>
            <a:r>
              <a:rPr sz="2200" spc="-10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hours.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40752" y="8817356"/>
            <a:ext cx="5530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140</a:t>
            </a:fld>
            <a:endParaRPr sz="24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4560" y="1182751"/>
            <a:ext cx="13664565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ts val="251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20" dirty="0">
                <a:latin typeface="Noto Sans"/>
                <a:cs typeface="Noto Sans"/>
              </a:rPr>
              <a:t>type </a:t>
            </a:r>
            <a:r>
              <a:rPr sz="2200" spc="-5" dirty="0">
                <a:latin typeface="Noto Sans"/>
                <a:cs typeface="Noto Sans"/>
              </a:rPr>
              <a:t>is most </a:t>
            </a:r>
            <a:r>
              <a:rPr sz="2200" spc="-15" dirty="0">
                <a:latin typeface="Noto Sans"/>
                <a:cs typeface="Noto Sans"/>
              </a:rPr>
              <a:t>suitable to </a:t>
            </a:r>
            <a:r>
              <a:rPr sz="2200" spc="-10" dirty="0">
                <a:latin typeface="Noto Sans"/>
                <a:cs typeface="Noto Sans"/>
              </a:rPr>
              <a:t>store </a:t>
            </a:r>
            <a:r>
              <a:rPr sz="2200" spc="-15" dirty="0">
                <a:latin typeface="Noto Sans"/>
                <a:cs typeface="Noto Sans"/>
              </a:rPr>
              <a:t>audit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5" dirty="0">
                <a:latin typeface="Noto Sans"/>
                <a:cs typeface="Noto Sans"/>
              </a:rPr>
              <a:t>cost </a:t>
            </a:r>
            <a:r>
              <a:rPr sz="2200" spc="-10" dirty="0">
                <a:latin typeface="Noto Sans"/>
                <a:cs typeface="Noto Sans"/>
              </a:rPr>
              <a:t>effectively </a:t>
            </a:r>
            <a:r>
              <a:rPr sz="2200" spc="-5" dirty="0">
                <a:latin typeface="Noto Sans"/>
                <a:cs typeface="Noto Sans"/>
              </a:rPr>
              <a:t>for</a:t>
            </a:r>
            <a:r>
              <a:rPr sz="2200" spc="5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compliance</a:t>
            </a:r>
            <a:endParaRPr sz="2200">
              <a:latin typeface="Noto Sans"/>
              <a:cs typeface="Noto Sans"/>
            </a:endParaRPr>
          </a:p>
          <a:p>
            <a:pPr marL="207010">
              <a:lnSpc>
                <a:spcPts val="2510"/>
              </a:lnSpc>
            </a:pPr>
            <a:r>
              <a:rPr sz="2200" spc="-10" dirty="0">
                <a:latin typeface="Noto Sans"/>
                <a:cs typeface="Noto Sans"/>
              </a:rPr>
              <a:t>purposes?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08935" y="2958211"/>
            <a:ext cx="9321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</a:t>
            </a:r>
            <a:r>
              <a:rPr sz="2200" spc="-15" dirty="0">
                <a:latin typeface="Noto Sans"/>
                <a:cs typeface="Noto Sans"/>
              </a:rPr>
              <a:t>a</a:t>
            </a:r>
            <a:r>
              <a:rPr sz="2200" spc="-10" dirty="0">
                <a:latin typeface="Noto Sans"/>
                <a:cs typeface="Noto Sans"/>
              </a:rPr>
              <a:t>cier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3784219"/>
            <a:ext cx="12153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4591304"/>
            <a:ext cx="17132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 </a:t>
            </a:r>
            <a:r>
              <a:rPr sz="2200" dirty="0">
                <a:latin typeface="Noto Sans"/>
                <a:cs typeface="Noto Sans"/>
              </a:rPr>
              <a:t>-</a:t>
            </a:r>
            <a:r>
              <a:rPr sz="2200" spc="-25" dirty="0">
                <a:latin typeface="Noto Sans"/>
                <a:cs typeface="Noto Sans"/>
              </a:rPr>
              <a:t> </a:t>
            </a:r>
            <a:r>
              <a:rPr sz="2200" spc="-65" dirty="0">
                <a:latin typeface="Noto Sans"/>
                <a:cs typeface="Noto Sans"/>
              </a:rPr>
              <a:t>IA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5416118"/>
            <a:ext cx="52768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Noto Sans"/>
                <a:cs typeface="Noto Sans"/>
              </a:rPr>
              <a:t>RRS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4768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138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4447030"/>
              <a:ext cx="6800088" cy="46969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00088" y="4422646"/>
              <a:ext cx="6803135" cy="4721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03223" y="4447030"/>
              <a:ext cx="2651758" cy="46969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46304"/>
              <a:ext cx="6800088" cy="47701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00088" y="124968"/>
              <a:ext cx="6803135" cy="4767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03223" y="146304"/>
              <a:ext cx="2651758" cy="47701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73784" y="2563367"/>
              <a:ext cx="1642872" cy="5943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This concludes </a:t>
            </a:r>
            <a:r>
              <a:rPr spc="85" dirty="0"/>
              <a:t>“Amazon</a:t>
            </a:r>
            <a:r>
              <a:rPr spc="-135" dirty="0"/>
              <a:t> </a:t>
            </a:r>
            <a:r>
              <a:rPr spc="90" dirty="0"/>
              <a:t>S3.”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688584" y="4466336"/>
            <a:ext cx="4874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800" spc="-10" dirty="0">
                <a:solidFill>
                  <a:srgbClr val="404040"/>
                </a:solidFill>
                <a:latin typeface="Noto Sans"/>
                <a:cs typeface="Noto Sans"/>
              </a:rPr>
              <a:t>next </a:t>
            </a:r>
            <a:r>
              <a:rPr sz="2800" spc="-5" dirty="0">
                <a:solidFill>
                  <a:srgbClr val="404040"/>
                </a:solidFill>
                <a:latin typeface="Noto Sans"/>
                <a:cs typeface="Noto Sans"/>
              </a:rPr>
              <a:t>lesson is </a:t>
            </a:r>
            <a:r>
              <a:rPr sz="2800" spc="-15" dirty="0">
                <a:solidFill>
                  <a:srgbClr val="404040"/>
                </a:solidFill>
                <a:latin typeface="Noto Sans"/>
                <a:cs typeface="Noto Sans"/>
              </a:rPr>
              <a:t>“Route</a:t>
            </a:r>
            <a:r>
              <a:rPr sz="2800" spc="-24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Noto Sans"/>
                <a:cs typeface="Noto Sans"/>
              </a:rPr>
              <a:t>53.”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3367" y="271093"/>
            <a:ext cx="60509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Elastic </a:t>
            </a:r>
            <a:r>
              <a:rPr sz="3200" spc="70" dirty="0"/>
              <a:t>Web-Scale</a:t>
            </a:r>
            <a:r>
              <a:rPr sz="3200" spc="-35" dirty="0"/>
              <a:t> </a:t>
            </a:r>
            <a:r>
              <a:rPr sz="3200" spc="30" dirty="0"/>
              <a:t>Computing</a:t>
            </a:r>
            <a:endParaRPr sz="320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15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702295" y="2511551"/>
            <a:ext cx="899159" cy="108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4782" y="3680282"/>
            <a:ext cx="13436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37119" y="4206240"/>
            <a:ext cx="1518285" cy="1908175"/>
            <a:chOff x="7437119" y="4206240"/>
            <a:chExt cx="1518285" cy="1908175"/>
          </a:xfrm>
        </p:grpSpPr>
        <p:sp>
          <p:nvSpPr>
            <p:cNvPr id="6" name="object 6"/>
            <p:cNvSpPr/>
            <p:nvPr/>
          </p:nvSpPr>
          <p:spPr>
            <a:xfrm>
              <a:off x="8157971" y="4206240"/>
              <a:ext cx="76200" cy="914400"/>
            </a:xfrm>
            <a:custGeom>
              <a:avLst/>
              <a:gdLst/>
              <a:ahLst/>
              <a:cxnLst/>
              <a:rect l="l" t="t" r="r" b="b"/>
              <a:pathLst>
                <a:path w="76200" h="914400">
                  <a:moveTo>
                    <a:pt x="28955" y="838200"/>
                  </a:moveTo>
                  <a:lnTo>
                    <a:pt x="0" y="838200"/>
                  </a:lnTo>
                  <a:lnTo>
                    <a:pt x="38100" y="914400"/>
                  </a:lnTo>
                  <a:lnTo>
                    <a:pt x="69850" y="850900"/>
                  </a:lnTo>
                  <a:lnTo>
                    <a:pt x="28955" y="850900"/>
                  </a:lnTo>
                  <a:lnTo>
                    <a:pt x="28955" y="838200"/>
                  </a:lnTo>
                  <a:close/>
                </a:path>
                <a:path w="76200" h="914400">
                  <a:moveTo>
                    <a:pt x="47244" y="0"/>
                  </a:moveTo>
                  <a:lnTo>
                    <a:pt x="28955" y="0"/>
                  </a:lnTo>
                  <a:lnTo>
                    <a:pt x="28955" y="850900"/>
                  </a:lnTo>
                  <a:lnTo>
                    <a:pt x="47244" y="850900"/>
                  </a:lnTo>
                  <a:lnTo>
                    <a:pt x="47244" y="0"/>
                  </a:lnTo>
                  <a:close/>
                </a:path>
                <a:path w="76200" h="914400">
                  <a:moveTo>
                    <a:pt x="76200" y="838200"/>
                  </a:moveTo>
                  <a:lnTo>
                    <a:pt x="47244" y="838200"/>
                  </a:lnTo>
                  <a:lnTo>
                    <a:pt x="47244" y="850900"/>
                  </a:lnTo>
                  <a:lnTo>
                    <a:pt x="69850" y="850900"/>
                  </a:lnTo>
                  <a:lnTo>
                    <a:pt x="76200" y="8382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37119" y="5120640"/>
              <a:ext cx="1517903" cy="993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17917" y="6210045"/>
            <a:ext cx="9740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60" dirty="0">
                <a:solidFill>
                  <a:srgbClr val="3E3E3E"/>
                </a:solidFill>
                <a:latin typeface="Noto Sans"/>
                <a:cs typeface="Noto Sans"/>
              </a:rPr>
              <a:t>In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rn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99904" y="6605016"/>
            <a:ext cx="1164336" cy="1170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32391" y="7894421"/>
            <a:ext cx="15728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Web</a:t>
            </a:r>
            <a:r>
              <a:rPr sz="2000" spc="-7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Console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1847" y="6665976"/>
            <a:ext cx="758951" cy="1164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02351" y="7894421"/>
            <a:ext cx="8318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Mobile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62943" y="6114288"/>
            <a:ext cx="4194175" cy="1661160"/>
            <a:chOff x="11362943" y="6114288"/>
            <a:chExt cx="4194175" cy="1661160"/>
          </a:xfrm>
        </p:grpSpPr>
        <p:sp>
          <p:nvSpPr>
            <p:cNvPr id="14" name="object 14"/>
            <p:cNvSpPr/>
            <p:nvPr/>
          </p:nvSpPr>
          <p:spPr>
            <a:xfrm>
              <a:off x="11362943" y="7139940"/>
              <a:ext cx="1237615" cy="76200"/>
            </a:xfrm>
            <a:custGeom>
              <a:avLst/>
              <a:gdLst/>
              <a:ahLst/>
              <a:cxnLst/>
              <a:rect l="l" t="t" r="r" b="b"/>
              <a:pathLst>
                <a:path w="1237615" h="76200">
                  <a:moveTo>
                    <a:pt x="1161033" y="0"/>
                  </a:moveTo>
                  <a:lnTo>
                    <a:pt x="1161033" y="76199"/>
                  </a:lnTo>
                  <a:lnTo>
                    <a:pt x="1218946" y="47243"/>
                  </a:lnTo>
                  <a:lnTo>
                    <a:pt x="1173733" y="47243"/>
                  </a:lnTo>
                  <a:lnTo>
                    <a:pt x="1173733" y="28955"/>
                  </a:lnTo>
                  <a:lnTo>
                    <a:pt x="1218946" y="28955"/>
                  </a:lnTo>
                  <a:lnTo>
                    <a:pt x="1161033" y="0"/>
                  </a:lnTo>
                  <a:close/>
                </a:path>
                <a:path w="1237615" h="76200">
                  <a:moveTo>
                    <a:pt x="1161033" y="28955"/>
                  </a:moveTo>
                  <a:lnTo>
                    <a:pt x="0" y="28955"/>
                  </a:lnTo>
                  <a:lnTo>
                    <a:pt x="0" y="47243"/>
                  </a:lnTo>
                  <a:lnTo>
                    <a:pt x="1161033" y="47243"/>
                  </a:lnTo>
                  <a:lnTo>
                    <a:pt x="1161033" y="28955"/>
                  </a:lnTo>
                  <a:close/>
                </a:path>
                <a:path w="1237615" h="76200">
                  <a:moveTo>
                    <a:pt x="1218946" y="28955"/>
                  </a:moveTo>
                  <a:lnTo>
                    <a:pt x="1173733" y="28955"/>
                  </a:lnTo>
                  <a:lnTo>
                    <a:pt x="1173733" y="47243"/>
                  </a:lnTo>
                  <a:lnTo>
                    <a:pt x="1218946" y="47243"/>
                  </a:lnTo>
                  <a:lnTo>
                    <a:pt x="1237233" y="38099"/>
                  </a:lnTo>
                  <a:lnTo>
                    <a:pt x="1218946" y="2895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97383" y="6114288"/>
              <a:ext cx="2959608" cy="1661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82039" y="6114288"/>
            <a:ext cx="4225290" cy="1667510"/>
            <a:chOff x="1082039" y="6114288"/>
            <a:chExt cx="4225290" cy="1667510"/>
          </a:xfrm>
        </p:grpSpPr>
        <p:sp>
          <p:nvSpPr>
            <p:cNvPr id="17" name="object 17"/>
            <p:cNvSpPr/>
            <p:nvPr/>
          </p:nvSpPr>
          <p:spPr>
            <a:xfrm>
              <a:off x="3870960" y="7139940"/>
              <a:ext cx="1436370" cy="76200"/>
            </a:xfrm>
            <a:custGeom>
              <a:avLst/>
              <a:gdLst/>
              <a:ahLst/>
              <a:cxnLst/>
              <a:rect l="l" t="t" r="r" b="b"/>
              <a:pathLst>
                <a:path w="143637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7243"/>
                  </a:lnTo>
                  <a:lnTo>
                    <a:pt x="63500" y="47243"/>
                  </a:lnTo>
                  <a:lnTo>
                    <a:pt x="63500" y="28955"/>
                  </a:lnTo>
                  <a:lnTo>
                    <a:pt x="76200" y="28955"/>
                  </a:lnTo>
                  <a:lnTo>
                    <a:pt x="76200" y="0"/>
                  </a:lnTo>
                  <a:close/>
                </a:path>
                <a:path w="1436370" h="76200">
                  <a:moveTo>
                    <a:pt x="76200" y="28955"/>
                  </a:moveTo>
                  <a:lnTo>
                    <a:pt x="63500" y="28955"/>
                  </a:lnTo>
                  <a:lnTo>
                    <a:pt x="63500" y="47243"/>
                  </a:lnTo>
                  <a:lnTo>
                    <a:pt x="76200" y="47243"/>
                  </a:lnTo>
                  <a:lnTo>
                    <a:pt x="76200" y="28955"/>
                  </a:lnTo>
                  <a:close/>
                </a:path>
                <a:path w="1436370" h="76200">
                  <a:moveTo>
                    <a:pt x="1436115" y="28955"/>
                  </a:moveTo>
                  <a:lnTo>
                    <a:pt x="76200" y="28955"/>
                  </a:lnTo>
                  <a:lnTo>
                    <a:pt x="76200" y="47243"/>
                  </a:lnTo>
                  <a:lnTo>
                    <a:pt x="1436115" y="47243"/>
                  </a:lnTo>
                  <a:lnTo>
                    <a:pt x="1436115" y="2895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2039" y="6114288"/>
              <a:ext cx="2968752" cy="16672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727048" y="7894421"/>
            <a:ext cx="6978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2754" y="7894421"/>
            <a:ext cx="6972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66559" y="6781800"/>
            <a:ext cx="2884170" cy="434340"/>
            <a:chOff x="6766559" y="6781800"/>
            <a:chExt cx="2884170" cy="434340"/>
          </a:xfrm>
        </p:grpSpPr>
        <p:sp>
          <p:nvSpPr>
            <p:cNvPr id="22" name="object 22"/>
            <p:cNvSpPr/>
            <p:nvPr/>
          </p:nvSpPr>
          <p:spPr>
            <a:xfrm>
              <a:off x="8208263" y="6781800"/>
              <a:ext cx="0" cy="414020"/>
            </a:xfrm>
            <a:custGeom>
              <a:avLst/>
              <a:gdLst/>
              <a:ahLst/>
              <a:cxnLst/>
              <a:rect l="l" t="t" r="r" b="b"/>
              <a:pathLst>
                <a:path h="414020">
                  <a:moveTo>
                    <a:pt x="0" y="0"/>
                  </a:moveTo>
                  <a:lnTo>
                    <a:pt x="0" y="413766"/>
                  </a:lnTo>
                </a:path>
              </a:pathLst>
            </a:custGeom>
            <a:ln w="1828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66560" y="7139939"/>
              <a:ext cx="2884170" cy="76200"/>
            </a:xfrm>
            <a:custGeom>
              <a:avLst/>
              <a:gdLst/>
              <a:ahLst/>
              <a:cxnLst/>
              <a:rect l="l" t="t" r="r" b="b"/>
              <a:pathLst>
                <a:path w="2884170" h="76200">
                  <a:moveTo>
                    <a:pt x="1436116" y="28956"/>
                  </a:moveTo>
                  <a:lnTo>
                    <a:pt x="76200" y="28956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7244"/>
                  </a:lnTo>
                  <a:lnTo>
                    <a:pt x="1436116" y="47244"/>
                  </a:lnTo>
                  <a:lnTo>
                    <a:pt x="1436116" y="28956"/>
                  </a:lnTo>
                  <a:close/>
                </a:path>
                <a:path w="2884170" h="76200">
                  <a:moveTo>
                    <a:pt x="2883916" y="38100"/>
                  </a:moveTo>
                  <a:lnTo>
                    <a:pt x="2865628" y="28956"/>
                  </a:lnTo>
                  <a:lnTo>
                    <a:pt x="2807716" y="0"/>
                  </a:lnTo>
                  <a:lnTo>
                    <a:pt x="2807716" y="28956"/>
                  </a:lnTo>
                  <a:lnTo>
                    <a:pt x="1447800" y="28956"/>
                  </a:lnTo>
                  <a:lnTo>
                    <a:pt x="1447800" y="47244"/>
                  </a:lnTo>
                  <a:lnTo>
                    <a:pt x="2807716" y="47244"/>
                  </a:lnTo>
                  <a:lnTo>
                    <a:pt x="2807716" y="76200"/>
                  </a:lnTo>
                  <a:lnTo>
                    <a:pt x="2865628" y="47244"/>
                  </a:lnTo>
                  <a:lnTo>
                    <a:pt x="2883916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117591" y="710183"/>
            <a:ext cx="6031992" cy="256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77239" y="1098550"/>
            <a:ext cx="1333246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is </a:t>
            </a:r>
            <a:r>
              <a:rPr sz="2200" spc="-10" dirty="0">
                <a:latin typeface="Noto Sans"/>
                <a:cs typeface="Noto Sans"/>
              </a:rPr>
              <a:t>an </a:t>
            </a:r>
            <a:r>
              <a:rPr sz="2200" spc="-5" dirty="0">
                <a:latin typeface="Noto Sans"/>
                <a:cs typeface="Noto Sans"/>
              </a:rPr>
              <a:t>object-based </a:t>
            </a:r>
            <a:r>
              <a:rPr sz="2200" spc="-10" dirty="0">
                <a:latin typeface="Noto Sans"/>
                <a:cs typeface="Noto Sans"/>
              </a:rPr>
              <a:t>store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accessible </a:t>
            </a:r>
            <a:r>
              <a:rPr sz="2200" spc="-15" dirty="0">
                <a:latin typeface="Noto Sans"/>
                <a:cs typeface="Noto Sans"/>
              </a:rPr>
              <a:t>via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interface, </a:t>
            </a:r>
            <a:r>
              <a:rPr sz="2200" spc="-5" dirty="0">
                <a:latin typeface="Noto Sans"/>
                <a:cs typeface="Noto Sans"/>
              </a:rPr>
              <a:t>so </a:t>
            </a:r>
            <a:r>
              <a:rPr sz="2200" spc="-10" dirty="0">
                <a:latin typeface="Noto Sans"/>
                <a:cs typeface="Noto Sans"/>
              </a:rPr>
              <a:t>you can store </a:t>
            </a:r>
            <a:r>
              <a:rPr sz="2200" spc="-15" dirty="0">
                <a:latin typeface="Noto Sans"/>
                <a:cs typeface="Noto Sans"/>
              </a:rPr>
              <a:t>and</a:t>
            </a:r>
            <a:r>
              <a:rPr sz="2200" spc="4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retrieve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anywhere </a:t>
            </a:r>
            <a:r>
              <a:rPr sz="2200" dirty="0">
                <a:latin typeface="Noto Sans"/>
                <a:cs typeface="Noto Sans"/>
              </a:rPr>
              <a:t>on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dirty="0">
                <a:latin typeface="Noto Sans"/>
                <a:cs typeface="Noto Sans"/>
              </a:rPr>
              <a:t>web </a:t>
            </a: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10" dirty="0">
                <a:latin typeface="Noto Sans"/>
                <a:cs typeface="Noto Sans"/>
              </a:rPr>
              <a:t>anywhere </a:t>
            </a:r>
            <a:r>
              <a:rPr sz="2200" spc="-15" dirty="0">
                <a:latin typeface="Noto Sans"/>
                <a:cs typeface="Noto Sans"/>
              </a:rPr>
              <a:t>in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world.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7023" y="271093"/>
            <a:ext cx="698245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0" dirty="0"/>
              <a:t>Content </a:t>
            </a:r>
            <a:r>
              <a:rPr sz="3200" spc="40" dirty="0"/>
              <a:t>Storage </a:t>
            </a:r>
            <a:r>
              <a:rPr sz="3200" spc="35" dirty="0"/>
              <a:t>and</a:t>
            </a:r>
            <a:r>
              <a:rPr sz="3200" spc="10" dirty="0"/>
              <a:t> </a:t>
            </a:r>
            <a:r>
              <a:rPr sz="3200" spc="45" dirty="0"/>
              <a:t>Distribution</a:t>
            </a:r>
            <a:endParaRPr sz="320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719327" y="3435096"/>
            <a:ext cx="5461635" cy="1694814"/>
            <a:chOff x="719327" y="3435096"/>
            <a:chExt cx="5461635" cy="1694814"/>
          </a:xfrm>
        </p:grpSpPr>
        <p:sp>
          <p:nvSpPr>
            <p:cNvPr id="4" name="object 4"/>
            <p:cNvSpPr/>
            <p:nvPr/>
          </p:nvSpPr>
          <p:spPr>
            <a:xfrm>
              <a:off x="2124455" y="4223385"/>
              <a:ext cx="4056379" cy="76200"/>
            </a:xfrm>
            <a:custGeom>
              <a:avLst/>
              <a:gdLst/>
              <a:ahLst/>
              <a:cxnLst/>
              <a:rect l="l" t="t" r="r" b="b"/>
              <a:pathLst>
                <a:path w="4056379" h="76200">
                  <a:moveTo>
                    <a:pt x="4038009" y="28828"/>
                  </a:moveTo>
                  <a:lnTo>
                    <a:pt x="3992499" y="28828"/>
                  </a:lnTo>
                  <a:lnTo>
                    <a:pt x="3992626" y="47116"/>
                  </a:lnTo>
                  <a:lnTo>
                    <a:pt x="3979907" y="47171"/>
                  </a:lnTo>
                  <a:lnTo>
                    <a:pt x="3980053" y="76200"/>
                  </a:lnTo>
                  <a:lnTo>
                    <a:pt x="4055999" y="37718"/>
                  </a:lnTo>
                  <a:lnTo>
                    <a:pt x="4038009" y="28828"/>
                  </a:lnTo>
                  <a:close/>
                </a:path>
                <a:path w="4056379" h="76200">
                  <a:moveTo>
                    <a:pt x="3979816" y="28883"/>
                  </a:moveTo>
                  <a:lnTo>
                    <a:pt x="0" y="45847"/>
                  </a:lnTo>
                  <a:lnTo>
                    <a:pt x="0" y="64135"/>
                  </a:lnTo>
                  <a:lnTo>
                    <a:pt x="3979907" y="47171"/>
                  </a:lnTo>
                  <a:lnTo>
                    <a:pt x="3979816" y="28883"/>
                  </a:lnTo>
                  <a:close/>
                </a:path>
                <a:path w="4056379" h="76200">
                  <a:moveTo>
                    <a:pt x="3992499" y="28828"/>
                  </a:moveTo>
                  <a:lnTo>
                    <a:pt x="3979816" y="28883"/>
                  </a:lnTo>
                  <a:lnTo>
                    <a:pt x="3979907" y="47171"/>
                  </a:lnTo>
                  <a:lnTo>
                    <a:pt x="3992626" y="47116"/>
                  </a:lnTo>
                  <a:lnTo>
                    <a:pt x="3992499" y="28828"/>
                  </a:lnTo>
                  <a:close/>
                </a:path>
                <a:path w="4056379" h="76200">
                  <a:moveTo>
                    <a:pt x="3979672" y="0"/>
                  </a:moveTo>
                  <a:lnTo>
                    <a:pt x="3979816" y="28883"/>
                  </a:lnTo>
                  <a:lnTo>
                    <a:pt x="4038009" y="28828"/>
                  </a:lnTo>
                  <a:lnTo>
                    <a:pt x="3979672" y="0"/>
                  </a:lnTo>
                  <a:close/>
                </a:path>
              </a:pathLst>
            </a:custGeom>
            <a:solidFill>
              <a:srgbClr val="ED8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91127" y="3633216"/>
              <a:ext cx="816863" cy="1124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327" y="3435096"/>
              <a:ext cx="1709927" cy="1694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327647" y="3435096"/>
            <a:ext cx="1097279" cy="1322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88202" y="5049723"/>
            <a:ext cx="13436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Noto Sans"/>
                <a:cs typeface="Noto Sans"/>
              </a:rPr>
              <a:t>Amazon</a:t>
            </a:r>
            <a:r>
              <a:rPr sz="2000" spc="-30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380" y="5049723"/>
            <a:ext cx="581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Noto Sans"/>
                <a:cs typeface="Noto Sans"/>
              </a:rPr>
              <a:t>D</a:t>
            </a:r>
            <a:r>
              <a:rPr sz="2000" spc="-25" dirty="0">
                <a:latin typeface="Noto Sans"/>
                <a:cs typeface="Noto Sans"/>
              </a:rPr>
              <a:t>a</a:t>
            </a:r>
            <a:r>
              <a:rPr sz="2000" spc="-30" dirty="0">
                <a:latin typeface="Noto Sans"/>
                <a:cs typeface="Noto Sans"/>
              </a:rPr>
              <a:t>t</a:t>
            </a:r>
            <a:r>
              <a:rPr sz="2000" spc="-15" dirty="0"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092" y="5049723"/>
            <a:ext cx="14420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Noto Sans"/>
                <a:cs typeface="Noto Sans"/>
              </a:rPr>
              <a:t>Data</a:t>
            </a:r>
            <a:r>
              <a:rPr sz="2000" spc="-4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Center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16952" y="4229099"/>
            <a:ext cx="3448050" cy="764540"/>
          </a:xfrm>
          <a:custGeom>
            <a:avLst/>
            <a:gdLst/>
            <a:ahLst/>
            <a:cxnLst/>
            <a:rect l="l" t="t" r="r" b="b"/>
            <a:pathLst>
              <a:path w="3448050" h="764539">
                <a:moveTo>
                  <a:pt x="1312164" y="688213"/>
                </a:moveTo>
                <a:lnTo>
                  <a:pt x="1283208" y="688213"/>
                </a:lnTo>
                <a:lnTo>
                  <a:pt x="1283208" y="59436"/>
                </a:lnTo>
                <a:lnTo>
                  <a:pt x="1264920" y="59436"/>
                </a:lnTo>
                <a:lnTo>
                  <a:pt x="1264920" y="688213"/>
                </a:lnTo>
                <a:lnTo>
                  <a:pt x="1235964" y="688213"/>
                </a:lnTo>
                <a:lnTo>
                  <a:pt x="1274064" y="764413"/>
                </a:lnTo>
                <a:lnTo>
                  <a:pt x="1305814" y="700913"/>
                </a:lnTo>
                <a:lnTo>
                  <a:pt x="1312164" y="688213"/>
                </a:lnTo>
                <a:close/>
              </a:path>
              <a:path w="3448050" h="764539">
                <a:moveTo>
                  <a:pt x="3447669" y="38100"/>
                </a:moveTo>
                <a:lnTo>
                  <a:pt x="3429381" y="28956"/>
                </a:lnTo>
                <a:lnTo>
                  <a:pt x="3371469" y="0"/>
                </a:lnTo>
                <a:lnTo>
                  <a:pt x="3371469" y="28956"/>
                </a:lnTo>
                <a:lnTo>
                  <a:pt x="0" y="28956"/>
                </a:lnTo>
                <a:lnTo>
                  <a:pt x="0" y="47244"/>
                </a:lnTo>
                <a:lnTo>
                  <a:pt x="3371469" y="47244"/>
                </a:lnTo>
                <a:lnTo>
                  <a:pt x="3371469" y="76200"/>
                </a:lnTo>
                <a:lnTo>
                  <a:pt x="3429381" y="47244"/>
                </a:lnTo>
                <a:lnTo>
                  <a:pt x="3447669" y="3810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7447" y="5071871"/>
            <a:ext cx="710183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48598" y="5897626"/>
            <a:ext cx="115252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76860">
              <a:lnSpc>
                <a:spcPct val="100000"/>
              </a:lnSpc>
              <a:spcBef>
                <a:spcPts val="90"/>
              </a:spcBef>
            </a:pPr>
            <a:r>
              <a:rPr sz="2000" spc="-50" dirty="0">
                <a:latin typeface="Noto Sans"/>
                <a:cs typeface="Noto Sans"/>
              </a:rPr>
              <a:t>Edge  </a:t>
            </a:r>
            <a:r>
              <a:rPr sz="2000" spc="-20" dirty="0">
                <a:latin typeface="Noto Sans"/>
                <a:cs typeface="Noto Sans"/>
              </a:rPr>
              <a:t>Lo</a:t>
            </a:r>
            <a:r>
              <a:rPr sz="2000" spc="-10" dirty="0">
                <a:latin typeface="Noto Sans"/>
                <a:cs typeface="Noto Sans"/>
              </a:rPr>
              <a:t>c</a:t>
            </a:r>
            <a:r>
              <a:rPr sz="2000" spc="-25" dirty="0">
                <a:latin typeface="Noto Sans"/>
                <a:cs typeface="Noto Sans"/>
              </a:rPr>
              <a:t>a</a:t>
            </a:r>
            <a:r>
              <a:rPr sz="2000" spc="-30" dirty="0">
                <a:latin typeface="Noto Sans"/>
                <a:cs typeface="Noto Sans"/>
              </a:rPr>
              <a:t>t</a:t>
            </a:r>
            <a:r>
              <a:rPr sz="2000" spc="-10" dirty="0">
                <a:latin typeface="Noto Sans"/>
                <a:cs typeface="Noto Sans"/>
              </a:rPr>
              <a:t>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18319" y="5420867"/>
            <a:ext cx="1587500" cy="76200"/>
          </a:xfrm>
          <a:custGeom>
            <a:avLst/>
            <a:gdLst/>
            <a:ahLst/>
            <a:cxnLst/>
            <a:rect l="l" t="t" r="r" b="b"/>
            <a:pathLst>
              <a:path w="1587500" h="76200">
                <a:moveTo>
                  <a:pt x="1511046" y="0"/>
                </a:moveTo>
                <a:lnTo>
                  <a:pt x="1511046" y="76200"/>
                </a:lnTo>
                <a:lnTo>
                  <a:pt x="1568957" y="47244"/>
                </a:lnTo>
                <a:lnTo>
                  <a:pt x="1523746" y="47244"/>
                </a:lnTo>
                <a:lnTo>
                  <a:pt x="1523746" y="28956"/>
                </a:lnTo>
                <a:lnTo>
                  <a:pt x="1568958" y="28956"/>
                </a:lnTo>
                <a:lnTo>
                  <a:pt x="1511046" y="0"/>
                </a:lnTo>
                <a:close/>
              </a:path>
              <a:path w="1587500" h="76200">
                <a:moveTo>
                  <a:pt x="1511046" y="28956"/>
                </a:moveTo>
                <a:lnTo>
                  <a:pt x="0" y="28956"/>
                </a:lnTo>
                <a:lnTo>
                  <a:pt x="0" y="47244"/>
                </a:lnTo>
                <a:lnTo>
                  <a:pt x="1511046" y="47244"/>
                </a:lnTo>
                <a:lnTo>
                  <a:pt x="1511046" y="28956"/>
                </a:lnTo>
                <a:close/>
              </a:path>
              <a:path w="1587500" h="76200">
                <a:moveTo>
                  <a:pt x="1568958" y="28956"/>
                </a:moveTo>
                <a:lnTo>
                  <a:pt x="1523746" y="28956"/>
                </a:lnTo>
                <a:lnTo>
                  <a:pt x="1523746" y="47244"/>
                </a:lnTo>
                <a:lnTo>
                  <a:pt x="1568957" y="47244"/>
                </a:lnTo>
                <a:lnTo>
                  <a:pt x="1587246" y="38100"/>
                </a:lnTo>
                <a:lnTo>
                  <a:pt x="1568958" y="28956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56264" y="3578352"/>
            <a:ext cx="4123943" cy="2319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972415" y="5958916"/>
            <a:ext cx="6972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Noto Sans"/>
                <a:cs typeface="Noto Sans"/>
              </a:rPr>
              <a:t>U</a:t>
            </a:r>
            <a:r>
              <a:rPr sz="2000" spc="-5" dirty="0">
                <a:latin typeface="Noto Sans"/>
                <a:cs typeface="Noto Sans"/>
              </a:rPr>
              <a:t>se</a:t>
            </a:r>
            <a:r>
              <a:rPr sz="2000" spc="-15" dirty="0"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81728" y="710183"/>
            <a:ext cx="6903720" cy="256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7239" y="1098550"/>
            <a:ext cx="13745210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5" dirty="0">
                <a:latin typeface="Noto Sans"/>
                <a:cs typeface="Noto Sans"/>
              </a:rPr>
              <a:t>offload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15" dirty="0">
                <a:latin typeface="Noto Sans"/>
                <a:cs typeface="Noto Sans"/>
              </a:rPr>
              <a:t>entire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5" dirty="0">
                <a:latin typeface="Noto Sans"/>
                <a:cs typeface="Noto Sans"/>
              </a:rPr>
              <a:t>infrastructure to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cloud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minimize costs.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15" dirty="0">
                <a:latin typeface="Noto Sans"/>
                <a:cs typeface="Noto Sans"/>
              </a:rPr>
              <a:t>distribute </a:t>
            </a:r>
            <a:r>
              <a:rPr sz="2200" spc="-10" dirty="0">
                <a:latin typeface="Noto Sans"/>
                <a:cs typeface="Noto Sans"/>
              </a:rPr>
              <a:t>your  content </a:t>
            </a:r>
            <a:r>
              <a:rPr sz="2200" spc="-15" dirty="0">
                <a:latin typeface="Noto Sans"/>
                <a:cs typeface="Noto Sans"/>
              </a:rPr>
              <a:t>directly </a:t>
            </a:r>
            <a:r>
              <a:rPr sz="2200" spc="-5" dirty="0">
                <a:latin typeface="Noto Sans"/>
                <a:cs typeface="Noto Sans"/>
              </a:rPr>
              <a:t>from S3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end users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0" dirty="0">
                <a:latin typeface="Noto Sans"/>
                <a:cs typeface="Noto Sans"/>
              </a:rPr>
              <a:t>use </a:t>
            </a:r>
            <a:r>
              <a:rPr sz="2200" spc="-5" dirty="0">
                <a:latin typeface="Noto Sans"/>
                <a:cs typeface="Noto Sans"/>
              </a:rPr>
              <a:t>S3 as a source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deliver content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10" dirty="0">
                <a:latin typeface="Noto Sans"/>
                <a:cs typeface="Noto Sans"/>
              </a:rPr>
              <a:t>CloudFront </a:t>
            </a:r>
            <a:r>
              <a:rPr sz="2200" spc="-45" dirty="0">
                <a:latin typeface="Noto Sans"/>
                <a:cs typeface="Noto Sans"/>
              </a:rPr>
              <a:t>edge  </a:t>
            </a:r>
            <a:r>
              <a:rPr sz="2200" spc="-10" dirty="0">
                <a:latin typeface="Noto Sans"/>
                <a:cs typeface="Noto Sans"/>
              </a:rPr>
              <a:t>locations.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269" y="271093"/>
            <a:ext cx="17760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Big</a:t>
            </a:r>
            <a:r>
              <a:rPr sz="3200" spc="-65" dirty="0"/>
              <a:t> </a:t>
            </a:r>
            <a:r>
              <a:rPr sz="3200" spc="40" dirty="0"/>
              <a:t>Data</a:t>
            </a:r>
            <a:endParaRPr sz="320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17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562088" y="4568952"/>
            <a:ext cx="1097279" cy="132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23150" y="5974207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Amazon</a:t>
            </a:r>
            <a:r>
              <a:rPr sz="2000" spc="-45" dirty="0">
                <a:latin typeface="Noto Sans"/>
                <a:cs typeface="Noto Sans"/>
              </a:rPr>
              <a:t> </a:t>
            </a:r>
            <a:r>
              <a:rPr sz="2000" spc="-5" dirty="0"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0" y="2118360"/>
            <a:ext cx="1112520" cy="1014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9264" y="3207257"/>
            <a:ext cx="16833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Financial</a:t>
            </a:r>
            <a:r>
              <a:rPr sz="2000" spc="-65" dirty="0">
                <a:latin typeface="Noto Sans"/>
                <a:cs typeface="Noto Sans"/>
              </a:rPr>
              <a:t> </a:t>
            </a:r>
            <a:r>
              <a:rPr sz="2000" spc="-20" dirty="0">
                <a:latin typeface="Noto Sans"/>
                <a:cs typeface="Noto Sans"/>
              </a:rPr>
              <a:t>Data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09204" y="3654552"/>
            <a:ext cx="76200" cy="696595"/>
          </a:xfrm>
          <a:custGeom>
            <a:avLst/>
            <a:gdLst/>
            <a:ahLst/>
            <a:cxnLst/>
            <a:rect l="l" t="t" r="r" b="b"/>
            <a:pathLst>
              <a:path w="76200" h="696595">
                <a:moveTo>
                  <a:pt x="28955" y="620395"/>
                </a:moveTo>
                <a:lnTo>
                  <a:pt x="0" y="620395"/>
                </a:lnTo>
                <a:lnTo>
                  <a:pt x="38100" y="696595"/>
                </a:lnTo>
                <a:lnTo>
                  <a:pt x="69850" y="633095"/>
                </a:lnTo>
                <a:lnTo>
                  <a:pt x="28955" y="633095"/>
                </a:lnTo>
                <a:lnTo>
                  <a:pt x="28955" y="620395"/>
                </a:lnTo>
                <a:close/>
              </a:path>
              <a:path w="76200" h="696595">
                <a:moveTo>
                  <a:pt x="47244" y="0"/>
                </a:moveTo>
                <a:lnTo>
                  <a:pt x="28955" y="0"/>
                </a:lnTo>
                <a:lnTo>
                  <a:pt x="28955" y="633095"/>
                </a:lnTo>
                <a:lnTo>
                  <a:pt x="47244" y="633095"/>
                </a:lnTo>
                <a:lnTo>
                  <a:pt x="47244" y="0"/>
                </a:lnTo>
                <a:close/>
              </a:path>
              <a:path w="76200" h="696595">
                <a:moveTo>
                  <a:pt x="76200" y="620395"/>
                </a:moveTo>
                <a:lnTo>
                  <a:pt x="47244" y="620395"/>
                </a:lnTo>
                <a:lnTo>
                  <a:pt x="47244" y="633095"/>
                </a:lnTo>
                <a:lnTo>
                  <a:pt x="69850" y="633095"/>
                </a:lnTo>
                <a:lnTo>
                  <a:pt x="76200" y="620395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81871" y="5241035"/>
            <a:ext cx="762000" cy="76200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243"/>
                </a:lnTo>
                <a:lnTo>
                  <a:pt x="63500" y="47243"/>
                </a:lnTo>
                <a:lnTo>
                  <a:pt x="63500" y="28955"/>
                </a:lnTo>
                <a:lnTo>
                  <a:pt x="76200" y="28955"/>
                </a:lnTo>
                <a:lnTo>
                  <a:pt x="76200" y="0"/>
                </a:lnTo>
                <a:close/>
              </a:path>
              <a:path w="762000" h="76200">
                <a:moveTo>
                  <a:pt x="76200" y="28955"/>
                </a:moveTo>
                <a:lnTo>
                  <a:pt x="63500" y="28955"/>
                </a:lnTo>
                <a:lnTo>
                  <a:pt x="63500" y="47243"/>
                </a:lnTo>
                <a:lnTo>
                  <a:pt x="76200" y="47243"/>
                </a:lnTo>
                <a:lnTo>
                  <a:pt x="76200" y="28955"/>
                </a:lnTo>
                <a:close/>
              </a:path>
              <a:path w="762000" h="76200">
                <a:moveTo>
                  <a:pt x="761746" y="28955"/>
                </a:moveTo>
                <a:lnTo>
                  <a:pt x="76200" y="28955"/>
                </a:lnTo>
                <a:lnTo>
                  <a:pt x="76200" y="47243"/>
                </a:lnTo>
                <a:lnTo>
                  <a:pt x="761746" y="47243"/>
                </a:lnTo>
                <a:lnTo>
                  <a:pt x="761746" y="28955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09204" y="6364223"/>
            <a:ext cx="76200" cy="702945"/>
          </a:xfrm>
          <a:custGeom>
            <a:avLst/>
            <a:gdLst/>
            <a:ahLst/>
            <a:cxnLst/>
            <a:rect l="l" t="t" r="r" b="b"/>
            <a:pathLst>
              <a:path w="76200" h="702945">
                <a:moveTo>
                  <a:pt x="47244" y="63500"/>
                </a:moveTo>
                <a:lnTo>
                  <a:pt x="28955" y="63500"/>
                </a:lnTo>
                <a:lnTo>
                  <a:pt x="28955" y="702944"/>
                </a:lnTo>
                <a:lnTo>
                  <a:pt x="47244" y="702944"/>
                </a:lnTo>
                <a:lnTo>
                  <a:pt x="47244" y="63500"/>
                </a:lnTo>
                <a:close/>
              </a:path>
              <a:path w="76200" h="702945">
                <a:moveTo>
                  <a:pt x="38100" y="0"/>
                </a:moveTo>
                <a:lnTo>
                  <a:pt x="0" y="76200"/>
                </a:lnTo>
                <a:lnTo>
                  <a:pt x="28955" y="76200"/>
                </a:lnTo>
                <a:lnTo>
                  <a:pt x="2895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02945">
                <a:moveTo>
                  <a:pt x="69850" y="63500"/>
                </a:moveTo>
                <a:lnTo>
                  <a:pt x="47244" y="63500"/>
                </a:lnTo>
                <a:lnTo>
                  <a:pt x="4724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6040" y="5241035"/>
            <a:ext cx="808990" cy="76200"/>
          </a:xfrm>
          <a:custGeom>
            <a:avLst/>
            <a:gdLst/>
            <a:ahLst/>
            <a:cxnLst/>
            <a:rect l="l" t="t" r="r" b="b"/>
            <a:pathLst>
              <a:path w="808990" h="76200">
                <a:moveTo>
                  <a:pt x="732282" y="0"/>
                </a:moveTo>
                <a:lnTo>
                  <a:pt x="732282" y="76200"/>
                </a:lnTo>
                <a:lnTo>
                  <a:pt x="790194" y="47243"/>
                </a:lnTo>
                <a:lnTo>
                  <a:pt x="744982" y="47243"/>
                </a:lnTo>
                <a:lnTo>
                  <a:pt x="744982" y="28955"/>
                </a:lnTo>
                <a:lnTo>
                  <a:pt x="790193" y="28955"/>
                </a:lnTo>
                <a:lnTo>
                  <a:pt x="732282" y="0"/>
                </a:lnTo>
                <a:close/>
              </a:path>
              <a:path w="808990" h="76200">
                <a:moveTo>
                  <a:pt x="732282" y="28955"/>
                </a:moveTo>
                <a:lnTo>
                  <a:pt x="0" y="28955"/>
                </a:lnTo>
                <a:lnTo>
                  <a:pt x="0" y="47243"/>
                </a:lnTo>
                <a:lnTo>
                  <a:pt x="732282" y="47243"/>
                </a:lnTo>
                <a:lnTo>
                  <a:pt x="732282" y="28955"/>
                </a:lnTo>
                <a:close/>
              </a:path>
              <a:path w="808990" h="76200">
                <a:moveTo>
                  <a:pt x="790193" y="28955"/>
                </a:moveTo>
                <a:lnTo>
                  <a:pt x="744982" y="28955"/>
                </a:lnTo>
                <a:lnTo>
                  <a:pt x="744982" y="47243"/>
                </a:lnTo>
                <a:lnTo>
                  <a:pt x="790194" y="47243"/>
                </a:lnTo>
                <a:lnTo>
                  <a:pt x="808482" y="38100"/>
                </a:lnTo>
                <a:lnTo>
                  <a:pt x="790193" y="28955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69423" y="4483608"/>
            <a:ext cx="1100327" cy="1514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45394" y="6143320"/>
            <a:ext cx="5486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Fil</a:t>
            </a:r>
            <a:r>
              <a:rPr sz="2000" spc="-10" dirty="0">
                <a:latin typeface="Noto Sans"/>
                <a:cs typeface="Noto Sans"/>
              </a:rPr>
              <a:t>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2733" y="6143320"/>
            <a:ext cx="873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0" dirty="0">
                <a:latin typeface="Noto Sans"/>
                <a:cs typeface="Noto Sans"/>
              </a:rPr>
              <a:t>I</a:t>
            </a:r>
            <a:r>
              <a:rPr sz="2000" spc="-114" dirty="0">
                <a:latin typeface="Noto Sans"/>
                <a:cs typeface="Noto Sans"/>
              </a:rPr>
              <a:t>m</a:t>
            </a:r>
            <a:r>
              <a:rPr sz="2000" spc="-80" dirty="0">
                <a:latin typeface="Noto Sans"/>
                <a:cs typeface="Noto Sans"/>
              </a:rPr>
              <a:t>a</a:t>
            </a:r>
            <a:r>
              <a:rPr sz="2000" spc="-95" dirty="0">
                <a:latin typeface="Noto Sans"/>
                <a:cs typeface="Noto Sans"/>
              </a:rPr>
              <a:t>g</a:t>
            </a:r>
            <a:r>
              <a:rPr sz="2000" spc="-5" dirty="0">
                <a:latin typeface="Noto Sans"/>
                <a:cs typeface="Noto Sans"/>
              </a:rPr>
              <a:t>e</a:t>
            </a:r>
            <a:r>
              <a:rPr sz="2000" spc="-10" dirty="0">
                <a:latin typeface="Noto Sans"/>
                <a:cs typeface="Noto Sans"/>
              </a:rPr>
              <a:t>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22520" y="4730496"/>
            <a:ext cx="1325879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13344" y="8411971"/>
            <a:ext cx="8108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0" dirty="0">
                <a:latin typeface="Noto Sans"/>
                <a:cs typeface="Noto Sans"/>
              </a:rPr>
              <a:t>V</a:t>
            </a:r>
            <a:r>
              <a:rPr sz="2000" spc="-10" dirty="0">
                <a:latin typeface="Noto Sans"/>
                <a:cs typeface="Noto Sans"/>
              </a:rPr>
              <a:t>id</a:t>
            </a:r>
            <a:r>
              <a:rPr sz="2000" spc="-5" dirty="0">
                <a:latin typeface="Noto Sans"/>
                <a:cs typeface="Noto Sans"/>
              </a:rPr>
              <a:t>e</a:t>
            </a:r>
            <a:r>
              <a:rPr sz="2000" spc="-10" dirty="0">
                <a:latin typeface="Noto Sans"/>
                <a:cs typeface="Noto Sans"/>
              </a:rPr>
              <a:t>os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62088" y="7156704"/>
            <a:ext cx="1207007" cy="1210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06056" y="710183"/>
            <a:ext cx="1655063" cy="256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7239" y="1098550"/>
            <a:ext cx="1227391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is </a:t>
            </a:r>
            <a:r>
              <a:rPr sz="2200" spc="-30" dirty="0">
                <a:latin typeface="Noto Sans"/>
                <a:cs typeface="Noto Sans"/>
              </a:rPr>
              <a:t>designed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be </a:t>
            </a:r>
            <a:r>
              <a:rPr sz="2200" spc="-5" dirty="0">
                <a:latin typeface="Noto Sans"/>
                <a:cs typeface="Noto Sans"/>
              </a:rPr>
              <a:t>used </a:t>
            </a:r>
            <a:r>
              <a:rPr sz="2200" spc="-10" dirty="0">
                <a:latin typeface="Noto Sans"/>
                <a:cs typeface="Noto Sans"/>
              </a:rPr>
              <a:t>as a </a:t>
            </a:r>
            <a:r>
              <a:rPr sz="2200" spc="-55" dirty="0">
                <a:latin typeface="Noto Sans"/>
                <a:cs typeface="Noto Sans"/>
              </a:rPr>
              <a:t>Big </a:t>
            </a:r>
            <a:r>
              <a:rPr sz="2200" spc="-15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object store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45" dirty="0">
                <a:latin typeface="Noto Sans"/>
                <a:cs typeface="Noto Sans"/>
              </a:rPr>
              <a:t>things </a:t>
            </a:r>
            <a:r>
              <a:rPr sz="2200" spc="-20" dirty="0">
                <a:latin typeface="Noto Sans"/>
                <a:cs typeface="Noto Sans"/>
              </a:rPr>
              <a:t>like </a:t>
            </a:r>
            <a:r>
              <a:rPr sz="2200" spc="-15" dirty="0">
                <a:latin typeface="Noto Sans"/>
                <a:cs typeface="Noto Sans"/>
              </a:rPr>
              <a:t>photos, videos,</a:t>
            </a:r>
            <a:r>
              <a:rPr sz="2200" spc="25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and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financial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data.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1509" y="271093"/>
            <a:ext cx="47942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Static </a:t>
            </a:r>
            <a:r>
              <a:rPr sz="3200" spc="90" dirty="0"/>
              <a:t>Website</a:t>
            </a:r>
            <a:r>
              <a:rPr sz="3200" spc="-55" dirty="0"/>
              <a:t> </a:t>
            </a:r>
            <a:r>
              <a:rPr sz="3200" spc="30" dirty="0"/>
              <a:t>Hosting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18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681471" y="710183"/>
            <a:ext cx="4907280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273238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allows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host your </a:t>
            </a:r>
            <a:r>
              <a:rPr sz="2200" spc="-15" dirty="0">
                <a:latin typeface="Noto Sans"/>
                <a:cs typeface="Noto Sans"/>
              </a:rPr>
              <a:t>entire static </a:t>
            </a:r>
            <a:r>
              <a:rPr sz="2200" spc="-10" dirty="0">
                <a:latin typeface="Noto Sans"/>
                <a:cs typeface="Noto Sans"/>
              </a:rPr>
              <a:t>website </a:t>
            </a:r>
            <a:r>
              <a:rPr sz="2200" spc="-15" dirty="0">
                <a:latin typeface="Noto Sans"/>
                <a:cs typeface="Noto Sans"/>
              </a:rPr>
              <a:t>at </a:t>
            </a:r>
            <a:r>
              <a:rPr sz="2200" spc="-10" dirty="0">
                <a:latin typeface="Noto Sans"/>
                <a:cs typeface="Noto Sans"/>
              </a:rPr>
              <a:t>a low cost. </a:t>
            </a:r>
            <a:r>
              <a:rPr sz="2200" spc="-70" dirty="0">
                <a:latin typeface="Noto Sans"/>
                <a:cs typeface="Noto Sans"/>
              </a:rPr>
              <a:t>It </a:t>
            </a:r>
            <a:r>
              <a:rPr sz="2200" spc="-10" dirty="0">
                <a:latin typeface="Noto Sans"/>
                <a:cs typeface="Noto Sans"/>
              </a:rPr>
              <a:t>provides you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a</a:t>
            </a:r>
            <a:r>
              <a:rPr sz="2200" spc="150" dirty="0">
                <a:latin typeface="Noto Sans"/>
                <a:cs typeface="Noto Sans"/>
              </a:rPr>
              <a:t> </a:t>
            </a:r>
            <a:r>
              <a:rPr sz="2200" spc="-40" dirty="0">
                <a:latin typeface="Noto Sans"/>
                <a:cs typeface="Noto Sans"/>
              </a:rPr>
              <a:t>highly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available </a:t>
            </a:r>
            <a:r>
              <a:rPr sz="2200" spc="-35" dirty="0">
                <a:latin typeface="Noto Sans"/>
                <a:cs typeface="Noto Sans"/>
              </a:rPr>
              <a:t>hosting</a:t>
            </a:r>
            <a:r>
              <a:rPr sz="2200" spc="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solution.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162543" y="3575303"/>
            <a:ext cx="2365375" cy="1948180"/>
            <a:chOff x="8162543" y="3575303"/>
            <a:chExt cx="2365375" cy="1948180"/>
          </a:xfrm>
        </p:grpSpPr>
        <p:sp>
          <p:nvSpPr>
            <p:cNvPr id="6" name="object 6"/>
            <p:cNvSpPr/>
            <p:nvPr/>
          </p:nvSpPr>
          <p:spPr>
            <a:xfrm>
              <a:off x="8162543" y="4200143"/>
              <a:ext cx="1094231" cy="13228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89135" y="3575303"/>
              <a:ext cx="1438655" cy="1039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008746" y="5778500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4152" y="4026408"/>
            <a:ext cx="1210055" cy="1603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213463" y="5778500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66959" y="4789932"/>
            <a:ext cx="1487805" cy="76200"/>
          </a:xfrm>
          <a:custGeom>
            <a:avLst/>
            <a:gdLst/>
            <a:ahLst/>
            <a:cxnLst/>
            <a:rect l="l" t="t" r="r" b="b"/>
            <a:pathLst>
              <a:path w="1487804" h="76200">
                <a:moveTo>
                  <a:pt x="1411605" y="0"/>
                </a:moveTo>
                <a:lnTo>
                  <a:pt x="1411605" y="76200"/>
                </a:lnTo>
                <a:lnTo>
                  <a:pt x="1469517" y="47243"/>
                </a:lnTo>
                <a:lnTo>
                  <a:pt x="1424305" y="47243"/>
                </a:lnTo>
                <a:lnTo>
                  <a:pt x="1424305" y="28955"/>
                </a:lnTo>
                <a:lnTo>
                  <a:pt x="1469517" y="28955"/>
                </a:lnTo>
                <a:lnTo>
                  <a:pt x="1411605" y="0"/>
                </a:lnTo>
                <a:close/>
              </a:path>
              <a:path w="1487804" h="76200">
                <a:moveTo>
                  <a:pt x="1411605" y="28955"/>
                </a:moveTo>
                <a:lnTo>
                  <a:pt x="0" y="28955"/>
                </a:lnTo>
                <a:lnTo>
                  <a:pt x="0" y="47243"/>
                </a:lnTo>
                <a:lnTo>
                  <a:pt x="1411605" y="47243"/>
                </a:lnTo>
                <a:lnTo>
                  <a:pt x="1411605" y="28955"/>
                </a:lnTo>
                <a:close/>
              </a:path>
              <a:path w="1487804" h="76200">
                <a:moveTo>
                  <a:pt x="1469517" y="28955"/>
                </a:moveTo>
                <a:lnTo>
                  <a:pt x="1424305" y="28955"/>
                </a:lnTo>
                <a:lnTo>
                  <a:pt x="1424305" y="47243"/>
                </a:lnTo>
                <a:lnTo>
                  <a:pt x="1469517" y="47243"/>
                </a:lnTo>
                <a:lnTo>
                  <a:pt x="1487805" y="38100"/>
                </a:lnTo>
                <a:lnTo>
                  <a:pt x="1469517" y="28955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67855" y="4823459"/>
            <a:ext cx="1320165" cy="76200"/>
          </a:xfrm>
          <a:custGeom>
            <a:avLst/>
            <a:gdLst/>
            <a:ahLst/>
            <a:cxnLst/>
            <a:rect l="l" t="t" r="r" b="b"/>
            <a:pathLst>
              <a:path w="1320165" h="76200">
                <a:moveTo>
                  <a:pt x="1243711" y="0"/>
                </a:moveTo>
                <a:lnTo>
                  <a:pt x="1243711" y="76200"/>
                </a:lnTo>
                <a:lnTo>
                  <a:pt x="1301623" y="47243"/>
                </a:lnTo>
                <a:lnTo>
                  <a:pt x="1256411" y="47243"/>
                </a:lnTo>
                <a:lnTo>
                  <a:pt x="1256411" y="28955"/>
                </a:lnTo>
                <a:lnTo>
                  <a:pt x="1301623" y="28955"/>
                </a:lnTo>
                <a:lnTo>
                  <a:pt x="1243711" y="0"/>
                </a:lnTo>
                <a:close/>
              </a:path>
              <a:path w="1320165" h="76200">
                <a:moveTo>
                  <a:pt x="1243711" y="28955"/>
                </a:moveTo>
                <a:lnTo>
                  <a:pt x="0" y="28955"/>
                </a:lnTo>
                <a:lnTo>
                  <a:pt x="0" y="47243"/>
                </a:lnTo>
                <a:lnTo>
                  <a:pt x="1243711" y="47243"/>
                </a:lnTo>
                <a:lnTo>
                  <a:pt x="1243711" y="28955"/>
                </a:lnTo>
                <a:close/>
              </a:path>
              <a:path w="1320165" h="76200">
                <a:moveTo>
                  <a:pt x="1301623" y="28955"/>
                </a:moveTo>
                <a:lnTo>
                  <a:pt x="1256411" y="28955"/>
                </a:lnTo>
                <a:lnTo>
                  <a:pt x="1256411" y="47243"/>
                </a:lnTo>
                <a:lnTo>
                  <a:pt x="1301623" y="47243"/>
                </a:lnTo>
                <a:lnTo>
                  <a:pt x="1319911" y="38100"/>
                </a:lnTo>
                <a:lnTo>
                  <a:pt x="1301623" y="28955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40097" y="5778500"/>
            <a:ext cx="9753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Website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41647" y="4276344"/>
            <a:ext cx="1953768" cy="1170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2238" y="271093"/>
            <a:ext cx="38157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Disaster</a:t>
            </a:r>
            <a:r>
              <a:rPr sz="3200" spc="-25" dirty="0"/>
              <a:t> </a:t>
            </a:r>
            <a:r>
              <a:rPr sz="3200" spc="75" dirty="0"/>
              <a:t>Recovery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19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42303" y="710183"/>
            <a:ext cx="3782567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3780769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offers </a:t>
            </a:r>
            <a:r>
              <a:rPr sz="2200" spc="-10" dirty="0">
                <a:latin typeface="Noto Sans"/>
                <a:cs typeface="Noto Sans"/>
              </a:rPr>
              <a:t>a robust disaster </a:t>
            </a:r>
            <a:r>
              <a:rPr sz="2200" spc="-5" dirty="0">
                <a:latin typeface="Noto Sans"/>
                <a:cs typeface="Noto Sans"/>
              </a:rPr>
              <a:t>recovery </a:t>
            </a:r>
            <a:r>
              <a:rPr sz="2200" spc="-10" dirty="0">
                <a:latin typeface="Noto Sans"/>
                <a:cs typeface="Noto Sans"/>
              </a:rPr>
              <a:t>solution. </a:t>
            </a:r>
            <a:r>
              <a:rPr sz="2200" spc="-15" dirty="0">
                <a:latin typeface="Noto Sans"/>
                <a:cs typeface="Noto Sans"/>
              </a:rPr>
              <a:t>All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5" dirty="0">
                <a:latin typeface="Noto Sans"/>
                <a:cs typeface="Noto Sans"/>
              </a:rPr>
              <a:t>stored </a:t>
            </a:r>
            <a:r>
              <a:rPr sz="2200" dirty="0">
                <a:latin typeface="Noto Sans"/>
                <a:cs typeface="Noto Sans"/>
              </a:rPr>
              <a:t>on </a:t>
            </a:r>
            <a:r>
              <a:rPr sz="2200" spc="-5" dirty="0">
                <a:latin typeface="Noto Sans"/>
                <a:cs typeface="Noto Sans"/>
              </a:rPr>
              <a:t>S3 is </a:t>
            </a:r>
            <a:r>
              <a:rPr sz="2200" spc="-15" dirty="0">
                <a:latin typeface="Noto Sans"/>
                <a:cs typeface="Noto Sans"/>
              </a:rPr>
              <a:t>automatically </a:t>
            </a:r>
            <a:r>
              <a:rPr sz="2200" spc="-10" dirty="0">
                <a:latin typeface="Noto Sans"/>
                <a:cs typeface="Noto Sans"/>
              </a:rPr>
              <a:t>replicated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different </a:t>
            </a:r>
            <a:r>
              <a:rPr sz="2200" spc="-20" dirty="0">
                <a:latin typeface="Noto Sans"/>
                <a:cs typeface="Noto Sans"/>
              </a:rPr>
              <a:t>Availability </a:t>
            </a:r>
            <a:r>
              <a:rPr sz="2200" spc="-10" dirty="0">
                <a:latin typeface="Noto Sans"/>
                <a:cs typeface="Noto Sans"/>
              </a:rPr>
              <a:t>Zone,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5" dirty="0">
                <a:latin typeface="Noto Sans"/>
                <a:cs typeface="Noto Sans"/>
              </a:rPr>
              <a:t>copy </a:t>
            </a:r>
            <a:r>
              <a:rPr sz="2200" spc="-20" dirty="0">
                <a:latin typeface="Noto Sans"/>
                <a:cs typeface="Noto Sans"/>
              </a:rPr>
              <a:t>it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other </a:t>
            </a:r>
            <a:r>
              <a:rPr sz="2200" spc="-30" dirty="0">
                <a:latin typeface="Noto Sans"/>
                <a:cs typeface="Noto Sans"/>
              </a:rPr>
              <a:t>regions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15" dirty="0">
                <a:latin typeface="Noto Sans"/>
                <a:cs typeface="Noto Sans"/>
              </a:rPr>
              <a:t>Cross-Region</a:t>
            </a:r>
            <a:r>
              <a:rPr sz="2200" spc="8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Replication.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7400" y="4175759"/>
            <a:ext cx="10024110" cy="1691639"/>
            <a:chOff x="2057400" y="4175759"/>
            <a:chExt cx="10024110" cy="1691639"/>
          </a:xfrm>
        </p:grpSpPr>
        <p:sp>
          <p:nvSpPr>
            <p:cNvPr id="6" name="object 6"/>
            <p:cNvSpPr/>
            <p:nvPr/>
          </p:nvSpPr>
          <p:spPr>
            <a:xfrm>
              <a:off x="2057400" y="4623815"/>
              <a:ext cx="819912" cy="7955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13504" y="4981955"/>
              <a:ext cx="7668259" cy="76200"/>
            </a:xfrm>
            <a:custGeom>
              <a:avLst/>
              <a:gdLst/>
              <a:ahLst/>
              <a:cxnLst/>
              <a:rect l="l" t="t" r="r" b="b"/>
              <a:pathLst>
                <a:path w="7668259" h="76200">
                  <a:moveTo>
                    <a:pt x="7591806" y="0"/>
                  </a:moveTo>
                  <a:lnTo>
                    <a:pt x="7591806" y="76200"/>
                  </a:lnTo>
                  <a:lnTo>
                    <a:pt x="7649717" y="47244"/>
                  </a:lnTo>
                  <a:lnTo>
                    <a:pt x="7604506" y="47244"/>
                  </a:lnTo>
                  <a:lnTo>
                    <a:pt x="7604506" y="28956"/>
                  </a:lnTo>
                  <a:lnTo>
                    <a:pt x="7649718" y="28956"/>
                  </a:lnTo>
                  <a:lnTo>
                    <a:pt x="7591806" y="0"/>
                  </a:lnTo>
                  <a:close/>
                </a:path>
                <a:path w="7668259" h="76200">
                  <a:moveTo>
                    <a:pt x="7591806" y="28956"/>
                  </a:moveTo>
                  <a:lnTo>
                    <a:pt x="0" y="28956"/>
                  </a:lnTo>
                  <a:lnTo>
                    <a:pt x="0" y="47244"/>
                  </a:lnTo>
                  <a:lnTo>
                    <a:pt x="7591806" y="47244"/>
                  </a:lnTo>
                  <a:lnTo>
                    <a:pt x="7591806" y="28956"/>
                  </a:lnTo>
                  <a:close/>
                </a:path>
                <a:path w="7668259" h="76200">
                  <a:moveTo>
                    <a:pt x="7649718" y="28956"/>
                  </a:moveTo>
                  <a:lnTo>
                    <a:pt x="7604506" y="28956"/>
                  </a:lnTo>
                  <a:lnTo>
                    <a:pt x="7604506" y="47244"/>
                  </a:lnTo>
                  <a:lnTo>
                    <a:pt x="7649717" y="47244"/>
                  </a:lnTo>
                  <a:lnTo>
                    <a:pt x="7668006" y="38100"/>
                  </a:lnTo>
                  <a:lnTo>
                    <a:pt x="7649718" y="28956"/>
                  </a:lnTo>
                  <a:close/>
                </a:path>
              </a:pathLst>
            </a:custGeom>
            <a:solidFill>
              <a:srgbClr val="ED8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3576" y="4175759"/>
              <a:ext cx="1709927" cy="16916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452095" y="4374776"/>
            <a:ext cx="967232" cy="129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15895" y="5755385"/>
            <a:ext cx="1441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Data</a:t>
            </a:r>
            <a:r>
              <a:rPr sz="2000" spc="-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Center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7400" y="5752845"/>
            <a:ext cx="1441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Data</a:t>
            </a:r>
            <a:r>
              <a:rPr sz="2000" spc="-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Center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59808" y="4453128"/>
            <a:ext cx="816863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05815" y="4401311"/>
            <a:ext cx="1536192" cy="1374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10810" y="5654801"/>
            <a:ext cx="5810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814" y="281380"/>
            <a:ext cx="37401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0" dirty="0"/>
              <a:t>What </a:t>
            </a:r>
            <a:r>
              <a:rPr sz="3200" spc="65" dirty="0"/>
              <a:t>You’ll</a:t>
            </a:r>
            <a:r>
              <a:rPr sz="3200" spc="-60" dirty="0"/>
              <a:t> </a:t>
            </a:r>
            <a:r>
              <a:rPr sz="3200" spc="45" dirty="0"/>
              <a:t>Learn</a:t>
            </a:r>
            <a:endParaRPr sz="320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33871" y="710183"/>
            <a:ext cx="8723630" cy="4014470"/>
            <a:chOff x="5833871" y="710183"/>
            <a:chExt cx="8723630" cy="4014470"/>
          </a:xfrm>
        </p:grpSpPr>
        <p:sp>
          <p:nvSpPr>
            <p:cNvPr id="4" name="object 4"/>
            <p:cNvSpPr/>
            <p:nvPr/>
          </p:nvSpPr>
          <p:spPr>
            <a:xfrm>
              <a:off x="6288023" y="710183"/>
              <a:ext cx="3691128" cy="2560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33871" y="920495"/>
              <a:ext cx="4044696" cy="1066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12023" y="2874263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3631" y="3069335"/>
              <a:ext cx="182879" cy="1828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08975" y="198120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17535" y="2493263"/>
              <a:ext cx="182880" cy="182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08975" y="3800855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17535" y="3639311"/>
              <a:ext cx="182880" cy="1828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93479" y="2258567"/>
              <a:ext cx="5758180" cy="609600"/>
            </a:xfrm>
            <a:custGeom>
              <a:avLst/>
              <a:gdLst/>
              <a:ahLst/>
              <a:cxnLst/>
              <a:rect l="l" t="t" r="r" b="b"/>
              <a:pathLst>
                <a:path w="5758180" h="609600">
                  <a:moveTo>
                    <a:pt x="0" y="101600"/>
                  </a:moveTo>
                  <a:lnTo>
                    <a:pt x="7981" y="62043"/>
                  </a:lnTo>
                  <a:lnTo>
                    <a:pt x="29749" y="29749"/>
                  </a:lnTo>
                  <a:lnTo>
                    <a:pt x="62043" y="7981"/>
                  </a:lnTo>
                  <a:lnTo>
                    <a:pt x="101600" y="0"/>
                  </a:lnTo>
                  <a:lnTo>
                    <a:pt x="5656072" y="0"/>
                  </a:lnTo>
                  <a:lnTo>
                    <a:pt x="5695628" y="7981"/>
                  </a:lnTo>
                  <a:lnTo>
                    <a:pt x="5727922" y="29749"/>
                  </a:lnTo>
                  <a:lnTo>
                    <a:pt x="5749690" y="62043"/>
                  </a:lnTo>
                  <a:lnTo>
                    <a:pt x="5757672" y="101600"/>
                  </a:lnTo>
                  <a:lnTo>
                    <a:pt x="5757672" y="507999"/>
                  </a:lnTo>
                  <a:lnTo>
                    <a:pt x="5749690" y="547556"/>
                  </a:lnTo>
                  <a:lnTo>
                    <a:pt x="5727922" y="579850"/>
                  </a:lnTo>
                  <a:lnTo>
                    <a:pt x="5695628" y="601618"/>
                  </a:lnTo>
                  <a:lnTo>
                    <a:pt x="5656072" y="609599"/>
                  </a:lnTo>
                  <a:lnTo>
                    <a:pt x="101600" y="609599"/>
                  </a:lnTo>
                  <a:lnTo>
                    <a:pt x="62043" y="601618"/>
                  </a:lnTo>
                  <a:lnTo>
                    <a:pt x="29749" y="579850"/>
                  </a:lnTo>
                  <a:lnTo>
                    <a:pt x="7981" y="547556"/>
                  </a:lnTo>
                  <a:lnTo>
                    <a:pt x="0" y="507999"/>
                  </a:lnTo>
                  <a:lnTo>
                    <a:pt x="0" y="101600"/>
                  </a:lnTo>
                  <a:close/>
                </a:path>
              </a:pathLst>
            </a:custGeom>
            <a:ln w="12192">
              <a:solidFill>
                <a:srgbClr val="FFB8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527793" y="2424125"/>
            <a:ext cx="1606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Overview of</a:t>
            </a:r>
            <a:r>
              <a:rPr sz="18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14816" y="3398520"/>
            <a:ext cx="5760720" cy="607060"/>
          </a:xfrm>
          <a:custGeom>
            <a:avLst/>
            <a:gdLst/>
            <a:ahLst/>
            <a:cxnLst/>
            <a:rect l="l" t="t" r="r" b="b"/>
            <a:pathLst>
              <a:path w="5760719" h="607060">
                <a:moveTo>
                  <a:pt x="0" y="101091"/>
                </a:moveTo>
                <a:lnTo>
                  <a:pt x="7937" y="61722"/>
                </a:lnTo>
                <a:lnTo>
                  <a:pt x="29590" y="29591"/>
                </a:lnTo>
                <a:lnTo>
                  <a:pt x="61721" y="7937"/>
                </a:lnTo>
                <a:lnTo>
                  <a:pt x="101091" y="0"/>
                </a:lnTo>
                <a:lnTo>
                  <a:pt x="5659628" y="0"/>
                </a:lnTo>
                <a:lnTo>
                  <a:pt x="5698997" y="7937"/>
                </a:lnTo>
                <a:lnTo>
                  <a:pt x="5731128" y="29590"/>
                </a:lnTo>
                <a:lnTo>
                  <a:pt x="5752782" y="61721"/>
                </a:lnTo>
                <a:lnTo>
                  <a:pt x="5760720" y="101091"/>
                </a:lnTo>
                <a:lnTo>
                  <a:pt x="5760720" y="505459"/>
                </a:lnTo>
                <a:lnTo>
                  <a:pt x="5752782" y="544829"/>
                </a:lnTo>
                <a:lnTo>
                  <a:pt x="5731128" y="576961"/>
                </a:lnTo>
                <a:lnTo>
                  <a:pt x="5698997" y="598614"/>
                </a:lnTo>
                <a:lnTo>
                  <a:pt x="5659628" y="606551"/>
                </a:lnTo>
                <a:lnTo>
                  <a:pt x="101091" y="606551"/>
                </a:lnTo>
                <a:lnTo>
                  <a:pt x="61721" y="598614"/>
                </a:lnTo>
                <a:lnTo>
                  <a:pt x="29590" y="576961"/>
                </a:lnTo>
                <a:lnTo>
                  <a:pt x="7937" y="544829"/>
                </a:lnTo>
                <a:lnTo>
                  <a:pt x="0" y="505459"/>
                </a:lnTo>
                <a:lnTo>
                  <a:pt x="0" y="101091"/>
                </a:lnTo>
                <a:close/>
              </a:path>
            </a:pathLst>
          </a:custGeom>
          <a:ln w="12192">
            <a:solidFill>
              <a:srgbClr val="69D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9130" y="3563823"/>
            <a:ext cx="2468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Different </a:t>
            </a:r>
            <a:r>
              <a:rPr sz="1800" spc="-25" dirty="0">
                <a:solidFill>
                  <a:srgbClr val="3E3E3E"/>
                </a:solidFill>
                <a:latin typeface="Noto Sans"/>
                <a:cs typeface="Noto Sans"/>
              </a:rPr>
              <a:t>storage</a:t>
            </a:r>
            <a:r>
              <a:rPr sz="18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types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39113" y="2590736"/>
            <a:ext cx="7794625" cy="3975100"/>
            <a:chOff x="1039113" y="2590736"/>
            <a:chExt cx="7794625" cy="3975100"/>
          </a:xfrm>
        </p:grpSpPr>
        <p:sp>
          <p:nvSpPr>
            <p:cNvPr id="17" name="object 17"/>
            <p:cNvSpPr/>
            <p:nvPr/>
          </p:nvSpPr>
          <p:spPr>
            <a:xfrm>
              <a:off x="7900416" y="2599943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FFB86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00416" y="3730751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69DDB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03135" y="3148583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7DAFD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08975" y="4696967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17535" y="4279391"/>
              <a:ext cx="182880" cy="182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18120" y="5641847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26680" y="4864607"/>
              <a:ext cx="182879" cy="1828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9559" y="4956047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69DDB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97040" y="4358639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7DAFD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5463" y="3989831"/>
              <a:ext cx="5760720" cy="658495"/>
            </a:xfrm>
            <a:custGeom>
              <a:avLst/>
              <a:gdLst/>
              <a:ahLst/>
              <a:cxnLst/>
              <a:rect l="l" t="t" r="r" b="b"/>
              <a:pathLst>
                <a:path w="5760720" h="658495">
                  <a:moveTo>
                    <a:pt x="0" y="109727"/>
                  </a:moveTo>
                  <a:lnTo>
                    <a:pt x="8622" y="67026"/>
                  </a:lnTo>
                  <a:lnTo>
                    <a:pt x="32137" y="32146"/>
                  </a:lnTo>
                  <a:lnTo>
                    <a:pt x="67015" y="8626"/>
                  </a:lnTo>
                  <a:lnTo>
                    <a:pt x="109728" y="0"/>
                  </a:lnTo>
                  <a:lnTo>
                    <a:pt x="5650992" y="0"/>
                  </a:lnTo>
                  <a:lnTo>
                    <a:pt x="5693693" y="8626"/>
                  </a:lnTo>
                  <a:lnTo>
                    <a:pt x="5728573" y="32146"/>
                  </a:lnTo>
                  <a:lnTo>
                    <a:pt x="5752093" y="67026"/>
                  </a:lnTo>
                  <a:lnTo>
                    <a:pt x="5760720" y="109727"/>
                  </a:lnTo>
                  <a:lnTo>
                    <a:pt x="5760720" y="548639"/>
                  </a:lnTo>
                  <a:lnTo>
                    <a:pt x="5752093" y="591341"/>
                  </a:lnTo>
                  <a:lnTo>
                    <a:pt x="5728573" y="626221"/>
                  </a:lnTo>
                  <a:lnTo>
                    <a:pt x="5693693" y="649741"/>
                  </a:lnTo>
                  <a:lnTo>
                    <a:pt x="5650992" y="658367"/>
                  </a:lnTo>
                  <a:lnTo>
                    <a:pt x="109728" y="658367"/>
                  </a:lnTo>
                  <a:lnTo>
                    <a:pt x="67015" y="649741"/>
                  </a:lnTo>
                  <a:lnTo>
                    <a:pt x="32137" y="626221"/>
                  </a:lnTo>
                  <a:lnTo>
                    <a:pt x="8622" y="591341"/>
                  </a:lnTo>
                  <a:lnTo>
                    <a:pt x="0" y="548639"/>
                  </a:lnTo>
                  <a:lnTo>
                    <a:pt x="0" y="109727"/>
                  </a:lnTo>
                  <a:close/>
                </a:path>
              </a:pathLst>
            </a:custGeom>
            <a:ln w="12191">
              <a:solidFill>
                <a:srgbClr val="7DAF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82572" y="4181347"/>
            <a:ext cx="478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version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control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and lifecycle</a:t>
            </a:r>
            <a:r>
              <a:rPr sz="1800" spc="-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management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5463" y="2828544"/>
            <a:ext cx="5760720" cy="612775"/>
          </a:xfrm>
          <a:custGeom>
            <a:avLst/>
            <a:gdLst/>
            <a:ahLst/>
            <a:cxnLst/>
            <a:rect l="l" t="t" r="r" b="b"/>
            <a:pathLst>
              <a:path w="5760720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5658612" y="0"/>
                </a:lnTo>
                <a:lnTo>
                  <a:pt x="5698355" y="8024"/>
                </a:lnTo>
                <a:lnTo>
                  <a:pt x="5730811" y="29908"/>
                </a:lnTo>
                <a:lnTo>
                  <a:pt x="5752695" y="62364"/>
                </a:lnTo>
                <a:lnTo>
                  <a:pt x="5760720" y="102107"/>
                </a:lnTo>
                <a:lnTo>
                  <a:pt x="5760720" y="510539"/>
                </a:lnTo>
                <a:lnTo>
                  <a:pt x="5752695" y="550283"/>
                </a:lnTo>
                <a:lnTo>
                  <a:pt x="5730811" y="582739"/>
                </a:lnTo>
                <a:lnTo>
                  <a:pt x="5698355" y="604623"/>
                </a:lnTo>
                <a:lnTo>
                  <a:pt x="5658612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7"/>
                </a:lnTo>
                <a:close/>
              </a:path>
            </a:pathLst>
          </a:custGeom>
          <a:ln w="12191">
            <a:solidFill>
              <a:srgbClr val="7DA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80158" y="2996565"/>
            <a:ext cx="3777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Know what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an Amazon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is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823959" y="4642103"/>
            <a:ext cx="5760720" cy="634365"/>
          </a:xfrm>
          <a:custGeom>
            <a:avLst/>
            <a:gdLst/>
            <a:ahLst/>
            <a:cxnLst/>
            <a:rect l="l" t="t" r="r" b="b"/>
            <a:pathLst>
              <a:path w="5760719" h="634364">
                <a:moveTo>
                  <a:pt x="0" y="105663"/>
                </a:moveTo>
                <a:lnTo>
                  <a:pt x="8294" y="64508"/>
                </a:lnTo>
                <a:lnTo>
                  <a:pt x="30924" y="30924"/>
                </a:lnTo>
                <a:lnTo>
                  <a:pt x="64508" y="8294"/>
                </a:lnTo>
                <a:lnTo>
                  <a:pt x="105664" y="0"/>
                </a:lnTo>
                <a:lnTo>
                  <a:pt x="5655056" y="0"/>
                </a:lnTo>
                <a:lnTo>
                  <a:pt x="5696158" y="8294"/>
                </a:lnTo>
                <a:lnTo>
                  <a:pt x="5729747" y="30924"/>
                </a:lnTo>
                <a:lnTo>
                  <a:pt x="5752407" y="64508"/>
                </a:lnTo>
                <a:lnTo>
                  <a:pt x="5760720" y="105663"/>
                </a:lnTo>
                <a:lnTo>
                  <a:pt x="5760720" y="528320"/>
                </a:lnTo>
                <a:lnTo>
                  <a:pt x="5752407" y="569422"/>
                </a:lnTo>
                <a:lnTo>
                  <a:pt x="5729747" y="603011"/>
                </a:lnTo>
                <a:lnTo>
                  <a:pt x="5696158" y="625671"/>
                </a:lnTo>
                <a:lnTo>
                  <a:pt x="5655056" y="633984"/>
                </a:lnTo>
                <a:lnTo>
                  <a:pt x="105664" y="633984"/>
                </a:lnTo>
                <a:lnTo>
                  <a:pt x="64508" y="625671"/>
                </a:lnTo>
                <a:lnTo>
                  <a:pt x="30924" y="603011"/>
                </a:lnTo>
                <a:lnTo>
                  <a:pt x="8294" y="569422"/>
                </a:lnTo>
                <a:lnTo>
                  <a:pt x="0" y="528320"/>
                </a:lnTo>
                <a:lnTo>
                  <a:pt x="0" y="105663"/>
                </a:lnTo>
                <a:close/>
              </a:path>
            </a:pathLst>
          </a:custGeom>
          <a:ln w="12192">
            <a:solidFill>
              <a:srgbClr val="69D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561703" y="4820488"/>
            <a:ext cx="4832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How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1800" spc="-25" dirty="0">
                <a:solidFill>
                  <a:srgbClr val="3E3E3E"/>
                </a:solidFill>
                <a:latin typeface="Noto Sans"/>
                <a:cs typeface="Noto Sans"/>
              </a:rPr>
              <a:t>integrates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with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CloudFront and</a:t>
            </a:r>
            <a:r>
              <a:rPr sz="18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CDNs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723631" y="5550408"/>
            <a:ext cx="6861809" cy="942340"/>
            <a:chOff x="7723631" y="5550408"/>
            <a:chExt cx="6861809" cy="942340"/>
          </a:xfrm>
        </p:grpSpPr>
        <p:sp>
          <p:nvSpPr>
            <p:cNvPr id="33" name="object 33"/>
            <p:cNvSpPr/>
            <p:nvPr/>
          </p:nvSpPr>
          <p:spPr>
            <a:xfrm>
              <a:off x="7726679" y="5550408"/>
              <a:ext cx="182879" cy="1828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23631" y="6120384"/>
              <a:ext cx="182879" cy="1828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20911" y="5879592"/>
              <a:ext cx="5758180" cy="607060"/>
            </a:xfrm>
            <a:custGeom>
              <a:avLst/>
              <a:gdLst/>
              <a:ahLst/>
              <a:cxnLst/>
              <a:rect l="l" t="t" r="r" b="b"/>
              <a:pathLst>
                <a:path w="5758180" h="607060">
                  <a:moveTo>
                    <a:pt x="0" y="101092"/>
                  </a:moveTo>
                  <a:lnTo>
                    <a:pt x="7937" y="61722"/>
                  </a:lnTo>
                  <a:lnTo>
                    <a:pt x="29591" y="29591"/>
                  </a:lnTo>
                  <a:lnTo>
                    <a:pt x="61722" y="7937"/>
                  </a:lnTo>
                  <a:lnTo>
                    <a:pt x="101092" y="0"/>
                  </a:lnTo>
                  <a:lnTo>
                    <a:pt x="5656580" y="0"/>
                  </a:lnTo>
                  <a:lnTo>
                    <a:pt x="5695950" y="7937"/>
                  </a:lnTo>
                  <a:lnTo>
                    <a:pt x="5728081" y="29591"/>
                  </a:lnTo>
                  <a:lnTo>
                    <a:pt x="5749734" y="61722"/>
                  </a:lnTo>
                  <a:lnTo>
                    <a:pt x="5757672" y="101092"/>
                  </a:lnTo>
                  <a:lnTo>
                    <a:pt x="5757672" y="505460"/>
                  </a:lnTo>
                  <a:lnTo>
                    <a:pt x="5749734" y="544830"/>
                  </a:lnTo>
                  <a:lnTo>
                    <a:pt x="5728081" y="576961"/>
                  </a:lnTo>
                  <a:lnTo>
                    <a:pt x="5695950" y="598614"/>
                  </a:lnTo>
                  <a:lnTo>
                    <a:pt x="5656580" y="606552"/>
                  </a:lnTo>
                  <a:lnTo>
                    <a:pt x="101092" y="606552"/>
                  </a:lnTo>
                  <a:lnTo>
                    <a:pt x="61722" y="598614"/>
                  </a:lnTo>
                  <a:lnTo>
                    <a:pt x="29591" y="576961"/>
                  </a:lnTo>
                  <a:lnTo>
                    <a:pt x="7937" y="544830"/>
                  </a:lnTo>
                  <a:lnTo>
                    <a:pt x="0" y="505460"/>
                  </a:lnTo>
                  <a:lnTo>
                    <a:pt x="0" y="101092"/>
                  </a:lnTo>
                  <a:close/>
                </a:path>
              </a:pathLst>
            </a:custGeom>
            <a:ln w="12192">
              <a:solidFill>
                <a:srgbClr val="69DD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54971" y="6045454"/>
            <a:ext cx="420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How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1800" spc="-50" dirty="0">
                <a:solidFill>
                  <a:srgbClr val="3E3E3E"/>
                </a:solidFill>
                <a:latin typeface="Noto Sans"/>
                <a:cs typeface="Noto Sans"/>
              </a:rPr>
              <a:t>get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your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data into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out of</a:t>
            </a:r>
            <a:r>
              <a:rPr sz="1800" spc="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45210" y="5620448"/>
            <a:ext cx="7794625" cy="1908175"/>
            <a:chOff x="1045210" y="5620448"/>
            <a:chExt cx="7794625" cy="1908175"/>
          </a:xfrm>
        </p:grpSpPr>
        <p:sp>
          <p:nvSpPr>
            <p:cNvPr id="38" name="object 38"/>
            <p:cNvSpPr/>
            <p:nvPr/>
          </p:nvSpPr>
          <p:spPr>
            <a:xfrm>
              <a:off x="7906512" y="6208775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69DDB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03136" y="5629655"/>
              <a:ext cx="920750" cy="1210310"/>
            </a:xfrm>
            <a:custGeom>
              <a:avLst/>
              <a:gdLst/>
              <a:ahLst/>
              <a:cxnLst/>
              <a:rect l="l" t="t" r="r" b="b"/>
              <a:pathLst>
                <a:path w="920750" h="1210309">
                  <a:moveTo>
                    <a:pt x="6096" y="0"/>
                  </a:moveTo>
                  <a:lnTo>
                    <a:pt x="920496" y="0"/>
                  </a:lnTo>
                </a:path>
                <a:path w="920750" h="1210309">
                  <a:moveTo>
                    <a:pt x="0" y="1210056"/>
                  </a:moveTo>
                  <a:lnTo>
                    <a:pt x="914400" y="1210056"/>
                  </a:lnTo>
                </a:path>
              </a:pathLst>
            </a:custGeom>
            <a:ln w="18288">
              <a:solidFill>
                <a:srgbClr val="7DAFD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1560" y="6470903"/>
              <a:ext cx="5760720" cy="658495"/>
            </a:xfrm>
            <a:custGeom>
              <a:avLst/>
              <a:gdLst/>
              <a:ahLst/>
              <a:cxnLst/>
              <a:rect l="l" t="t" r="r" b="b"/>
              <a:pathLst>
                <a:path w="5760720" h="658495">
                  <a:moveTo>
                    <a:pt x="0" y="109728"/>
                  </a:moveTo>
                  <a:lnTo>
                    <a:pt x="8622" y="67026"/>
                  </a:lnTo>
                  <a:lnTo>
                    <a:pt x="32137" y="32146"/>
                  </a:lnTo>
                  <a:lnTo>
                    <a:pt x="67015" y="8626"/>
                  </a:lnTo>
                  <a:lnTo>
                    <a:pt x="109728" y="0"/>
                  </a:lnTo>
                  <a:lnTo>
                    <a:pt x="5650992" y="0"/>
                  </a:lnTo>
                  <a:lnTo>
                    <a:pt x="5693693" y="8626"/>
                  </a:lnTo>
                  <a:lnTo>
                    <a:pt x="5728573" y="32146"/>
                  </a:lnTo>
                  <a:lnTo>
                    <a:pt x="5752093" y="67026"/>
                  </a:lnTo>
                  <a:lnTo>
                    <a:pt x="5760720" y="109728"/>
                  </a:lnTo>
                  <a:lnTo>
                    <a:pt x="5760720" y="548640"/>
                  </a:lnTo>
                  <a:lnTo>
                    <a:pt x="5752093" y="591341"/>
                  </a:lnTo>
                  <a:lnTo>
                    <a:pt x="5728573" y="626221"/>
                  </a:lnTo>
                  <a:lnTo>
                    <a:pt x="5693693" y="649741"/>
                  </a:lnTo>
                  <a:lnTo>
                    <a:pt x="5650992" y="658368"/>
                  </a:lnTo>
                  <a:lnTo>
                    <a:pt x="109728" y="658368"/>
                  </a:lnTo>
                  <a:lnTo>
                    <a:pt x="67015" y="649741"/>
                  </a:lnTo>
                  <a:lnTo>
                    <a:pt x="32137" y="626221"/>
                  </a:lnTo>
                  <a:lnTo>
                    <a:pt x="8622" y="591341"/>
                  </a:lnTo>
                  <a:lnTo>
                    <a:pt x="0" y="548640"/>
                  </a:lnTo>
                  <a:lnTo>
                    <a:pt x="0" y="109728"/>
                  </a:lnTo>
                  <a:close/>
                </a:path>
              </a:pathLst>
            </a:custGeom>
            <a:ln w="12192">
              <a:solidFill>
                <a:srgbClr val="7DAF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32776" y="7345679"/>
              <a:ext cx="182879" cy="1828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15655" y="7434071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69DDB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88414" y="6662673"/>
            <a:ext cx="434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AWS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recommended best practices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for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51560" y="5309615"/>
            <a:ext cx="5760720" cy="612775"/>
          </a:xfrm>
          <a:custGeom>
            <a:avLst/>
            <a:gdLst/>
            <a:ahLst/>
            <a:cxnLst/>
            <a:rect l="l" t="t" r="r" b="b"/>
            <a:pathLst>
              <a:path w="5760720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5658612" y="0"/>
                </a:lnTo>
                <a:lnTo>
                  <a:pt x="5698355" y="8024"/>
                </a:lnTo>
                <a:lnTo>
                  <a:pt x="5730811" y="29908"/>
                </a:lnTo>
                <a:lnTo>
                  <a:pt x="5752695" y="62364"/>
                </a:lnTo>
                <a:lnTo>
                  <a:pt x="5760720" y="102108"/>
                </a:lnTo>
                <a:lnTo>
                  <a:pt x="5760720" y="510539"/>
                </a:lnTo>
                <a:lnTo>
                  <a:pt x="5752695" y="550283"/>
                </a:lnTo>
                <a:lnTo>
                  <a:pt x="5730811" y="582739"/>
                </a:lnTo>
                <a:lnTo>
                  <a:pt x="5698355" y="604623"/>
                </a:lnTo>
                <a:lnTo>
                  <a:pt x="5658612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8"/>
                </a:lnTo>
                <a:close/>
              </a:path>
            </a:pathLst>
          </a:custGeom>
          <a:ln w="12191">
            <a:solidFill>
              <a:srgbClr val="7DA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86254" y="5477332"/>
            <a:ext cx="4616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How to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secure and encrypt your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on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830056" y="7120128"/>
            <a:ext cx="5760720" cy="637540"/>
          </a:xfrm>
          <a:custGeom>
            <a:avLst/>
            <a:gdLst/>
            <a:ahLst/>
            <a:cxnLst/>
            <a:rect l="l" t="t" r="r" b="b"/>
            <a:pathLst>
              <a:path w="5760719" h="637540">
                <a:moveTo>
                  <a:pt x="0" y="106172"/>
                </a:moveTo>
                <a:lnTo>
                  <a:pt x="8338" y="64829"/>
                </a:lnTo>
                <a:lnTo>
                  <a:pt x="31083" y="31083"/>
                </a:lnTo>
                <a:lnTo>
                  <a:pt x="64829" y="8338"/>
                </a:lnTo>
                <a:lnTo>
                  <a:pt x="106172" y="0"/>
                </a:lnTo>
                <a:lnTo>
                  <a:pt x="5654548" y="0"/>
                </a:lnTo>
                <a:lnTo>
                  <a:pt x="5695890" y="8338"/>
                </a:lnTo>
                <a:lnTo>
                  <a:pt x="5729636" y="31083"/>
                </a:lnTo>
                <a:lnTo>
                  <a:pt x="5752381" y="64829"/>
                </a:lnTo>
                <a:lnTo>
                  <a:pt x="5760720" y="106172"/>
                </a:lnTo>
                <a:lnTo>
                  <a:pt x="5760720" y="530860"/>
                </a:lnTo>
                <a:lnTo>
                  <a:pt x="5752381" y="572202"/>
                </a:lnTo>
                <a:lnTo>
                  <a:pt x="5729636" y="605948"/>
                </a:lnTo>
                <a:lnTo>
                  <a:pt x="5695890" y="628693"/>
                </a:lnTo>
                <a:lnTo>
                  <a:pt x="5654548" y="637032"/>
                </a:lnTo>
                <a:lnTo>
                  <a:pt x="106172" y="637032"/>
                </a:lnTo>
                <a:lnTo>
                  <a:pt x="64829" y="628693"/>
                </a:lnTo>
                <a:lnTo>
                  <a:pt x="31083" y="605948"/>
                </a:lnTo>
                <a:lnTo>
                  <a:pt x="8338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12192">
            <a:solidFill>
              <a:srgbClr val="69DD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567418" y="7302245"/>
            <a:ext cx="292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Select and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Glacier</a:t>
            </a:r>
            <a:r>
              <a:rPr sz="18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Select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723631" y="6492240"/>
            <a:ext cx="182880" cy="914400"/>
            <a:chOff x="7723631" y="6492240"/>
            <a:chExt cx="182880" cy="914400"/>
          </a:xfrm>
        </p:grpSpPr>
        <p:sp>
          <p:nvSpPr>
            <p:cNvPr id="49" name="object 49"/>
            <p:cNvSpPr/>
            <p:nvPr/>
          </p:nvSpPr>
          <p:spPr>
            <a:xfrm>
              <a:off x="7818119" y="649224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8288">
              <a:solidFill>
                <a:srgbClr val="FF891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23631" y="6757416"/>
              <a:ext cx="182879" cy="1828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2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20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4" name="object 4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555434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55" dirty="0">
                <a:solidFill>
                  <a:srgbClr val="FFFFFF"/>
                </a:solidFill>
              </a:rPr>
              <a:t>S3</a:t>
            </a:r>
            <a:r>
              <a:rPr sz="3200" spc="-20" dirty="0">
                <a:solidFill>
                  <a:srgbClr val="FFFFFF"/>
                </a:solidFill>
              </a:rPr>
              <a:t> </a:t>
            </a:r>
            <a:r>
              <a:rPr sz="3200" spc="70" dirty="0">
                <a:solidFill>
                  <a:srgbClr val="FFFFFF"/>
                </a:solidFill>
              </a:rPr>
              <a:t>Buckets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about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</a:t>
            </a:r>
            <a:r>
              <a:rPr sz="2800" b="0" spc="-14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Buckets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4179" y="271093"/>
            <a:ext cx="171068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Buc</a:t>
            </a:r>
            <a:r>
              <a:rPr sz="3200" spc="65" dirty="0"/>
              <a:t>k</a:t>
            </a:r>
            <a:r>
              <a:rPr sz="3200" spc="85" dirty="0"/>
              <a:t>e</a:t>
            </a:r>
            <a:r>
              <a:rPr sz="3200" spc="50" dirty="0"/>
              <a:t>t</a:t>
            </a:r>
            <a:r>
              <a:rPr sz="3200" spc="110" dirty="0"/>
              <a:t>s</a:t>
            </a:r>
            <a:endParaRPr sz="320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21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306056" y="710183"/>
            <a:ext cx="165201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412735" y="1941131"/>
            <a:ext cx="2224405" cy="1052195"/>
            <a:chOff x="7412735" y="1941131"/>
            <a:chExt cx="2224405" cy="1052195"/>
          </a:xfrm>
        </p:grpSpPr>
        <p:sp>
          <p:nvSpPr>
            <p:cNvPr id="5" name="object 5"/>
            <p:cNvSpPr/>
            <p:nvPr/>
          </p:nvSpPr>
          <p:spPr>
            <a:xfrm>
              <a:off x="8200135" y="1945894"/>
              <a:ext cx="1432560" cy="770890"/>
            </a:xfrm>
            <a:custGeom>
              <a:avLst/>
              <a:gdLst/>
              <a:ahLst/>
              <a:cxnLst/>
              <a:rect l="l" t="t" r="r" b="b"/>
              <a:pathLst>
                <a:path w="1432559" h="770889">
                  <a:moveTo>
                    <a:pt x="0" y="305815"/>
                  </a:moveTo>
                  <a:lnTo>
                    <a:pt x="1324864" y="0"/>
                  </a:lnTo>
                  <a:lnTo>
                    <a:pt x="1432179" y="464820"/>
                  </a:lnTo>
                  <a:lnTo>
                    <a:pt x="107315" y="770635"/>
                  </a:lnTo>
                  <a:lnTo>
                    <a:pt x="0" y="305815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761" y="2097151"/>
              <a:ext cx="1076960" cy="457200"/>
            </a:xfrm>
            <a:custGeom>
              <a:avLst/>
              <a:gdLst/>
              <a:ahLst/>
              <a:cxnLst/>
              <a:rect l="l" t="t" r="r" b="b"/>
              <a:pathLst>
                <a:path w="1076959" h="457200">
                  <a:moveTo>
                    <a:pt x="92257" y="217298"/>
                  </a:moveTo>
                  <a:lnTo>
                    <a:pt x="67564" y="221106"/>
                  </a:lnTo>
                  <a:lnTo>
                    <a:pt x="0" y="236727"/>
                  </a:lnTo>
                  <a:lnTo>
                    <a:pt x="50800" y="457200"/>
                  </a:lnTo>
                  <a:lnTo>
                    <a:pt x="111887" y="443102"/>
                  </a:lnTo>
                  <a:lnTo>
                    <a:pt x="137671" y="435272"/>
                  </a:lnTo>
                  <a:lnTo>
                    <a:pt x="150117" y="429132"/>
                  </a:lnTo>
                  <a:lnTo>
                    <a:pt x="71374" y="429132"/>
                  </a:lnTo>
                  <a:lnTo>
                    <a:pt x="30734" y="252983"/>
                  </a:lnTo>
                  <a:lnTo>
                    <a:pt x="67945" y="244348"/>
                  </a:lnTo>
                  <a:lnTo>
                    <a:pt x="88280" y="241137"/>
                  </a:lnTo>
                  <a:lnTo>
                    <a:pt x="166564" y="241137"/>
                  </a:lnTo>
                  <a:lnTo>
                    <a:pt x="154051" y="231140"/>
                  </a:lnTo>
                  <a:lnTo>
                    <a:pt x="135501" y="222303"/>
                  </a:lnTo>
                  <a:lnTo>
                    <a:pt x="114903" y="217693"/>
                  </a:lnTo>
                  <a:lnTo>
                    <a:pt x="92257" y="217298"/>
                  </a:lnTo>
                  <a:close/>
                </a:path>
                <a:path w="1076959" h="457200">
                  <a:moveTo>
                    <a:pt x="166564" y="241137"/>
                  </a:moveTo>
                  <a:lnTo>
                    <a:pt x="88280" y="241137"/>
                  </a:lnTo>
                  <a:lnTo>
                    <a:pt x="106616" y="241236"/>
                  </a:lnTo>
                  <a:lnTo>
                    <a:pt x="122951" y="244669"/>
                  </a:lnTo>
                  <a:lnTo>
                    <a:pt x="159829" y="274859"/>
                  </a:lnTo>
                  <a:lnTo>
                    <a:pt x="173990" y="311403"/>
                  </a:lnTo>
                  <a:lnTo>
                    <a:pt x="177299" y="332480"/>
                  </a:lnTo>
                  <a:lnTo>
                    <a:pt x="177133" y="351520"/>
                  </a:lnTo>
                  <a:lnTo>
                    <a:pt x="155658" y="396372"/>
                  </a:lnTo>
                  <a:lnTo>
                    <a:pt x="102616" y="421894"/>
                  </a:lnTo>
                  <a:lnTo>
                    <a:pt x="71374" y="429132"/>
                  </a:lnTo>
                  <a:lnTo>
                    <a:pt x="150117" y="429132"/>
                  </a:lnTo>
                  <a:lnTo>
                    <a:pt x="190500" y="394589"/>
                  </a:lnTo>
                  <a:lnTo>
                    <a:pt x="204612" y="354107"/>
                  </a:lnTo>
                  <a:lnTo>
                    <a:pt x="204983" y="330366"/>
                  </a:lnTo>
                  <a:lnTo>
                    <a:pt x="200914" y="304292"/>
                  </a:lnTo>
                  <a:lnTo>
                    <a:pt x="193555" y="280521"/>
                  </a:lnTo>
                  <a:lnTo>
                    <a:pt x="183292" y="260429"/>
                  </a:lnTo>
                  <a:lnTo>
                    <a:pt x="170124" y="243980"/>
                  </a:lnTo>
                  <a:lnTo>
                    <a:pt x="166564" y="241137"/>
                  </a:lnTo>
                  <a:close/>
                </a:path>
                <a:path w="1076959" h="457200">
                  <a:moveTo>
                    <a:pt x="348615" y="156209"/>
                  </a:moveTo>
                  <a:lnTo>
                    <a:pt x="225679" y="184657"/>
                  </a:lnTo>
                  <a:lnTo>
                    <a:pt x="276606" y="405129"/>
                  </a:lnTo>
                  <a:lnTo>
                    <a:pt x="399415" y="376808"/>
                  </a:lnTo>
                  <a:lnTo>
                    <a:pt x="399299" y="376300"/>
                  </a:lnTo>
                  <a:lnTo>
                    <a:pt x="296926" y="376300"/>
                  </a:lnTo>
                  <a:lnTo>
                    <a:pt x="278130" y="295148"/>
                  </a:lnTo>
                  <a:lnTo>
                    <a:pt x="369570" y="274066"/>
                  </a:lnTo>
                  <a:lnTo>
                    <a:pt x="369218" y="272542"/>
                  </a:lnTo>
                  <a:lnTo>
                    <a:pt x="272923" y="272542"/>
                  </a:lnTo>
                  <a:lnTo>
                    <a:pt x="256540" y="201549"/>
                  </a:lnTo>
                  <a:lnTo>
                    <a:pt x="353822" y="179070"/>
                  </a:lnTo>
                  <a:lnTo>
                    <a:pt x="348615" y="156209"/>
                  </a:lnTo>
                  <a:close/>
                </a:path>
                <a:path w="1076959" h="457200">
                  <a:moveTo>
                    <a:pt x="394208" y="353822"/>
                  </a:moveTo>
                  <a:lnTo>
                    <a:pt x="296926" y="376300"/>
                  </a:lnTo>
                  <a:lnTo>
                    <a:pt x="399299" y="376300"/>
                  </a:lnTo>
                  <a:lnTo>
                    <a:pt x="394208" y="353822"/>
                  </a:lnTo>
                  <a:close/>
                </a:path>
                <a:path w="1076959" h="457200">
                  <a:moveTo>
                    <a:pt x="423545" y="138938"/>
                  </a:moveTo>
                  <a:lnTo>
                    <a:pt x="397891" y="144906"/>
                  </a:lnTo>
                  <a:lnTo>
                    <a:pt x="448818" y="365378"/>
                  </a:lnTo>
                  <a:lnTo>
                    <a:pt x="571754" y="337057"/>
                  </a:lnTo>
                  <a:lnTo>
                    <a:pt x="571579" y="336296"/>
                  </a:lnTo>
                  <a:lnTo>
                    <a:pt x="469138" y="336296"/>
                  </a:lnTo>
                  <a:lnTo>
                    <a:pt x="423545" y="138938"/>
                  </a:lnTo>
                  <a:close/>
                </a:path>
                <a:path w="1076959" h="457200">
                  <a:moveTo>
                    <a:pt x="566420" y="313817"/>
                  </a:moveTo>
                  <a:lnTo>
                    <a:pt x="469138" y="336296"/>
                  </a:lnTo>
                  <a:lnTo>
                    <a:pt x="571579" y="336296"/>
                  </a:lnTo>
                  <a:lnTo>
                    <a:pt x="566420" y="313817"/>
                  </a:lnTo>
                  <a:close/>
                </a:path>
                <a:path w="1076959" h="457200">
                  <a:moveTo>
                    <a:pt x="681228" y="79501"/>
                  </a:moveTo>
                  <a:lnTo>
                    <a:pt x="558292" y="107823"/>
                  </a:lnTo>
                  <a:lnTo>
                    <a:pt x="609219" y="328422"/>
                  </a:lnTo>
                  <a:lnTo>
                    <a:pt x="732155" y="299974"/>
                  </a:lnTo>
                  <a:lnTo>
                    <a:pt x="732036" y="299466"/>
                  </a:lnTo>
                  <a:lnTo>
                    <a:pt x="629539" y="299466"/>
                  </a:lnTo>
                  <a:lnTo>
                    <a:pt x="610870" y="218440"/>
                  </a:lnTo>
                  <a:lnTo>
                    <a:pt x="702183" y="197230"/>
                  </a:lnTo>
                  <a:lnTo>
                    <a:pt x="701831" y="195706"/>
                  </a:lnTo>
                  <a:lnTo>
                    <a:pt x="605536" y="195706"/>
                  </a:lnTo>
                  <a:lnTo>
                    <a:pt x="589153" y="124714"/>
                  </a:lnTo>
                  <a:lnTo>
                    <a:pt x="686435" y="102234"/>
                  </a:lnTo>
                  <a:lnTo>
                    <a:pt x="681228" y="79501"/>
                  </a:lnTo>
                  <a:close/>
                </a:path>
                <a:path w="1076959" h="457200">
                  <a:moveTo>
                    <a:pt x="726821" y="277114"/>
                  </a:moveTo>
                  <a:lnTo>
                    <a:pt x="629539" y="299466"/>
                  </a:lnTo>
                  <a:lnTo>
                    <a:pt x="732036" y="299466"/>
                  </a:lnTo>
                  <a:lnTo>
                    <a:pt x="726821" y="277114"/>
                  </a:lnTo>
                  <a:close/>
                </a:path>
                <a:path w="1076959" h="457200">
                  <a:moveTo>
                    <a:pt x="805036" y="81152"/>
                  </a:moveTo>
                  <a:lnTo>
                    <a:pt x="778002" y="81152"/>
                  </a:lnTo>
                  <a:lnTo>
                    <a:pt x="823722" y="278892"/>
                  </a:lnTo>
                  <a:lnTo>
                    <a:pt x="849376" y="272923"/>
                  </a:lnTo>
                  <a:lnTo>
                    <a:pt x="805036" y="81152"/>
                  </a:lnTo>
                  <a:close/>
                </a:path>
                <a:path w="1076959" h="457200">
                  <a:moveTo>
                    <a:pt x="364363" y="251459"/>
                  </a:moveTo>
                  <a:lnTo>
                    <a:pt x="272923" y="272542"/>
                  </a:lnTo>
                  <a:lnTo>
                    <a:pt x="369218" y="272542"/>
                  </a:lnTo>
                  <a:lnTo>
                    <a:pt x="364363" y="251459"/>
                  </a:lnTo>
                  <a:close/>
                </a:path>
                <a:path w="1076959" h="457200">
                  <a:moveTo>
                    <a:pt x="696976" y="174625"/>
                  </a:moveTo>
                  <a:lnTo>
                    <a:pt x="605536" y="195706"/>
                  </a:lnTo>
                  <a:lnTo>
                    <a:pt x="701831" y="195706"/>
                  </a:lnTo>
                  <a:lnTo>
                    <a:pt x="696976" y="174625"/>
                  </a:lnTo>
                  <a:close/>
                </a:path>
                <a:path w="1076959" h="457200">
                  <a:moveTo>
                    <a:pt x="868299" y="36322"/>
                  </a:moveTo>
                  <a:lnTo>
                    <a:pt x="702945" y="74422"/>
                  </a:lnTo>
                  <a:lnTo>
                    <a:pt x="708279" y="97281"/>
                  </a:lnTo>
                  <a:lnTo>
                    <a:pt x="778002" y="81152"/>
                  </a:lnTo>
                  <a:lnTo>
                    <a:pt x="805036" y="81152"/>
                  </a:lnTo>
                  <a:lnTo>
                    <a:pt x="803656" y="75183"/>
                  </a:lnTo>
                  <a:lnTo>
                    <a:pt x="873506" y="59054"/>
                  </a:lnTo>
                  <a:lnTo>
                    <a:pt x="868299" y="36322"/>
                  </a:lnTo>
                  <a:close/>
                </a:path>
                <a:path w="1076959" h="457200">
                  <a:moveTo>
                    <a:pt x="1025779" y="0"/>
                  </a:moveTo>
                  <a:lnTo>
                    <a:pt x="902843" y="28321"/>
                  </a:lnTo>
                  <a:lnTo>
                    <a:pt x="953643" y="248793"/>
                  </a:lnTo>
                  <a:lnTo>
                    <a:pt x="1076579" y="220472"/>
                  </a:lnTo>
                  <a:lnTo>
                    <a:pt x="1076463" y="219964"/>
                  </a:lnTo>
                  <a:lnTo>
                    <a:pt x="974090" y="219964"/>
                  </a:lnTo>
                  <a:lnTo>
                    <a:pt x="955294" y="138810"/>
                  </a:lnTo>
                  <a:lnTo>
                    <a:pt x="1046734" y="117728"/>
                  </a:lnTo>
                  <a:lnTo>
                    <a:pt x="1046382" y="116204"/>
                  </a:lnTo>
                  <a:lnTo>
                    <a:pt x="950087" y="116204"/>
                  </a:lnTo>
                  <a:lnTo>
                    <a:pt x="933704" y="45212"/>
                  </a:lnTo>
                  <a:lnTo>
                    <a:pt x="1030986" y="22732"/>
                  </a:lnTo>
                  <a:lnTo>
                    <a:pt x="1025779" y="0"/>
                  </a:lnTo>
                  <a:close/>
                </a:path>
                <a:path w="1076959" h="457200">
                  <a:moveTo>
                    <a:pt x="1071372" y="197612"/>
                  </a:moveTo>
                  <a:lnTo>
                    <a:pt x="974090" y="219964"/>
                  </a:lnTo>
                  <a:lnTo>
                    <a:pt x="1076463" y="219964"/>
                  </a:lnTo>
                  <a:lnTo>
                    <a:pt x="1071372" y="197612"/>
                  </a:lnTo>
                  <a:close/>
                </a:path>
                <a:path w="1076959" h="457200">
                  <a:moveTo>
                    <a:pt x="1041527" y="95123"/>
                  </a:moveTo>
                  <a:lnTo>
                    <a:pt x="950087" y="116204"/>
                  </a:lnTo>
                  <a:lnTo>
                    <a:pt x="1046382" y="116204"/>
                  </a:lnTo>
                  <a:lnTo>
                    <a:pt x="1041527" y="9512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2735" y="2206752"/>
              <a:ext cx="786383" cy="786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293864" y="7016432"/>
            <a:ext cx="2035810" cy="1313815"/>
            <a:chOff x="7293864" y="7016432"/>
            <a:chExt cx="2035810" cy="1313815"/>
          </a:xfrm>
        </p:grpSpPr>
        <p:sp>
          <p:nvSpPr>
            <p:cNvPr id="9" name="object 9"/>
            <p:cNvSpPr/>
            <p:nvPr/>
          </p:nvSpPr>
          <p:spPr>
            <a:xfrm>
              <a:off x="7293864" y="7397495"/>
              <a:ext cx="1024127" cy="93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51749" y="7021194"/>
              <a:ext cx="1173480" cy="675640"/>
            </a:xfrm>
            <a:custGeom>
              <a:avLst/>
              <a:gdLst/>
              <a:ahLst/>
              <a:cxnLst/>
              <a:rect l="l" t="t" r="r" b="b"/>
              <a:pathLst>
                <a:path w="1173479" h="675640">
                  <a:moveTo>
                    <a:pt x="0" y="248030"/>
                  </a:moveTo>
                  <a:lnTo>
                    <a:pt x="1074420" y="0"/>
                  </a:lnTo>
                  <a:lnTo>
                    <a:pt x="1173099" y="427481"/>
                  </a:lnTo>
                  <a:lnTo>
                    <a:pt x="98678" y="675385"/>
                  </a:lnTo>
                  <a:lnTo>
                    <a:pt x="0" y="248030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5203" y="7198308"/>
              <a:ext cx="763905" cy="368935"/>
            </a:xfrm>
            <a:custGeom>
              <a:avLst/>
              <a:gdLst/>
              <a:ahLst/>
              <a:cxnLst/>
              <a:rect l="l" t="t" r="r" b="b"/>
              <a:pathLst>
                <a:path w="763904" h="368934">
                  <a:moveTo>
                    <a:pt x="96631" y="130083"/>
                  </a:moveTo>
                  <a:lnTo>
                    <a:pt x="79642" y="130907"/>
                  </a:lnTo>
                  <a:lnTo>
                    <a:pt x="60451" y="134290"/>
                  </a:lnTo>
                  <a:lnTo>
                    <a:pt x="0" y="148260"/>
                  </a:lnTo>
                  <a:lnTo>
                    <a:pt x="50926" y="368732"/>
                  </a:lnTo>
                  <a:lnTo>
                    <a:pt x="76580" y="362890"/>
                  </a:lnTo>
                  <a:lnTo>
                    <a:pt x="55372" y="271196"/>
                  </a:lnTo>
                  <a:lnTo>
                    <a:pt x="101346" y="260528"/>
                  </a:lnTo>
                  <a:lnTo>
                    <a:pt x="135907" y="260528"/>
                  </a:lnTo>
                  <a:lnTo>
                    <a:pt x="124801" y="249098"/>
                  </a:lnTo>
                  <a:lnTo>
                    <a:pt x="50292" y="249098"/>
                  </a:lnTo>
                  <a:lnTo>
                    <a:pt x="30861" y="164897"/>
                  </a:lnTo>
                  <a:lnTo>
                    <a:pt x="64135" y="157150"/>
                  </a:lnTo>
                  <a:lnTo>
                    <a:pt x="77569" y="154670"/>
                  </a:lnTo>
                  <a:lnTo>
                    <a:pt x="89312" y="153880"/>
                  </a:lnTo>
                  <a:lnTo>
                    <a:pt x="143968" y="153880"/>
                  </a:lnTo>
                  <a:lnTo>
                    <a:pt x="143017" y="152165"/>
                  </a:lnTo>
                  <a:lnTo>
                    <a:pt x="134479" y="142855"/>
                  </a:lnTo>
                  <a:lnTo>
                    <a:pt x="123951" y="136068"/>
                  </a:lnTo>
                  <a:lnTo>
                    <a:pt x="111404" y="131808"/>
                  </a:lnTo>
                  <a:lnTo>
                    <a:pt x="96631" y="130083"/>
                  </a:lnTo>
                  <a:close/>
                </a:path>
                <a:path w="763904" h="368934">
                  <a:moveTo>
                    <a:pt x="135907" y="260528"/>
                  </a:moveTo>
                  <a:lnTo>
                    <a:pt x="101346" y="260528"/>
                  </a:lnTo>
                  <a:lnTo>
                    <a:pt x="175895" y="339903"/>
                  </a:lnTo>
                  <a:lnTo>
                    <a:pt x="206248" y="332918"/>
                  </a:lnTo>
                  <a:lnTo>
                    <a:pt x="135907" y="260528"/>
                  </a:lnTo>
                  <a:close/>
                </a:path>
                <a:path w="763904" h="368934">
                  <a:moveTo>
                    <a:pt x="312927" y="75997"/>
                  </a:moveTo>
                  <a:lnTo>
                    <a:pt x="190119" y="104445"/>
                  </a:lnTo>
                  <a:lnTo>
                    <a:pt x="240919" y="324917"/>
                  </a:lnTo>
                  <a:lnTo>
                    <a:pt x="363854" y="296596"/>
                  </a:lnTo>
                  <a:lnTo>
                    <a:pt x="363739" y="296088"/>
                  </a:lnTo>
                  <a:lnTo>
                    <a:pt x="261366" y="296088"/>
                  </a:lnTo>
                  <a:lnTo>
                    <a:pt x="242570" y="214935"/>
                  </a:lnTo>
                  <a:lnTo>
                    <a:pt x="334010" y="193853"/>
                  </a:lnTo>
                  <a:lnTo>
                    <a:pt x="333658" y="192329"/>
                  </a:lnTo>
                  <a:lnTo>
                    <a:pt x="237363" y="192329"/>
                  </a:lnTo>
                  <a:lnTo>
                    <a:pt x="220979" y="121336"/>
                  </a:lnTo>
                  <a:lnTo>
                    <a:pt x="318262" y="98857"/>
                  </a:lnTo>
                  <a:lnTo>
                    <a:pt x="312927" y="75997"/>
                  </a:lnTo>
                  <a:close/>
                </a:path>
                <a:path w="763904" h="368934">
                  <a:moveTo>
                    <a:pt x="358648" y="273609"/>
                  </a:moveTo>
                  <a:lnTo>
                    <a:pt x="261366" y="296088"/>
                  </a:lnTo>
                  <a:lnTo>
                    <a:pt x="363739" y="296088"/>
                  </a:lnTo>
                  <a:lnTo>
                    <a:pt x="358648" y="273609"/>
                  </a:lnTo>
                  <a:close/>
                </a:path>
                <a:path w="763904" h="368934">
                  <a:moveTo>
                    <a:pt x="143968" y="153880"/>
                  </a:moveTo>
                  <a:lnTo>
                    <a:pt x="89312" y="153880"/>
                  </a:lnTo>
                  <a:lnTo>
                    <a:pt x="99389" y="154757"/>
                  </a:lnTo>
                  <a:lnTo>
                    <a:pt x="107823" y="157277"/>
                  </a:lnTo>
                  <a:lnTo>
                    <a:pt x="129488" y="196117"/>
                  </a:lnTo>
                  <a:lnTo>
                    <a:pt x="129159" y="205394"/>
                  </a:lnTo>
                  <a:lnTo>
                    <a:pt x="97948" y="237480"/>
                  </a:lnTo>
                  <a:lnTo>
                    <a:pt x="50292" y="249098"/>
                  </a:lnTo>
                  <a:lnTo>
                    <a:pt x="124801" y="249098"/>
                  </a:lnTo>
                  <a:lnTo>
                    <a:pt x="123444" y="247701"/>
                  </a:lnTo>
                  <a:lnTo>
                    <a:pt x="140658" y="233723"/>
                  </a:lnTo>
                  <a:lnTo>
                    <a:pt x="151526" y="217507"/>
                  </a:lnTo>
                  <a:lnTo>
                    <a:pt x="156037" y="199052"/>
                  </a:lnTo>
                  <a:lnTo>
                    <a:pt x="154177" y="178359"/>
                  </a:lnTo>
                  <a:lnTo>
                    <a:pt x="149580" y="164000"/>
                  </a:lnTo>
                  <a:lnTo>
                    <a:pt x="143968" y="153880"/>
                  </a:lnTo>
                  <a:close/>
                </a:path>
                <a:path w="763904" h="368934">
                  <a:moveTo>
                    <a:pt x="328802" y="171247"/>
                  </a:moveTo>
                  <a:lnTo>
                    <a:pt x="237363" y="192329"/>
                  </a:lnTo>
                  <a:lnTo>
                    <a:pt x="333658" y="192329"/>
                  </a:lnTo>
                  <a:lnTo>
                    <a:pt x="328802" y="171247"/>
                  </a:lnTo>
                  <a:close/>
                </a:path>
                <a:path w="763904" h="368934">
                  <a:moveTo>
                    <a:pt x="440563" y="45644"/>
                  </a:moveTo>
                  <a:lnTo>
                    <a:pt x="418973" y="50597"/>
                  </a:lnTo>
                  <a:lnTo>
                    <a:pt x="382904" y="292151"/>
                  </a:lnTo>
                  <a:lnTo>
                    <a:pt x="408813" y="286182"/>
                  </a:lnTo>
                  <a:lnTo>
                    <a:pt x="419862" y="209728"/>
                  </a:lnTo>
                  <a:lnTo>
                    <a:pt x="508126" y="189408"/>
                  </a:lnTo>
                  <a:lnTo>
                    <a:pt x="538913" y="189408"/>
                  </a:lnTo>
                  <a:lnTo>
                    <a:pt x="535612" y="184582"/>
                  </a:lnTo>
                  <a:lnTo>
                    <a:pt x="423545" y="184582"/>
                  </a:lnTo>
                  <a:lnTo>
                    <a:pt x="433704" y="110287"/>
                  </a:lnTo>
                  <a:lnTo>
                    <a:pt x="434631" y="101147"/>
                  </a:lnTo>
                  <a:lnTo>
                    <a:pt x="435308" y="92412"/>
                  </a:lnTo>
                  <a:lnTo>
                    <a:pt x="435723" y="84105"/>
                  </a:lnTo>
                  <a:lnTo>
                    <a:pt x="435864" y="76251"/>
                  </a:lnTo>
                  <a:lnTo>
                    <a:pt x="461501" y="76251"/>
                  </a:lnTo>
                  <a:lnTo>
                    <a:pt x="440563" y="45644"/>
                  </a:lnTo>
                  <a:close/>
                </a:path>
                <a:path w="763904" h="368934">
                  <a:moveTo>
                    <a:pt x="538913" y="189408"/>
                  </a:moveTo>
                  <a:lnTo>
                    <a:pt x="508126" y="189408"/>
                  </a:lnTo>
                  <a:lnTo>
                    <a:pt x="551815" y="253162"/>
                  </a:lnTo>
                  <a:lnTo>
                    <a:pt x="578357" y="247066"/>
                  </a:lnTo>
                  <a:lnTo>
                    <a:pt x="538913" y="189408"/>
                  </a:lnTo>
                  <a:close/>
                </a:path>
                <a:path w="763904" h="368934">
                  <a:moveTo>
                    <a:pt x="650551" y="0"/>
                  </a:moveTo>
                  <a:lnTo>
                    <a:pt x="625855" y="3861"/>
                  </a:lnTo>
                  <a:lnTo>
                    <a:pt x="558292" y="19482"/>
                  </a:lnTo>
                  <a:lnTo>
                    <a:pt x="609219" y="239954"/>
                  </a:lnTo>
                  <a:lnTo>
                    <a:pt x="670305" y="225857"/>
                  </a:lnTo>
                  <a:lnTo>
                    <a:pt x="696090" y="217971"/>
                  </a:lnTo>
                  <a:lnTo>
                    <a:pt x="708414" y="211887"/>
                  </a:lnTo>
                  <a:lnTo>
                    <a:pt x="629793" y="211887"/>
                  </a:lnTo>
                  <a:lnTo>
                    <a:pt x="589152" y="35611"/>
                  </a:lnTo>
                  <a:lnTo>
                    <a:pt x="626364" y="27102"/>
                  </a:lnTo>
                  <a:lnTo>
                    <a:pt x="646699" y="23836"/>
                  </a:lnTo>
                  <a:lnTo>
                    <a:pt x="724968" y="23836"/>
                  </a:lnTo>
                  <a:lnTo>
                    <a:pt x="712470" y="13894"/>
                  </a:lnTo>
                  <a:lnTo>
                    <a:pt x="693846" y="5040"/>
                  </a:lnTo>
                  <a:lnTo>
                    <a:pt x="673211" y="400"/>
                  </a:lnTo>
                  <a:lnTo>
                    <a:pt x="650551" y="0"/>
                  </a:lnTo>
                  <a:close/>
                </a:path>
                <a:path w="763904" h="368934">
                  <a:moveTo>
                    <a:pt x="724968" y="23836"/>
                  </a:moveTo>
                  <a:lnTo>
                    <a:pt x="646699" y="23836"/>
                  </a:lnTo>
                  <a:lnTo>
                    <a:pt x="665035" y="23927"/>
                  </a:lnTo>
                  <a:lnTo>
                    <a:pt x="681370" y="27352"/>
                  </a:lnTo>
                  <a:lnTo>
                    <a:pt x="718200" y="57550"/>
                  </a:lnTo>
                  <a:lnTo>
                    <a:pt x="732408" y="94158"/>
                  </a:lnTo>
                  <a:lnTo>
                    <a:pt x="735716" y="115232"/>
                  </a:lnTo>
                  <a:lnTo>
                    <a:pt x="735536" y="134258"/>
                  </a:lnTo>
                  <a:lnTo>
                    <a:pt x="713970" y="179002"/>
                  </a:lnTo>
                  <a:lnTo>
                    <a:pt x="661035" y="204648"/>
                  </a:lnTo>
                  <a:lnTo>
                    <a:pt x="629793" y="211887"/>
                  </a:lnTo>
                  <a:lnTo>
                    <a:pt x="708414" y="211887"/>
                  </a:lnTo>
                  <a:lnTo>
                    <a:pt x="748919" y="177216"/>
                  </a:lnTo>
                  <a:lnTo>
                    <a:pt x="763031" y="136830"/>
                  </a:lnTo>
                  <a:lnTo>
                    <a:pt x="763402" y="113065"/>
                  </a:lnTo>
                  <a:lnTo>
                    <a:pt x="759332" y="86919"/>
                  </a:lnTo>
                  <a:lnTo>
                    <a:pt x="751974" y="63204"/>
                  </a:lnTo>
                  <a:lnTo>
                    <a:pt x="741711" y="43120"/>
                  </a:lnTo>
                  <a:lnTo>
                    <a:pt x="728543" y="26679"/>
                  </a:lnTo>
                  <a:lnTo>
                    <a:pt x="724968" y="23836"/>
                  </a:lnTo>
                  <a:close/>
                </a:path>
                <a:path w="763904" h="368934">
                  <a:moveTo>
                    <a:pt x="461501" y="76251"/>
                  </a:moveTo>
                  <a:lnTo>
                    <a:pt x="435864" y="76251"/>
                  </a:lnTo>
                  <a:lnTo>
                    <a:pt x="440551" y="84730"/>
                  </a:lnTo>
                  <a:lnTo>
                    <a:pt x="445071" y="92459"/>
                  </a:lnTo>
                  <a:lnTo>
                    <a:pt x="449401" y="99450"/>
                  </a:lnTo>
                  <a:lnTo>
                    <a:pt x="453517" y="105715"/>
                  </a:lnTo>
                  <a:lnTo>
                    <a:pt x="494919" y="168199"/>
                  </a:lnTo>
                  <a:lnTo>
                    <a:pt x="423545" y="184582"/>
                  </a:lnTo>
                  <a:lnTo>
                    <a:pt x="535612" y="184582"/>
                  </a:lnTo>
                  <a:lnTo>
                    <a:pt x="461501" y="7625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957186" y="8434222"/>
            <a:ext cx="16833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Financial</a:t>
            </a:r>
            <a:r>
              <a:rPr sz="2000" spc="-65" dirty="0">
                <a:latin typeface="Noto Sans"/>
                <a:cs typeface="Noto Sans"/>
              </a:rPr>
              <a:t> </a:t>
            </a:r>
            <a:r>
              <a:rPr sz="2000" spc="-20" dirty="0">
                <a:latin typeface="Noto Sans"/>
                <a:cs typeface="Noto Sans"/>
              </a:rPr>
              <a:t>Data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1088" y="4495800"/>
            <a:ext cx="1249679" cy="1289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89368" y="5808090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Bu</a:t>
            </a:r>
            <a:r>
              <a:rPr sz="2000" spc="-10" dirty="0">
                <a:latin typeface="Noto Sans"/>
                <a:cs typeface="Noto Sans"/>
              </a:rPr>
              <a:t>c</a:t>
            </a:r>
            <a:r>
              <a:rPr sz="2000" spc="-20" dirty="0">
                <a:latin typeface="Noto Sans"/>
                <a:cs typeface="Noto Sans"/>
              </a:rPr>
              <a:t>k</a:t>
            </a:r>
            <a:r>
              <a:rPr sz="2000" spc="-10" dirty="0">
                <a:latin typeface="Noto Sans"/>
                <a:cs typeface="Noto Sans"/>
              </a:rPr>
              <a:t>e</a:t>
            </a:r>
            <a:r>
              <a:rPr sz="2000" spc="-20" dirty="0"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67828" y="3425952"/>
            <a:ext cx="76200" cy="993140"/>
          </a:xfrm>
          <a:custGeom>
            <a:avLst/>
            <a:gdLst/>
            <a:ahLst/>
            <a:cxnLst/>
            <a:rect l="l" t="t" r="r" b="b"/>
            <a:pathLst>
              <a:path w="76200" h="993139">
                <a:moveTo>
                  <a:pt x="28955" y="916939"/>
                </a:moveTo>
                <a:lnTo>
                  <a:pt x="0" y="916939"/>
                </a:lnTo>
                <a:lnTo>
                  <a:pt x="38100" y="993139"/>
                </a:lnTo>
                <a:lnTo>
                  <a:pt x="69850" y="929639"/>
                </a:lnTo>
                <a:lnTo>
                  <a:pt x="28955" y="929639"/>
                </a:lnTo>
                <a:lnTo>
                  <a:pt x="28955" y="916939"/>
                </a:lnTo>
                <a:close/>
              </a:path>
              <a:path w="76200" h="993139">
                <a:moveTo>
                  <a:pt x="47244" y="0"/>
                </a:moveTo>
                <a:lnTo>
                  <a:pt x="28955" y="0"/>
                </a:lnTo>
                <a:lnTo>
                  <a:pt x="28955" y="929639"/>
                </a:lnTo>
                <a:lnTo>
                  <a:pt x="47244" y="929639"/>
                </a:lnTo>
                <a:lnTo>
                  <a:pt x="47244" y="0"/>
                </a:lnTo>
                <a:close/>
              </a:path>
              <a:path w="76200" h="993139">
                <a:moveTo>
                  <a:pt x="76200" y="916939"/>
                </a:moveTo>
                <a:lnTo>
                  <a:pt x="47244" y="916939"/>
                </a:lnTo>
                <a:lnTo>
                  <a:pt x="47244" y="929639"/>
                </a:lnTo>
                <a:lnTo>
                  <a:pt x="69850" y="929639"/>
                </a:lnTo>
                <a:lnTo>
                  <a:pt x="76200" y="916939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3271" y="4927091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244"/>
                </a:lnTo>
                <a:lnTo>
                  <a:pt x="63500" y="47244"/>
                </a:lnTo>
                <a:lnTo>
                  <a:pt x="63500" y="28956"/>
                </a:lnTo>
                <a:lnTo>
                  <a:pt x="76200" y="28956"/>
                </a:lnTo>
                <a:lnTo>
                  <a:pt x="76200" y="0"/>
                </a:lnTo>
                <a:close/>
              </a:path>
              <a:path w="993775" h="76200">
                <a:moveTo>
                  <a:pt x="76200" y="28956"/>
                </a:moveTo>
                <a:lnTo>
                  <a:pt x="63500" y="28956"/>
                </a:lnTo>
                <a:lnTo>
                  <a:pt x="63500" y="47244"/>
                </a:lnTo>
                <a:lnTo>
                  <a:pt x="76200" y="47244"/>
                </a:lnTo>
                <a:lnTo>
                  <a:pt x="76200" y="28956"/>
                </a:lnTo>
                <a:close/>
              </a:path>
              <a:path w="993775" h="76200">
                <a:moveTo>
                  <a:pt x="993648" y="28956"/>
                </a:moveTo>
                <a:lnTo>
                  <a:pt x="76200" y="28956"/>
                </a:lnTo>
                <a:lnTo>
                  <a:pt x="76200" y="47244"/>
                </a:lnTo>
                <a:lnTo>
                  <a:pt x="993648" y="47244"/>
                </a:lnTo>
                <a:lnTo>
                  <a:pt x="993648" y="28956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1679" y="4921503"/>
            <a:ext cx="993775" cy="76200"/>
          </a:xfrm>
          <a:custGeom>
            <a:avLst/>
            <a:gdLst/>
            <a:ahLst/>
            <a:cxnLst/>
            <a:rect l="l" t="t" r="r" b="b"/>
            <a:pathLst>
              <a:path w="993775" h="76200">
                <a:moveTo>
                  <a:pt x="975855" y="28829"/>
                </a:moveTo>
                <a:lnTo>
                  <a:pt x="930148" y="28829"/>
                </a:lnTo>
                <a:lnTo>
                  <a:pt x="930275" y="47117"/>
                </a:lnTo>
                <a:lnTo>
                  <a:pt x="917556" y="47198"/>
                </a:lnTo>
                <a:lnTo>
                  <a:pt x="917701" y="76200"/>
                </a:lnTo>
                <a:lnTo>
                  <a:pt x="993648" y="37592"/>
                </a:lnTo>
                <a:lnTo>
                  <a:pt x="975855" y="28829"/>
                </a:lnTo>
                <a:close/>
              </a:path>
              <a:path w="993775" h="76200">
                <a:moveTo>
                  <a:pt x="917465" y="28910"/>
                </a:moveTo>
                <a:lnTo>
                  <a:pt x="0" y="34798"/>
                </a:lnTo>
                <a:lnTo>
                  <a:pt x="0" y="53086"/>
                </a:lnTo>
                <a:lnTo>
                  <a:pt x="917556" y="47198"/>
                </a:lnTo>
                <a:lnTo>
                  <a:pt x="917465" y="28910"/>
                </a:lnTo>
                <a:close/>
              </a:path>
              <a:path w="993775" h="76200">
                <a:moveTo>
                  <a:pt x="930148" y="28829"/>
                </a:moveTo>
                <a:lnTo>
                  <a:pt x="917465" y="28910"/>
                </a:lnTo>
                <a:lnTo>
                  <a:pt x="917556" y="47198"/>
                </a:lnTo>
                <a:lnTo>
                  <a:pt x="930275" y="47117"/>
                </a:lnTo>
                <a:lnTo>
                  <a:pt x="930148" y="28829"/>
                </a:lnTo>
                <a:close/>
              </a:path>
              <a:path w="993775" h="76200">
                <a:moveTo>
                  <a:pt x="917321" y="0"/>
                </a:moveTo>
                <a:lnTo>
                  <a:pt x="917465" y="28910"/>
                </a:lnTo>
                <a:lnTo>
                  <a:pt x="975855" y="28829"/>
                </a:lnTo>
                <a:lnTo>
                  <a:pt x="917321" y="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7828" y="6224015"/>
            <a:ext cx="76200" cy="993140"/>
          </a:xfrm>
          <a:custGeom>
            <a:avLst/>
            <a:gdLst/>
            <a:ahLst/>
            <a:cxnLst/>
            <a:rect l="l" t="t" r="r" b="b"/>
            <a:pathLst>
              <a:path w="76200" h="993140">
                <a:moveTo>
                  <a:pt x="47244" y="63499"/>
                </a:moveTo>
                <a:lnTo>
                  <a:pt x="28955" y="63499"/>
                </a:lnTo>
                <a:lnTo>
                  <a:pt x="28955" y="993139"/>
                </a:lnTo>
                <a:lnTo>
                  <a:pt x="47244" y="993139"/>
                </a:lnTo>
                <a:lnTo>
                  <a:pt x="47244" y="63499"/>
                </a:lnTo>
                <a:close/>
              </a:path>
              <a:path w="76200" h="993140">
                <a:moveTo>
                  <a:pt x="38100" y="0"/>
                </a:moveTo>
                <a:lnTo>
                  <a:pt x="0" y="76199"/>
                </a:lnTo>
                <a:lnTo>
                  <a:pt x="28955" y="76199"/>
                </a:lnTo>
                <a:lnTo>
                  <a:pt x="28955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993140">
                <a:moveTo>
                  <a:pt x="69850" y="63499"/>
                </a:moveTo>
                <a:lnTo>
                  <a:pt x="47244" y="63499"/>
                </a:lnTo>
                <a:lnTo>
                  <a:pt x="47244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738359" y="3919156"/>
            <a:ext cx="1892935" cy="1524635"/>
            <a:chOff x="9738359" y="3919156"/>
            <a:chExt cx="1892935" cy="1524635"/>
          </a:xfrm>
        </p:grpSpPr>
        <p:sp>
          <p:nvSpPr>
            <p:cNvPr id="20" name="object 20"/>
            <p:cNvSpPr/>
            <p:nvPr/>
          </p:nvSpPr>
          <p:spPr>
            <a:xfrm>
              <a:off x="9738359" y="4367784"/>
              <a:ext cx="780288" cy="1075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64799" y="3923919"/>
              <a:ext cx="1161415" cy="673100"/>
            </a:xfrm>
            <a:custGeom>
              <a:avLst/>
              <a:gdLst/>
              <a:ahLst/>
              <a:cxnLst/>
              <a:rect l="l" t="t" r="r" b="b"/>
              <a:pathLst>
                <a:path w="1161415" h="673100">
                  <a:moveTo>
                    <a:pt x="0" y="245236"/>
                  </a:moveTo>
                  <a:lnTo>
                    <a:pt x="1062481" y="0"/>
                  </a:lnTo>
                  <a:lnTo>
                    <a:pt x="1161160" y="427354"/>
                  </a:lnTo>
                  <a:lnTo>
                    <a:pt x="98678" y="672591"/>
                  </a:lnTo>
                  <a:lnTo>
                    <a:pt x="0" y="245236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59363" y="4078097"/>
              <a:ext cx="730885" cy="374650"/>
            </a:xfrm>
            <a:custGeom>
              <a:avLst/>
              <a:gdLst/>
              <a:ahLst/>
              <a:cxnLst/>
              <a:rect l="l" t="t" r="r" b="b"/>
              <a:pathLst>
                <a:path w="730884" h="374650">
                  <a:moveTo>
                    <a:pt x="27177" y="161036"/>
                  </a:moveTo>
                  <a:lnTo>
                    <a:pt x="0" y="167386"/>
                  </a:lnTo>
                  <a:lnTo>
                    <a:pt x="109600" y="374268"/>
                  </a:lnTo>
                  <a:lnTo>
                    <a:pt x="134874" y="368426"/>
                  </a:lnTo>
                  <a:lnTo>
                    <a:pt x="136632" y="338708"/>
                  </a:lnTo>
                  <a:lnTo>
                    <a:pt x="115950" y="338708"/>
                  </a:lnTo>
                  <a:lnTo>
                    <a:pt x="111257" y="327183"/>
                  </a:lnTo>
                  <a:lnTo>
                    <a:pt x="105933" y="315087"/>
                  </a:lnTo>
                  <a:lnTo>
                    <a:pt x="99966" y="302418"/>
                  </a:lnTo>
                  <a:lnTo>
                    <a:pt x="93344" y="289178"/>
                  </a:lnTo>
                  <a:lnTo>
                    <a:pt x="27177" y="161036"/>
                  </a:lnTo>
                  <a:close/>
                </a:path>
                <a:path w="730884" h="374650">
                  <a:moveTo>
                    <a:pt x="170501" y="165735"/>
                  </a:moveTo>
                  <a:lnTo>
                    <a:pt x="144652" y="165735"/>
                  </a:lnTo>
                  <a:lnTo>
                    <a:pt x="145160" y="167639"/>
                  </a:lnTo>
                  <a:lnTo>
                    <a:pt x="244220" y="343153"/>
                  </a:lnTo>
                  <a:lnTo>
                    <a:pt x="269620" y="337312"/>
                  </a:lnTo>
                  <a:lnTo>
                    <a:pt x="270619" y="308101"/>
                  </a:lnTo>
                  <a:lnTo>
                    <a:pt x="248411" y="308101"/>
                  </a:lnTo>
                  <a:lnTo>
                    <a:pt x="242456" y="294389"/>
                  </a:lnTo>
                  <a:lnTo>
                    <a:pt x="236394" y="281463"/>
                  </a:lnTo>
                  <a:lnTo>
                    <a:pt x="230213" y="269347"/>
                  </a:lnTo>
                  <a:lnTo>
                    <a:pt x="223900" y="258063"/>
                  </a:lnTo>
                  <a:lnTo>
                    <a:pt x="170501" y="165735"/>
                  </a:lnTo>
                  <a:close/>
                </a:path>
                <a:path w="730884" h="374650">
                  <a:moveTo>
                    <a:pt x="151256" y="132461"/>
                  </a:moveTo>
                  <a:lnTo>
                    <a:pt x="124078" y="138683"/>
                  </a:lnTo>
                  <a:lnTo>
                    <a:pt x="115598" y="281463"/>
                  </a:lnTo>
                  <a:lnTo>
                    <a:pt x="114961" y="294389"/>
                  </a:lnTo>
                  <a:lnTo>
                    <a:pt x="114834" y="315087"/>
                  </a:lnTo>
                  <a:lnTo>
                    <a:pt x="115069" y="324445"/>
                  </a:lnTo>
                  <a:lnTo>
                    <a:pt x="115950" y="338708"/>
                  </a:lnTo>
                  <a:lnTo>
                    <a:pt x="136632" y="338708"/>
                  </a:lnTo>
                  <a:lnTo>
                    <a:pt x="144144" y="211708"/>
                  </a:lnTo>
                  <a:lnTo>
                    <a:pt x="144652" y="165735"/>
                  </a:lnTo>
                  <a:lnTo>
                    <a:pt x="170501" y="165735"/>
                  </a:lnTo>
                  <a:lnTo>
                    <a:pt x="151256" y="132461"/>
                  </a:lnTo>
                  <a:close/>
                </a:path>
                <a:path w="730884" h="374650">
                  <a:moveTo>
                    <a:pt x="277621" y="103250"/>
                  </a:moveTo>
                  <a:lnTo>
                    <a:pt x="250443" y="109474"/>
                  </a:lnTo>
                  <a:lnTo>
                    <a:pt x="247141" y="253364"/>
                  </a:lnTo>
                  <a:lnTo>
                    <a:pt x="247045" y="281463"/>
                  </a:lnTo>
                  <a:lnTo>
                    <a:pt x="247062" y="283352"/>
                  </a:lnTo>
                  <a:lnTo>
                    <a:pt x="247552" y="296388"/>
                  </a:lnTo>
                  <a:lnTo>
                    <a:pt x="248411" y="308101"/>
                  </a:lnTo>
                  <a:lnTo>
                    <a:pt x="270619" y="308101"/>
                  </a:lnTo>
                  <a:lnTo>
                    <a:pt x="277621" y="103250"/>
                  </a:lnTo>
                  <a:close/>
                </a:path>
                <a:path w="730884" h="374650">
                  <a:moveTo>
                    <a:pt x="407987" y="77263"/>
                  </a:moveTo>
                  <a:lnTo>
                    <a:pt x="391029" y="78130"/>
                  </a:lnTo>
                  <a:lnTo>
                    <a:pt x="371855" y="81533"/>
                  </a:lnTo>
                  <a:lnTo>
                    <a:pt x="311403" y="95503"/>
                  </a:lnTo>
                  <a:lnTo>
                    <a:pt x="362203" y="315975"/>
                  </a:lnTo>
                  <a:lnTo>
                    <a:pt x="387857" y="310006"/>
                  </a:lnTo>
                  <a:lnTo>
                    <a:pt x="366649" y="218312"/>
                  </a:lnTo>
                  <a:lnTo>
                    <a:pt x="412750" y="207772"/>
                  </a:lnTo>
                  <a:lnTo>
                    <a:pt x="447397" y="207772"/>
                  </a:lnTo>
                  <a:lnTo>
                    <a:pt x="436324" y="196341"/>
                  </a:lnTo>
                  <a:lnTo>
                    <a:pt x="361568" y="196341"/>
                  </a:lnTo>
                  <a:lnTo>
                    <a:pt x="342137" y="112013"/>
                  </a:lnTo>
                  <a:lnTo>
                    <a:pt x="375538" y="104266"/>
                  </a:lnTo>
                  <a:lnTo>
                    <a:pt x="388917" y="101840"/>
                  </a:lnTo>
                  <a:lnTo>
                    <a:pt x="400653" y="101044"/>
                  </a:lnTo>
                  <a:lnTo>
                    <a:pt x="455398" y="101044"/>
                  </a:lnTo>
                  <a:lnTo>
                    <a:pt x="454421" y="99282"/>
                  </a:lnTo>
                  <a:lnTo>
                    <a:pt x="445883" y="89971"/>
                  </a:lnTo>
                  <a:lnTo>
                    <a:pt x="435355" y="83185"/>
                  </a:lnTo>
                  <a:lnTo>
                    <a:pt x="422755" y="78944"/>
                  </a:lnTo>
                  <a:lnTo>
                    <a:pt x="407987" y="77263"/>
                  </a:lnTo>
                  <a:close/>
                </a:path>
                <a:path w="730884" h="374650">
                  <a:moveTo>
                    <a:pt x="447397" y="207772"/>
                  </a:moveTo>
                  <a:lnTo>
                    <a:pt x="412750" y="207772"/>
                  </a:lnTo>
                  <a:lnTo>
                    <a:pt x="487299" y="287147"/>
                  </a:lnTo>
                  <a:lnTo>
                    <a:pt x="517525" y="280162"/>
                  </a:lnTo>
                  <a:lnTo>
                    <a:pt x="447397" y="207772"/>
                  </a:lnTo>
                  <a:close/>
                </a:path>
                <a:path w="730884" h="374650">
                  <a:moveTo>
                    <a:pt x="527050" y="45719"/>
                  </a:moveTo>
                  <a:lnTo>
                    <a:pt x="501395" y="51562"/>
                  </a:lnTo>
                  <a:lnTo>
                    <a:pt x="552322" y="272033"/>
                  </a:lnTo>
                  <a:lnTo>
                    <a:pt x="577976" y="266191"/>
                  </a:lnTo>
                  <a:lnTo>
                    <a:pt x="527050" y="45719"/>
                  </a:lnTo>
                  <a:close/>
                </a:path>
                <a:path w="730884" h="374650">
                  <a:moveTo>
                    <a:pt x="662000" y="44703"/>
                  </a:moveTo>
                  <a:lnTo>
                    <a:pt x="635000" y="44703"/>
                  </a:lnTo>
                  <a:lnTo>
                    <a:pt x="680719" y="242442"/>
                  </a:lnTo>
                  <a:lnTo>
                    <a:pt x="706246" y="236600"/>
                  </a:lnTo>
                  <a:lnTo>
                    <a:pt x="662000" y="44703"/>
                  </a:lnTo>
                  <a:close/>
                </a:path>
                <a:path w="730884" h="374650">
                  <a:moveTo>
                    <a:pt x="455398" y="101044"/>
                  </a:moveTo>
                  <a:lnTo>
                    <a:pt x="400653" y="101044"/>
                  </a:lnTo>
                  <a:lnTo>
                    <a:pt x="410721" y="101891"/>
                  </a:lnTo>
                  <a:lnTo>
                    <a:pt x="419100" y="104393"/>
                  </a:lnTo>
                  <a:lnTo>
                    <a:pt x="440818" y="143254"/>
                  </a:lnTo>
                  <a:lnTo>
                    <a:pt x="440451" y="152574"/>
                  </a:lnTo>
                  <a:lnTo>
                    <a:pt x="409297" y="184616"/>
                  </a:lnTo>
                  <a:lnTo>
                    <a:pt x="361568" y="196341"/>
                  </a:lnTo>
                  <a:lnTo>
                    <a:pt x="436324" y="196341"/>
                  </a:lnTo>
                  <a:lnTo>
                    <a:pt x="434847" y="194817"/>
                  </a:lnTo>
                  <a:lnTo>
                    <a:pt x="452062" y="180911"/>
                  </a:lnTo>
                  <a:lnTo>
                    <a:pt x="462930" y="164718"/>
                  </a:lnTo>
                  <a:lnTo>
                    <a:pt x="467441" y="146240"/>
                  </a:lnTo>
                  <a:lnTo>
                    <a:pt x="465581" y="125475"/>
                  </a:lnTo>
                  <a:lnTo>
                    <a:pt x="460984" y="111117"/>
                  </a:lnTo>
                  <a:lnTo>
                    <a:pt x="455398" y="101044"/>
                  </a:lnTo>
                  <a:close/>
                </a:path>
                <a:path w="730884" h="374650">
                  <a:moveTo>
                    <a:pt x="725296" y="0"/>
                  </a:moveTo>
                  <a:lnTo>
                    <a:pt x="559942" y="38100"/>
                  </a:lnTo>
                  <a:lnTo>
                    <a:pt x="565150" y="60832"/>
                  </a:lnTo>
                  <a:lnTo>
                    <a:pt x="635000" y="44703"/>
                  </a:lnTo>
                  <a:lnTo>
                    <a:pt x="662000" y="44703"/>
                  </a:lnTo>
                  <a:lnTo>
                    <a:pt x="660653" y="38862"/>
                  </a:lnTo>
                  <a:lnTo>
                    <a:pt x="730503" y="22732"/>
                  </a:lnTo>
                  <a:lnTo>
                    <a:pt x="72529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51158" y="4520819"/>
              <a:ext cx="173736" cy="2487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853676" y="5464809"/>
            <a:ext cx="548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Fil</a:t>
            </a:r>
            <a:r>
              <a:rPr sz="2000" spc="-10" dirty="0">
                <a:latin typeface="Noto Sans"/>
                <a:cs typeface="Noto Sans"/>
              </a:rPr>
              <a:t>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96232" y="5776086"/>
            <a:ext cx="8712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40" dirty="0">
                <a:latin typeface="Noto Sans"/>
                <a:cs typeface="Noto Sans"/>
              </a:rPr>
              <a:t>I</a:t>
            </a:r>
            <a:r>
              <a:rPr sz="2000" spc="-114" dirty="0">
                <a:latin typeface="Noto Sans"/>
                <a:cs typeface="Noto Sans"/>
              </a:rPr>
              <a:t>m</a:t>
            </a:r>
            <a:r>
              <a:rPr sz="2000" spc="-80" dirty="0">
                <a:latin typeface="Noto Sans"/>
                <a:cs typeface="Noto Sans"/>
              </a:rPr>
              <a:t>a</a:t>
            </a:r>
            <a:r>
              <a:rPr sz="2000" spc="-105" dirty="0">
                <a:latin typeface="Noto Sans"/>
                <a:cs typeface="Noto Sans"/>
              </a:rPr>
              <a:t>g</a:t>
            </a:r>
            <a:r>
              <a:rPr sz="2000" spc="-10" dirty="0">
                <a:latin typeface="Noto Sans"/>
                <a:cs typeface="Noto Sans"/>
              </a:rPr>
              <a:t>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07408" y="4849367"/>
            <a:ext cx="883919" cy="774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04607" y="3046856"/>
            <a:ext cx="8121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Videos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7239" y="1098550"/>
            <a:ext cx="1268476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All </a:t>
            </a: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5" dirty="0">
                <a:latin typeface="Noto Sans"/>
                <a:cs typeface="Noto Sans"/>
              </a:rPr>
              <a:t>is stored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20" dirty="0">
                <a:latin typeface="Noto Sans"/>
                <a:cs typeface="Noto Sans"/>
              </a:rPr>
              <a:t>“buckets.”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a folder </a:t>
            </a: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10" dirty="0">
                <a:latin typeface="Noto Sans"/>
                <a:cs typeface="Noto Sans"/>
              </a:rPr>
              <a:t>which you can </a:t>
            </a:r>
            <a:r>
              <a:rPr sz="2200" spc="-15" dirty="0">
                <a:latin typeface="Noto Sans"/>
                <a:cs typeface="Noto Sans"/>
              </a:rPr>
              <a:t>read, </a:t>
            </a:r>
            <a:r>
              <a:rPr sz="2200" spc="-20" dirty="0">
                <a:latin typeface="Noto Sans"/>
                <a:cs typeface="Noto Sans"/>
              </a:rPr>
              <a:t>write,</a:t>
            </a:r>
            <a:r>
              <a:rPr sz="2200" spc="8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and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delete</a:t>
            </a:r>
            <a:r>
              <a:rPr sz="220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objects.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9703" y="3895344"/>
            <a:ext cx="6592570" cy="920750"/>
            <a:chOff x="4489703" y="3895344"/>
            <a:chExt cx="6592570" cy="920750"/>
          </a:xfrm>
        </p:grpSpPr>
        <p:sp>
          <p:nvSpPr>
            <p:cNvPr id="3" name="object 3"/>
            <p:cNvSpPr/>
            <p:nvPr/>
          </p:nvSpPr>
          <p:spPr>
            <a:xfrm>
              <a:off x="4922519" y="4274820"/>
              <a:ext cx="6159500" cy="76200"/>
            </a:xfrm>
            <a:custGeom>
              <a:avLst/>
              <a:gdLst/>
              <a:ahLst/>
              <a:cxnLst/>
              <a:rect l="l" t="t" r="r" b="b"/>
              <a:pathLst>
                <a:path w="6159500" h="76200">
                  <a:moveTo>
                    <a:pt x="6083173" y="0"/>
                  </a:moveTo>
                  <a:lnTo>
                    <a:pt x="6083173" y="76200"/>
                  </a:lnTo>
                  <a:lnTo>
                    <a:pt x="6146673" y="44450"/>
                  </a:lnTo>
                  <a:lnTo>
                    <a:pt x="6095873" y="44450"/>
                  </a:lnTo>
                  <a:lnTo>
                    <a:pt x="6095873" y="31750"/>
                  </a:lnTo>
                  <a:lnTo>
                    <a:pt x="6146673" y="31750"/>
                  </a:lnTo>
                  <a:lnTo>
                    <a:pt x="6083173" y="0"/>
                  </a:lnTo>
                  <a:close/>
                </a:path>
                <a:path w="6159500" h="76200">
                  <a:moveTo>
                    <a:pt x="608317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083173" y="44450"/>
                  </a:lnTo>
                  <a:lnTo>
                    <a:pt x="6083173" y="31750"/>
                  </a:lnTo>
                  <a:close/>
                </a:path>
                <a:path w="6159500" h="76200">
                  <a:moveTo>
                    <a:pt x="6146673" y="31750"/>
                  </a:moveTo>
                  <a:lnTo>
                    <a:pt x="6095873" y="31750"/>
                  </a:lnTo>
                  <a:lnTo>
                    <a:pt x="6095873" y="44450"/>
                  </a:lnTo>
                  <a:lnTo>
                    <a:pt x="6146673" y="44450"/>
                  </a:lnTo>
                  <a:lnTo>
                    <a:pt x="6159373" y="38100"/>
                  </a:lnTo>
                  <a:lnTo>
                    <a:pt x="6146673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89703" y="3895344"/>
              <a:ext cx="865631" cy="9204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2926" y="271093"/>
            <a:ext cx="34715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Buckets</a:t>
            </a:r>
            <a:r>
              <a:rPr sz="3200" spc="5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22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6452615" y="722376"/>
            <a:ext cx="3313176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24309" y="5164581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Bu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k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98935" y="3511296"/>
            <a:ext cx="1478279" cy="1530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5858" y="4209415"/>
            <a:ext cx="42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5</a:t>
            </a:r>
            <a:r>
              <a:rPr sz="1800" spc="-15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0616" y="5158816"/>
            <a:ext cx="9169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Objects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8632" y="3895344"/>
            <a:ext cx="865632" cy="923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35802" y="4210634"/>
            <a:ext cx="430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5</a:t>
            </a:r>
            <a:r>
              <a:rPr sz="1800" spc="-20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0607" y="3877055"/>
            <a:ext cx="862583" cy="923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65872" y="4192651"/>
            <a:ext cx="42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5</a:t>
            </a:r>
            <a:r>
              <a:rPr sz="1800" spc="-15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79535" y="3895344"/>
            <a:ext cx="865631" cy="920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95690" y="4209415"/>
            <a:ext cx="42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5</a:t>
            </a:r>
            <a:r>
              <a:rPr sz="1800" spc="-15" dirty="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7239" y="1098550"/>
            <a:ext cx="13082269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store as </a:t>
            </a:r>
            <a:r>
              <a:rPr sz="2200" spc="-15" dirty="0">
                <a:latin typeface="Noto Sans"/>
                <a:cs typeface="Noto Sans"/>
              </a:rPr>
              <a:t>many </a:t>
            </a:r>
            <a:r>
              <a:rPr sz="2200" spc="-10" dirty="0">
                <a:latin typeface="Noto Sans"/>
                <a:cs typeface="Noto Sans"/>
              </a:rPr>
              <a:t>objects as you </a:t>
            </a:r>
            <a:r>
              <a:rPr sz="2200" spc="-15" dirty="0">
                <a:latin typeface="Noto Sans"/>
                <a:cs typeface="Noto Sans"/>
              </a:rPr>
              <a:t>want </a:t>
            </a:r>
            <a:r>
              <a:rPr sz="2200" spc="-10" dirty="0">
                <a:latin typeface="Noto Sans"/>
                <a:cs typeface="Noto Sans"/>
              </a:rPr>
              <a:t>in a </a:t>
            </a:r>
            <a:r>
              <a:rPr sz="2200" spc="-25" dirty="0">
                <a:latin typeface="Noto Sans"/>
                <a:cs typeface="Noto Sans"/>
              </a:rPr>
              <a:t>bucket, </a:t>
            </a:r>
            <a:r>
              <a:rPr sz="2200" spc="-15" dirty="0">
                <a:latin typeface="Noto Sans"/>
                <a:cs typeface="Noto Sans"/>
              </a:rPr>
              <a:t>but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are </a:t>
            </a:r>
            <a:r>
              <a:rPr sz="2200" spc="-15" dirty="0">
                <a:latin typeface="Noto Sans"/>
                <a:cs typeface="Noto Sans"/>
              </a:rPr>
              <a:t>limited </a:t>
            </a:r>
            <a:r>
              <a:rPr sz="2200" spc="-10" dirty="0">
                <a:latin typeface="Noto Sans"/>
                <a:cs typeface="Noto Sans"/>
              </a:rPr>
              <a:t>in size to 5TB, </a:t>
            </a:r>
            <a:r>
              <a:rPr sz="2200" spc="-15" dirty="0">
                <a:latin typeface="Noto Sans"/>
                <a:cs typeface="Noto Sans"/>
              </a:rPr>
              <a:t>and</a:t>
            </a:r>
            <a:r>
              <a:rPr sz="2200" spc="165" dirty="0">
                <a:latin typeface="Noto Sans"/>
                <a:cs typeface="Noto Sans"/>
              </a:rPr>
              <a:t> </a:t>
            </a:r>
            <a:r>
              <a:rPr sz="2200" spc="-20" dirty="0">
                <a:latin typeface="Noto Sans"/>
                <a:cs typeface="Noto Sans"/>
              </a:rPr>
              <a:t>the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35" dirty="0">
                <a:latin typeface="Noto Sans"/>
                <a:cs typeface="Noto Sans"/>
              </a:rPr>
              <a:t>largest </a:t>
            </a:r>
            <a:r>
              <a:rPr sz="2200" spc="-5" dirty="0">
                <a:latin typeface="Noto Sans"/>
                <a:cs typeface="Noto Sans"/>
              </a:rPr>
              <a:t>PUT </a:t>
            </a:r>
            <a:r>
              <a:rPr sz="2200" spc="-10" dirty="0">
                <a:latin typeface="Noto Sans"/>
                <a:cs typeface="Noto Sans"/>
              </a:rPr>
              <a:t>operation is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dirty="0">
                <a:latin typeface="Noto Sans"/>
                <a:cs typeface="Noto Sans"/>
              </a:rPr>
              <a:t>5GB.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3029" y="271093"/>
            <a:ext cx="33331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Bucket</a:t>
            </a:r>
            <a:r>
              <a:rPr sz="3200" spc="-40" dirty="0"/>
              <a:t> </a:t>
            </a:r>
            <a:r>
              <a:rPr sz="3200" spc="65" dirty="0"/>
              <a:t>Security</a:t>
            </a:r>
            <a:endParaRPr sz="320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23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516623" y="710183"/>
            <a:ext cx="3294887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68768" y="4937759"/>
            <a:ext cx="905255" cy="935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8732" y="5395721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Retrieve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55845" y="4148328"/>
            <a:ext cx="6562090" cy="3536315"/>
            <a:chOff x="4855845" y="4148328"/>
            <a:chExt cx="6562090" cy="3536315"/>
          </a:xfrm>
        </p:grpSpPr>
        <p:sp>
          <p:nvSpPr>
            <p:cNvPr id="7" name="object 7"/>
            <p:cNvSpPr/>
            <p:nvPr/>
          </p:nvSpPr>
          <p:spPr>
            <a:xfrm>
              <a:off x="5378069" y="6920309"/>
              <a:ext cx="656590" cy="368300"/>
            </a:xfrm>
            <a:custGeom>
              <a:avLst/>
              <a:gdLst/>
              <a:ahLst/>
              <a:cxnLst/>
              <a:rect l="l" t="t" r="r" b="b"/>
              <a:pathLst>
                <a:path w="656589" h="368300">
                  <a:moveTo>
                    <a:pt x="78565" y="189547"/>
                  </a:moveTo>
                  <a:lnTo>
                    <a:pt x="62501" y="192486"/>
                  </a:lnTo>
                  <a:lnTo>
                    <a:pt x="45592" y="198675"/>
                  </a:lnTo>
                  <a:lnTo>
                    <a:pt x="0" y="219249"/>
                  </a:lnTo>
                  <a:lnTo>
                    <a:pt x="67309" y="367966"/>
                  </a:lnTo>
                  <a:lnTo>
                    <a:pt x="108457" y="349297"/>
                  </a:lnTo>
                  <a:lnTo>
                    <a:pt x="116026" y="345233"/>
                  </a:lnTo>
                  <a:lnTo>
                    <a:pt x="77850" y="345233"/>
                  </a:lnTo>
                  <a:lnTo>
                    <a:pt x="24129" y="226361"/>
                  </a:lnTo>
                  <a:lnTo>
                    <a:pt x="49148" y="215058"/>
                  </a:lnTo>
                  <a:lnTo>
                    <a:pt x="63075" y="209891"/>
                  </a:lnTo>
                  <a:lnTo>
                    <a:pt x="76072" y="207343"/>
                  </a:lnTo>
                  <a:lnTo>
                    <a:pt x="129852" y="207343"/>
                  </a:lnTo>
                  <a:lnTo>
                    <a:pt x="121368" y="200227"/>
                  </a:lnTo>
                  <a:lnTo>
                    <a:pt x="108203" y="193468"/>
                  </a:lnTo>
                  <a:lnTo>
                    <a:pt x="93795" y="189870"/>
                  </a:lnTo>
                  <a:lnTo>
                    <a:pt x="78565" y="189547"/>
                  </a:lnTo>
                  <a:close/>
                </a:path>
                <a:path w="656589" h="368300">
                  <a:moveTo>
                    <a:pt x="129852" y="207343"/>
                  </a:moveTo>
                  <a:lnTo>
                    <a:pt x="76072" y="207343"/>
                  </a:lnTo>
                  <a:lnTo>
                    <a:pt x="88118" y="207414"/>
                  </a:lnTo>
                  <a:lnTo>
                    <a:pt x="99186" y="210105"/>
                  </a:lnTo>
                  <a:lnTo>
                    <a:pt x="133730" y="247443"/>
                  </a:lnTo>
                  <a:lnTo>
                    <a:pt x="141604" y="275320"/>
                  </a:lnTo>
                  <a:lnTo>
                    <a:pt x="141410" y="287841"/>
                  </a:lnTo>
                  <a:lnTo>
                    <a:pt x="112980" y="328158"/>
                  </a:lnTo>
                  <a:lnTo>
                    <a:pt x="77850" y="345233"/>
                  </a:lnTo>
                  <a:lnTo>
                    <a:pt x="116026" y="345233"/>
                  </a:lnTo>
                  <a:lnTo>
                    <a:pt x="149963" y="317382"/>
                  </a:lnTo>
                  <a:lnTo>
                    <a:pt x="161401" y="273240"/>
                  </a:lnTo>
                  <a:lnTo>
                    <a:pt x="158315" y="256414"/>
                  </a:lnTo>
                  <a:lnTo>
                    <a:pt x="151764" y="238553"/>
                  </a:lnTo>
                  <a:lnTo>
                    <a:pt x="143172" y="222793"/>
                  </a:lnTo>
                  <a:lnTo>
                    <a:pt x="133032" y="210010"/>
                  </a:lnTo>
                  <a:lnTo>
                    <a:pt x="129852" y="207343"/>
                  </a:lnTo>
                  <a:close/>
                </a:path>
                <a:path w="656589" h="368300">
                  <a:moveTo>
                    <a:pt x="229155" y="162115"/>
                  </a:moveTo>
                  <a:lnTo>
                    <a:pt x="190515" y="180228"/>
                  </a:lnTo>
                  <a:lnTo>
                    <a:pt x="178521" y="213137"/>
                  </a:lnTo>
                  <a:lnTo>
                    <a:pt x="178815" y="222329"/>
                  </a:lnTo>
                  <a:lnTo>
                    <a:pt x="193081" y="260219"/>
                  </a:lnTo>
                  <a:lnTo>
                    <a:pt x="230499" y="286379"/>
                  </a:lnTo>
                  <a:lnTo>
                    <a:pt x="241728" y="286988"/>
                  </a:lnTo>
                  <a:lnTo>
                    <a:pt x="253410" y="285097"/>
                  </a:lnTo>
                  <a:lnTo>
                    <a:pt x="265556" y="280717"/>
                  </a:lnTo>
                  <a:lnTo>
                    <a:pt x="273050" y="277288"/>
                  </a:lnTo>
                  <a:lnTo>
                    <a:pt x="279145" y="273859"/>
                  </a:lnTo>
                  <a:lnTo>
                    <a:pt x="284381" y="270001"/>
                  </a:lnTo>
                  <a:lnTo>
                    <a:pt x="243141" y="270001"/>
                  </a:lnTo>
                  <a:lnTo>
                    <a:pt x="235565" y="269607"/>
                  </a:lnTo>
                  <a:lnTo>
                    <a:pt x="204977" y="242236"/>
                  </a:lnTo>
                  <a:lnTo>
                    <a:pt x="235773" y="228266"/>
                  </a:lnTo>
                  <a:lnTo>
                    <a:pt x="199135" y="228266"/>
                  </a:lnTo>
                  <a:lnTo>
                    <a:pt x="196969" y="220481"/>
                  </a:lnTo>
                  <a:lnTo>
                    <a:pt x="195992" y="213137"/>
                  </a:lnTo>
                  <a:lnTo>
                    <a:pt x="196207" y="206246"/>
                  </a:lnTo>
                  <a:lnTo>
                    <a:pt x="227711" y="178260"/>
                  </a:lnTo>
                  <a:lnTo>
                    <a:pt x="264964" y="178260"/>
                  </a:lnTo>
                  <a:lnTo>
                    <a:pt x="264620" y="177815"/>
                  </a:lnTo>
                  <a:lnTo>
                    <a:pt x="256946" y="170981"/>
                  </a:lnTo>
                  <a:lnTo>
                    <a:pt x="248284" y="165909"/>
                  </a:lnTo>
                  <a:lnTo>
                    <a:pt x="238881" y="162911"/>
                  </a:lnTo>
                  <a:lnTo>
                    <a:pt x="229155" y="162115"/>
                  </a:lnTo>
                  <a:close/>
                </a:path>
                <a:path w="656589" h="368300">
                  <a:moveTo>
                    <a:pt x="291591" y="242109"/>
                  </a:moveTo>
                  <a:lnTo>
                    <a:pt x="259460" y="265731"/>
                  </a:lnTo>
                  <a:lnTo>
                    <a:pt x="243141" y="270001"/>
                  </a:lnTo>
                  <a:lnTo>
                    <a:pt x="284381" y="270001"/>
                  </a:lnTo>
                  <a:lnTo>
                    <a:pt x="288797" y="266747"/>
                  </a:lnTo>
                  <a:lnTo>
                    <a:pt x="293623" y="262429"/>
                  </a:lnTo>
                  <a:lnTo>
                    <a:pt x="298450" y="257095"/>
                  </a:lnTo>
                  <a:lnTo>
                    <a:pt x="291591" y="242109"/>
                  </a:lnTo>
                  <a:close/>
                </a:path>
                <a:path w="656589" h="368300">
                  <a:moveTo>
                    <a:pt x="279400" y="81327"/>
                  </a:moveTo>
                  <a:lnTo>
                    <a:pt x="262508" y="88947"/>
                  </a:lnTo>
                  <a:lnTo>
                    <a:pt x="334136" y="247189"/>
                  </a:lnTo>
                  <a:lnTo>
                    <a:pt x="351027" y="239569"/>
                  </a:lnTo>
                  <a:lnTo>
                    <a:pt x="279400" y="81327"/>
                  </a:lnTo>
                  <a:close/>
                </a:path>
                <a:path w="656589" h="368300">
                  <a:moveTo>
                    <a:pt x="264964" y="178260"/>
                  </a:moveTo>
                  <a:lnTo>
                    <a:pt x="227711" y="178260"/>
                  </a:lnTo>
                  <a:lnTo>
                    <a:pt x="233620" y="178760"/>
                  </a:lnTo>
                  <a:lnTo>
                    <a:pt x="239267" y="180641"/>
                  </a:lnTo>
                  <a:lnTo>
                    <a:pt x="244480" y="183975"/>
                  </a:lnTo>
                  <a:lnTo>
                    <a:pt x="249253" y="188642"/>
                  </a:lnTo>
                  <a:lnTo>
                    <a:pt x="253573" y="194643"/>
                  </a:lnTo>
                  <a:lnTo>
                    <a:pt x="257428" y="201977"/>
                  </a:lnTo>
                  <a:lnTo>
                    <a:pt x="199135" y="228266"/>
                  </a:lnTo>
                  <a:lnTo>
                    <a:pt x="235773" y="228266"/>
                  </a:lnTo>
                  <a:lnTo>
                    <a:pt x="281685" y="207438"/>
                  </a:lnTo>
                  <a:lnTo>
                    <a:pt x="276859" y="196770"/>
                  </a:lnTo>
                  <a:lnTo>
                    <a:pt x="271270" y="186412"/>
                  </a:lnTo>
                  <a:lnTo>
                    <a:pt x="264964" y="178260"/>
                  </a:lnTo>
                  <a:close/>
                </a:path>
                <a:path w="656589" h="368300">
                  <a:moveTo>
                    <a:pt x="398557" y="85470"/>
                  </a:moveTo>
                  <a:lnTo>
                    <a:pt x="359911" y="103552"/>
                  </a:lnTo>
                  <a:lnTo>
                    <a:pt x="347911" y="133397"/>
                  </a:lnTo>
                  <a:lnTo>
                    <a:pt x="347927" y="136064"/>
                  </a:lnTo>
                  <a:lnTo>
                    <a:pt x="362499" y="183584"/>
                  </a:lnTo>
                  <a:lnTo>
                    <a:pt x="399861" y="209724"/>
                  </a:lnTo>
                  <a:lnTo>
                    <a:pt x="411083" y="210296"/>
                  </a:lnTo>
                  <a:lnTo>
                    <a:pt x="422757" y="208391"/>
                  </a:lnTo>
                  <a:lnTo>
                    <a:pt x="434847" y="204009"/>
                  </a:lnTo>
                  <a:lnTo>
                    <a:pt x="442467" y="200707"/>
                  </a:lnTo>
                  <a:lnTo>
                    <a:pt x="448563" y="197151"/>
                  </a:lnTo>
                  <a:lnTo>
                    <a:pt x="453747" y="193341"/>
                  </a:lnTo>
                  <a:lnTo>
                    <a:pt x="412511" y="193341"/>
                  </a:lnTo>
                  <a:lnTo>
                    <a:pt x="404929" y="192916"/>
                  </a:lnTo>
                  <a:lnTo>
                    <a:pt x="374395" y="165528"/>
                  </a:lnTo>
                  <a:lnTo>
                    <a:pt x="405023" y="151685"/>
                  </a:lnTo>
                  <a:lnTo>
                    <a:pt x="368553" y="151685"/>
                  </a:lnTo>
                  <a:lnTo>
                    <a:pt x="366387" y="143827"/>
                  </a:lnTo>
                  <a:lnTo>
                    <a:pt x="365410" y="136445"/>
                  </a:lnTo>
                  <a:lnTo>
                    <a:pt x="365625" y="129539"/>
                  </a:lnTo>
                  <a:lnTo>
                    <a:pt x="393191" y="100758"/>
                  </a:lnTo>
                  <a:lnTo>
                    <a:pt x="401319" y="100504"/>
                  </a:lnTo>
                  <a:lnTo>
                    <a:pt x="433275" y="100504"/>
                  </a:lnTo>
                  <a:lnTo>
                    <a:pt x="426293" y="94327"/>
                  </a:lnTo>
                  <a:lnTo>
                    <a:pt x="417575" y="89328"/>
                  </a:lnTo>
                  <a:lnTo>
                    <a:pt x="408245" y="86274"/>
                  </a:lnTo>
                  <a:lnTo>
                    <a:pt x="398557" y="85470"/>
                  </a:lnTo>
                  <a:close/>
                </a:path>
                <a:path w="656589" h="368300">
                  <a:moveTo>
                    <a:pt x="461009" y="165401"/>
                  </a:moveTo>
                  <a:lnTo>
                    <a:pt x="428878" y="189023"/>
                  </a:lnTo>
                  <a:lnTo>
                    <a:pt x="412511" y="193341"/>
                  </a:lnTo>
                  <a:lnTo>
                    <a:pt x="453747" y="193341"/>
                  </a:lnTo>
                  <a:lnTo>
                    <a:pt x="458215" y="190166"/>
                  </a:lnTo>
                  <a:lnTo>
                    <a:pt x="463041" y="185721"/>
                  </a:lnTo>
                  <a:lnTo>
                    <a:pt x="467867" y="180387"/>
                  </a:lnTo>
                  <a:lnTo>
                    <a:pt x="461009" y="165401"/>
                  </a:lnTo>
                  <a:close/>
                </a:path>
                <a:path w="656589" h="368300">
                  <a:moveTo>
                    <a:pt x="480594" y="71675"/>
                  </a:moveTo>
                  <a:lnTo>
                    <a:pt x="460247" y="71675"/>
                  </a:lnTo>
                  <a:lnTo>
                    <a:pt x="490219" y="137969"/>
                  </a:lnTo>
                  <a:lnTo>
                    <a:pt x="498984" y="151971"/>
                  </a:lnTo>
                  <a:lnTo>
                    <a:pt x="509857" y="159877"/>
                  </a:lnTo>
                  <a:lnTo>
                    <a:pt x="522849" y="161686"/>
                  </a:lnTo>
                  <a:lnTo>
                    <a:pt x="537971" y="157400"/>
                  </a:lnTo>
                  <a:lnTo>
                    <a:pt x="554354" y="146351"/>
                  </a:lnTo>
                  <a:lnTo>
                    <a:pt x="553782" y="145081"/>
                  </a:lnTo>
                  <a:lnTo>
                    <a:pt x="523366" y="145081"/>
                  </a:lnTo>
                  <a:lnTo>
                    <a:pt x="513714" y="140763"/>
                  </a:lnTo>
                  <a:lnTo>
                    <a:pt x="509777" y="136318"/>
                  </a:lnTo>
                  <a:lnTo>
                    <a:pt x="506835" y="129539"/>
                  </a:lnTo>
                  <a:lnTo>
                    <a:pt x="480594" y="71675"/>
                  </a:lnTo>
                  <a:close/>
                </a:path>
                <a:path w="656589" h="368300">
                  <a:moveTo>
                    <a:pt x="433275" y="100504"/>
                  </a:moveTo>
                  <a:lnTo>
                    <a:pt x="401319" y="100504"/>
                  </a:lnTo>
                  <a:lnTo>
                    <a:pt x="408558" y="104060"/>
                  </a:lnTo>
                  <a:lnTo>
                    <a:pt x="413845" y="107320"/>
                  </a:lnTo>
                  <a:lnTo>
                    <a:pt x="418655" y="111950"/>
                  </a:lnTo>
                  <a:lnTo>
                    <a:pt x="422989" y="117937"/>
                  </a:lnTo>
                  <a:lnTo>
                    <a:pt x="426846" y="125269"/>
                  </a:lnTo>
                  <a:lnTo>
                    <a:pt x="368553" y="151685"/>
                  </a:lnTo>
                  <a:lnTo>
                    <a:pt x="405023" y="151685"/>
                  </a:lnTo>
                  <a:lnTo>
                    <a:pt x="451103" y="130857"/>
                  </a:lnTo>
                  <a:lnTo>
                    <a:pt x="446277" y="120062"/>
                  </a:lnTo>
                  <a:lnTo>
                    <a:pt x="440632" y="109706"/>
                  </a:lnTo>
                  <a:lnTo>
                    <a:pt x="433974" y="101123"/>
                  </a:lnTo>
                  <a:lnTo>
                    <a:pt x="433275" y="100504"/>
                  </a:lnTo>
                  <a:close/>
                </a:path>
                <a:path w="656589" h="368300">
                  <a:moveTo>
                    <a:pt x="548513" y="133397"/>
                  </a:moveTo>
                  <a:lnTo>
                    <a:pt x="523366" y="145081"/>
                  </a:lnTo>
                  <a:lnTo>
                    <a:pt x="553782" y="145081"/>
                  </a:lnTo>
                  <a:lnTo>
                    <a:pt x="548513" y="133397"/>
                  </a:lnTo>
                  <a:close/>
                </a:path>
                <a:path w="656589" h="368300">
                  <a:moveTo>
                    <a:pt x="587359" y="0"/>
                  </a:moveTo>
                  <a:lnTo>
                    <a:pt x="548782" y="18145"/>
                  </a:lnTo>
                  <a:lnTo>
                    <a:pt x="536701" y="48269"/>
                  </a:lnTo>
                  <a:lnTo>
                    <a:pt x="537083" y="60166"/>
                  </a:lnTo>
                  <a:lnTo>
                    <a:pt x="551346" y="98113"/>
                  </a:lnTo>
                  <a:lnTo>
                    <a:pt x="588639" y="124253"/>
                  </a:lnTo>
                  <a:lnTo>
                    <a:pt x="599868" y="124825"/>
                  </a:lnTo>
                  <a:lnTo>
                    <a:pt x="611550" y="122920"/>
                  </a:lnTo>
                  <a:lnTo>
                    <a:pt x="623696" y="118538"/>
                  </a:lnTo>
                  <a:lnTo>
                    <a:pt x="631189" y="115236"/>
                  </a:lnTo>
                  <a:lnTo>
                    <a:pt x="637413" y="111680"/>
                  </a:lnTo>
                  <a:lnTo>
                    <a:pt x="642691" y="107918"/>
                  </a:lnTo>
                  <a:lnTo>
                    <a:pt x="601344" y="107918"/>
                  </a:lnTo>
                  <a:lnTo>
                    <a:pt x="593776" y="107499"/>
                  </a:lnTo>
                  <a:lnTo>
                    <a:pt x="563117" y="80057"/>
                  </a:lnTo>
                  <a:lnTo>
                    <a:pt x="593795" y="66214"/>
                  </a:lnTo>
                  <a:lnTo>
                    <a:pt x="557402" y="66214"/>
                  </a:lnTo>
                  <a:lnTo>
                    <a:pt x="555162" y="58358"/>
                  </a:lnTo>
                  <a:lnTo>
                    <a:pt x="554148" y="50990"/>
                  </a:lnTo>
                  <a:lnTo>
                    <a:pt x="554349" y="44122"/>
                  </a:lnTo>
                  <a:lnTo>
                    <a:pt x="582040" y="15287"/>
                  </a:lnTo>
                  <a:lnTo>
                    <a:pt x="590168" y="15033"/>
                  </a:lnTo>
                  <a:lnTo>
                    <a:pt x="622107" y="15033"/>
                  </a:lnTo>
                  <a:lnTo>
                    <a:pt x="615142" y="8858"/>
                  </a:lnTo>
                  <a:lnTo>
                    <a:pt x="606425" y="3857"/>
                  </a:lnTo>
                  <a:lnTo>
                    <a:pt x="597040" y="803"/>
                  </a:lnTo>
                  <a:lnTo>
                    <a:pt x="587359" y="0"/>
                  </a:lnTo>
                  <a:close/>
                </a:path>
                <a:path w="656589" h="368300">
                  <a:moveTo>
                    <a:pt x="649858" y="79930"/>
                  </a:moveTo>
                  <a:lnTo>
                    <a:pt x="617601" y="103552"/>
                  </a:lnTo>
                  <a:lnTo>
                    <a:pt x="601344" y="107918"/>
                  </a:lnTo>
                  <a:lnTo>
                    <a:pt x="642691" y="107918"/>
                  </a:lnTo>
                  <a:lnTo>
                    <a:pt x="647064" y="104695"/>
                  </a:lnTo>
                  <a:lnTo>
                    <a:pt x="651890" y="100250"/>
                  </a:lnTo>
                  <a:lnTo>
                    <a:pt x="656589" y="95043"/>
                  </a:lnTo>
                  <a:lnTo>
                    <a:pt x="649858" y="79930"/>
                  </a:lnTo>
                  <a:close/>
                </a:path>
                <a:path w="656589" h="368300">
                  <a:moveTo>
                    <a:pt x="459485" y="25066"/>
                  </a:moveTo>
                  <a:lnTo>
                    <a:pt x="449706" y="29511"/>
                  </a:lnTo>
                  <a:lnTo>
                    <a:pt x="453389" y="56562"/>
                  </a:lnTo>
                  <a:lnTo>
                    <a:pt x="440563" y="70786"/>
                  </a:lnTo>
                  <a:lnTo>
                    <a:pt x="444245" y="78914"/>
                  </a:lnTo>
                  <a:lnTo>
                    <a:pt x="460247" y="71675"/>
                  </a:lnTo>
                  <a:lnTo>
                    <a:pt x="480594" y="71675"/>
                  </a:lnTo>
                  <a:lnTo>
                    <a:pt x="477138" y="64055"/>
                  </a:lnTo>
                  <a:lnTo>
                    <a:pt x="506059" y="50847"/>
                  </a:lnTo>
                  <a:lnTo>
                    <a:pt x="471169" y="50847"/>
                  </a:lnTo>
                  <a:lnTo>
                    <a:pt x="459485" y="25066"/>
                  </a:lnTo>
                  <a:close/>
                </a:path>
                <a:path w="656589" h="368300">
                  <a:moveTo>
                    <a:pt x="622107" y="15033"/>
                  </a:moveTo>
                  <a:lnTo>
                    <a:pt x="590168" y="15033"/>
                  </a:lnTo>
                  <a:lnTo>
                    <a:pt x="597407" y="18589"/>
                  </a:lnTo>
                  <a:lnTo>
                    <a:pt x="602692" y="21849"/>
                  </a:lnTo>
                  <a:lnTo>
                    <a:pt x="607488" y="26479"/>
                  </a:lnTo>
                  <a:lnTo>
                    <a:pt x="611784" y="32466"/>
                  </a:lnTo>
                  <a:lnTo>
                    <a:pt x="615568" y="39798"/>
                  </a:lnTo>
                  <a:lnTo>
                    <a:pt x="557402" y="66214"/>
                  </a:lnTo>
                  <a:lnTo>
                    <a:pt x="593795" y="66214"/>
                  </a:lnTo>
                  <a:lnTo>
                    <a:pt x="639952" y="45386"/>
                  </a:lnTo>
                  <a:lnTo>
                    <a:pt x="635126" y="34718"/>
                  </a:lnTo>
                  <a:lnTo>
                    <a:pt x="629481" y="24288"/>
                  </a:lnTo>
                  <a:lnTo>
                    <a:pt x="622823" y="15668"/>
                  </a:lnTo>
                  <a:lnTo>
                    <a:pt x="622107" y="15033"/>
                  </a:lnTo>
                  <a:close/>
                </a:path>
                <a:path w="656589" h="368300">
                  <a:moveTo>
                    <a:pt x="503554" y="36242"/>
                  </a:moveTo>
                  <a:lnTo>
                    <a:pt x="471169" y="50847"/>
                  </a:lnTo>
                  <a:lnTo>
                    <a:pt x="506059" y="50847"/>
                  </a:lnTo>
                  <a:lnTo>
                    <a:pt x="509396" y="49323"/>
                  </a:lnTo>
                  <a:lnTo>
                    <a:pt x="503554" y="3624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55845" y="6465443"/>
              <a:ext cx="2563495" cy="1200150"/>
            </a:xfrm>
            <a:custGeom>
              <a:avLst/>
              <a:gdLst/>
              <a:ahLst/>
              <a:cxnLst/>
              <a:rect l="l" t="t" r="r" b="b"/>
              <a:pathLst>
                <a:path w="2563495" h="1200150">
                  <a:moveTo>
                    <a:pt x="2491248" y="28867"/>
                  </a:moveTo>
                  <a:lnTo>
                    <a:pt x="0" y="1188719"/>
                  </a:lnTo>
                  <a:lnTo>
                    <a:pt x="5333" y="1200149"/>
                  </a:lnTo>
                  <a:lnTo>
                    <a:pt x="2496585" y="40296"/>
                  </a:lnTo>
                  <a:lnTo>
                    <a:pt x="2491248" y="28867"/>
                  </a:lnTo>
                  <a:close/>
                </a:path>
                <a:path w="2563495" h="1200150">
                  <a:moveTo>
                    <a:pt x="2546241" y="23494"/>
                  </a:moveTo>
                  <a:lnTo>
                    <a:pt x="2502788" y="23494"/>
                  </a:lnTo>
                  <a:lnTo>
                    <a:pt x="2508123" y="34924"/>
                  </a:lnTo>
                  <a:lnTo>
                    <a:pt x="2496585" y="40296"/>
                  </a:lnTo>
                  <a:lnTo>
                    <a:pt x="2510028" y="69087"/>
                  </a:lnTo>
                  <a:lnTo>
                    <a:pt x="2546241" y="23494"/>
                  </a:lnTo>
                  <a:close/>
                </a:path>
                <a:path w="2563495" h="1200150">
                  <a:moveTo>
                    <a:pt x="2502788" y="23494"/>
                  </a:moveTo>
                  <a:lnTo>
                    <a:pt x="2491248" y="28867"/>
                  </a:lnTo>
                  <a:lnTo>
                    <a:pt x="2496585" y="40296"/>
                  </a:lnTo>
                  <a:lnTo>
                    <a:pt x="2508123" y="34924"/>
                  </a:lnTo>
                  <a:lnTo>
                    <a:pt x="2502788" y="23494"/>
                  </a:lnTo>
                  <a:close/>
                </a:path>
                <a:path w="2563495" h="1200150">
                  <a:moveTo>
                    <a:pt x="2477770" y="0"/>
                  </a:moveTo>
                  <a:lnTo>
                    <a:pt x="2491248" y="28867"/>
                  </a:lnTo>
                  <a:lnTo>
                    <a:pt x="2502788" y="23494"/>
                  </a:lnTo>
                  <a:lnTo>
                    <a:pt x="2546241" y="23494"/>
                  </a:lnTo>
                  <a:lnTo>
                    <a:pt x="2562986" y="2412"/>
                  </a:lnTo>
                  <a:lnTo>
                    <a:pt x="247777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0140" y="4187682"/>
              <a:ext cx="660400" cy="295275"/>
            </a:xfrm>
            <a:custGeom>
              <a:avLst/>
              <a:gdLst/>
              <a:ahLst/>
              <a:cxnLst/>
              <a:rect l="l" t="t" r="r" b="b"/>
              <a:pathLst>
                <a:path w="660400" h="295275">
                  <a:moveTo>
                    <a:pt x="157638" y="60721"/>
                  </a:moveTo>
                  <a:lnTo>
                    <a:pt x="129825" y="179847"/>
                  </a:lnTo>
                  <a:lnTo>
                    <a:pt x="147859" y="184038"/>
                  </a:lnTo>
                  <a:lnTo>
                    <a:pt x="162718" y="120157"/>
                  </a:lnTo>
                  <a:lnTo>
                    <a:pt x="165361" y="111896"/>
                  </a:lnTo>
                  <a:lnTo>
                    <a:pt x="195719" y="86883"/>
                  </a:lnTo>
                  <a:lnTo>
                    <a:pt x="170338" y="86883"/>
                  </a:lnTo>
                  <a:lnTo>
                    <a:pt x="169449" y="86756"/>
                  </a:lnTo>
                  <a:lnTo>
                    <a:pt x="172497" y="64150"/>
                  </a:lnTo>
                  <a:lnTo>
                    <a:pt x="157638" y="60721"/>
                  </a:lnTo>
                  <a:close/>
                </a:path>
                <a:path w="660400" h="295275">
                  <a:moveTo>
                    <a:pt x="76374" y="0"/>
                  </a:moveTo>
                  <a:lnTo>
                    <a:pt x="37687" y="11620"/>
                  </a:lnTo>
                  <a:lnTo>
                    <a:pt x="11033" y="43767"/>
                  </a:lnTo>
                  <a:lnTo>
                    <a:pt x="214" y="85022"/>
                  </a:lnTo>
                  <a:lnTo>
                    <a:pt x="0" y="102092"/>
                  </a:lnTo>
                  <a:lnTo>
                    <a:pt x="2690" y="117494"/>
                  </a:lnTo>
                  <a:lnTo>
                    <a:pt x="27622" y="152653"/>
                  </a:lnTo>
                  <a:lnTo>
                    <a:pt x="69205" y="167580"/>
                  </a:lnTo>
                  <a:lnTo>
                    <a:pt x="90314" y="169207"/>
                  </a:lnTo>
                  <a:lnTo>
                    <a:pt x="99726" y="168544"/>
                  </a:lnTo>
                  <a:lnTo>
                    <a:pt x="103496" y="152584"/>
                  </a:lnTo>
                  <a:lnTo>
                    <a:pt x="92509" y="152584"/>
                  </a:lnTo>
                  <a:lnTo>
                    <a:pt x="82280" y="152146"/>
                  </a:lnTo>
                  <a:lnTo>
                    <a:pt x="41211" y="139620"/>
                  </a:lnTo>
                  <a:lnTo>
                    <a:pt x="20272" y="99583"/>
                  </a:lnTo>
                  <a:lnTo>
                    <a:pt x="20572" y="86014"/>
                  </a:lnTo>
                  <a:lnTo>
                    <a:pt x="33242" y="44831"/>
                  </a:lnTo>
                  <a:lnTo>
                    <a:pt x="70405" y="17938"/>
                  </a:lnTo>
                  <a:lnTo>
                    <a:pt x="82206" y="17258"/>
                  </a:lnTo>
                  <a:lnTo>
                    <a:pt x="133866" y="17258"/>
                  </a:lnTo>
                  <a:lnTo>
                    <a:pt x="131683" y="15700"/>
                  </a:lnTo>
                  <a:lnTo>
                    <a:pt x="121824" y="10366"/>
                  </a:lnTo>
                  <a:lnTo>
                    <a:pt x="110918" y="5984"/>
                  </a:lnTo>
                  <a:lnTo>
                    <a:pt x="98964" y="2555"/>
                  </a:lnTo>
                  <a:lnTo>
                    <a:pt x="87413" y="581"/>
                  </a:lnTo>
                  <a:lnTo>
                    <a:pt x="76374" y="0"/>
                  </a:lnTo>
                  <a:close/>
                </a:path>
                <a:path w="660400" h="295275">
                  <a:moveTo>
                    <a:pt x="103536" y="152415"/>
                  </a:moveTo>
                  <a:lnTo>
                    <a:pt x="92509" y="152584"/>
                  </a:lnTo>
                  <a:lnTo>
                    <a:pt x="103496" y="152584"/>
                  </a:lnTo>
                  <a:lnTo>
                    <a:pt x="103536" y="152415"/>
                  </a:lnTo>
                  <a:close/>
                </a:path>
                <a:path w="660400" h="295275">
                  <a:moveTo>
                    <a:pt x="222160" y="86465"/>
                  </a:moveTo>
                  <a:lnTo>
                    <a:pt x="200152" y="86465"/>
                  </a:lnTo>
                  <a:lnTo>
                    <a:pt x="207295" y="87391"/>
                  </a:lnTo>
                  <a:lnTo>
                    <a:pt x="211105" y="88153"/>
                  </a:lnTo>
                  <a:lnTo>
                    <a:pt x="215296" y="89804"/>
                  </a:lnTo>
                  <a:lnTo>
                    <a:pt x="219995" y="91963"/>
                  </a:lnTo>
                  <a:lnTo>
                    <a:pt x="222160" y="86465"/>
                  </a:lnTo>
                  <a:close/>
                </a:path>
                <a:path w="660400" h="295275">
                  <a:moveTo>
                    <a:pt x="205009" y="69484"/>
                  </a:moveTo>
                  <a:lnTo>
                    <a:pt x="197643" y="69992"/>
                  </a:lnTo>
                  <a:lnTo>
                    <a:pt x="190404" y="72786"/>
                  </a:lnTo>
                  <a:lnTo>
                    <a:pt x="183292" y="75453"/>
                  </a:lnTo>
                  <a:lnTo>
                    <a:pt x="176561" y="80152"/>
                  </a:lnTo>
                  <a:lnTo>
                    <a:pt x="170338" y="86883"/>
                  </a:lnTo>
                  <a:lnTo>
                    <a:pt x="195719" y="86883"/>
                  </a:lnTo>
                  <a:lnTo>
                    <a:pt x="200152" y="86465"/>
                  </a:lnTo>
                  <a:lnTo>
                    <a:pt x="222160" y="86465"/>
                  </a:lnTo>
                  <a:lnTo>
                    <a:pt x="226345" y="75834"/>
                  </a:lnTo>
                  <a:lnTo>
                    <a:pt x="222408" y="74056"/>
                  </a:lnTo>
                  <a:lnTo>
                    <a:pt x="217709" y="72405"/>
                  </a:lnTo>
                  <a:lnTo>
                    <a:pt x="212502" y="71262"/>
                  </a:lnTo>
                  <a:lnTo>
                    <a:pt x="205009" y="69484"/>
                  </a:lnTo>
                  <a:close/>
                </a:path>
                <a:path w="660400" h="295275">
                  <a:moveTo>
                    <a:pt x="133866" y="17258"/>
                  </a:moveTo>
                  <a:lnTo>
                    <a:pt x="82206" y="17258"/>
                  </a:lnTo>
                  <a:lnTo>
                    <a:pt x="94900" y="19065"/>
                  </a:lnTo>
                  <a:lnTo>
                    <a:pt x="103755" y="21705"/>
                  </a:lnTo>
                  <a:lnTo>
                    <a:pt x="112395" y="25415"/>
                  </a:lnTo>
                  <a:lnTo>
                    <a:pt x="120796" y="30174"/>
                  </a:lnTo>
                  <a:lnTo>
                    <a:pt x="128936" y="35956"/>
                  </a:lnTo>
                  <a:lnTo>
                    <a:pt x="140493" y="21986"/>
                  </a:lnTo>
                  <a:lnTo>
                    <a:pt x="133866" y="17258"/>
                  </a:lnTo>
                  <a:close/>
                </a:path>
                <a:path w="660400" h="295275">
                  <a:moveTo>
                    <a:pt x="284192" y="89122"/>
                  </a:moveTo>
                  <a:lnTo>
                    <a:pt x="245369" y="106485"/>
                  </a:lnTo>
                  <a:lnTo>
                    <a:pt x="228885" y="141239"/>
                  </a:lnTo>
                  <a:lnTo>
                    <a:pt x="226675" y="154957"/>
                  </a:lnTo>
                  <a:lnTo>
                    <a:pt x="226726" y="167544"/>
                  </a:lnTo>
                  <a:lnTo>
                    <a:pt x="248920" y="205708"/>
                  </a:lnTo>
                  <a:lnTo>
                    <a:pt x="286670" y="218201"/>
                  </a:lnTo>
                  <a:lnTo>
                    <a:pt x="298608" y="218455"/>
                  </a:lnTo>
                  <a:lnTo>
                    <a:pt x="305085" y="217820"/>
                  </a:lnTo>
                  <a:lnTo>
                    <a:pt x="312070" y="216550"/>
                  </a:lnTo>
                  <a:lnTo>
                    <a:pt x="315498" y="202152"/>
                  </a:lnTo>
                  <a:lnTo>
                    <a:pt x="295497" y="202152"/>
                  </a:lnTo>
                  <a:lnTo>
                    <a:pt x="285591" y="201423"/>
                  </a:lnTo>
                  <a:lnTo>
                    <a:pt x="250094" y="182133"/>
                  </a:lnTo>
                  <a:lnTo>
                    <a:pt x="245594" y="157916"/>
                  </a:lnTo>
                  <a:lnTo>
                    <a:pt x="247046" y="147843"/>
                  </a:lnTo>
                  <a:lnTo>
                    <a:pt x="313086" y="147843"/>
                  </a:lnTo>
                  <a:lnTo>
                    <a:pt x="250856" y="133238"/>
                  </a:lnTo>
                  <a:lnTo>
                    <a:pt x="278590" y="105060"/>
                  </a:lnTo>
                  <a:lnTo>
                    <a:pt x="285077" y="104761"/>
                  </a:lnTo>
                  <a:lnTo>
                    <a:pt x="321262" y="104761"/>
                  </a:lnTo>
                  <a:lnTo>
                    <a:pt x="314960" y="99044"/>
                  </a:lnTo>
                  <a:lnTo>
                    <a:pt x="306173" y="94071"/>
                  </a:lnTo>
                  <a:lnTo>
                    <a:pt x="295814" y="90693"/>
                  </a:lnTo>
                  <a:lnTo>
                    <a:pt x="284192" y="89122"/>
                  </a:lnTo>
                  <a:close/>
                </a:path>
                <a:path w="660400" h="295275">
                  <a:moveTo>
                    <a:pt x="315880" y="200548"/>
                  </a:moveTo>
                  <a:lnTo>
                    <a:pt x="305593" y="201856"/>
                  </a:lnTo>
                  <a:lnTo>
                    <a:pt x="295497" y="202152"/>
                  </a:lnTo>
                  <a:lnTo>
                    <a:pt x="315498" y="202152"/>
                  </a:lnTo>
                  <a:lnTo>
                    <a:pt x="315880" y="200548"/>
                  </a:lnTo>
                  <a:close/>
                </a:path>
                <a:path w="660400" h="295275">
                  <a:moveTo>
                    <a:pt x="321262" y="104761"/>
                  </a:moveTo>
                  <a:lnTo>
                    <a:pt x="285077" y="104761"/>
                  </a:lnTo>
                  <a:lnTo>
                    <a:pt x="292004" y="105806"/>
                  </a:lnTo>
                  <a:lnTo>
                    <a:pt x="301402" y="107965"/>
                  </a:lnTo>
                  <a:lnTo>
                    <a:pt x="308006" y="112664"/>
                  </a:lnTo>
                  <a:lnTo>
                    <a:pt x="311689" y="119903"/>
                  </a:lnTo>
                  <a:lnTo>
                    <a:pt x="313783" y="125716"/>
                  </a:lnTo>
                  <a:lnTo>
                    <a:pt x="314721" y="132302"/>
                  </a:lnTo>
                  <a:lnTo>
                    <a:pt x="314493" y="139674"/>
                  </a:lnTo>
                  <a:lnTo>
                    <a:pt x="313086" y="147843"/>
                  </a:lnTo>
                  <a:lnTo>
                    <a:pt x="247046" y="147843"/>
                  </a:lnTo>
                  <a:lnTo>
                    <a:pt x="329088" y="167020"/>
                  </a:lnTo>
                  <a:lnTo>
                    <a:pt x="331755" y="155590"/>
                  </a:lnTo>
                  <a:lnTo>
                    <a:pt x="333587" y="143970"/>
                  </a:lnTo>
                  <a:lnTo>
                    <a:pt x="333549" y="133111"/>
                  </a:lnTo>
                  <a:lnTo>
                    <a:pt x="331630" y="123015"/>
                  </a:lnTo>
                  <a:lnTo>
                    <a:pt x="327818" y="113680"/>
                  </a:lnTo>
                  <a:lnTo>
                    <a:pt x="322175" y="105588"/>
                  </a:lnTo>
                  <a:lnTo>
                    <a:pt x="321262" y="104761"/>
                  </a:lnTo>
                  <a:close/>
                </a:path>
                <a:path w="660400" h="295275">
                  <a:moveTo>
                    <a:pt x="438009" y="229631"/>
                  </a:moveTo>
                  <a:lnTo>
                    <a:pt x="419258" y="229631"/>
                  </a:lnTo>
                  <a:lnTo>
                    <a:pt x="420020" y="229758"/>
                  </a:lnTo>
                  <a:lnTo>
                    <a:pt x="419639" y="247538"/>
                  </a:lnTo>
                  <a:lnTo>
                    <a:pt x="433101" y="250713"/>
                  </a:lnTo>
                  <a:lnTo>
                    <a:pt x="438009" y="229631"/>
                  </a:lnTo>
                  <a:close/>
                </a:path>
                <a:path w="660400" h="295275">
                  <a:moveTo>
                    <a:pt x="385812" y="168233"/>
                  </a:moveTo>
                  <a:lnTo>
                    <a:pt x="366061" y="171323"/>
                  </a:lnTo>
                  <a:lnTo>
                    <a:pt x="352526" y="180389"/>
                  </a:lnTo>
                  <a:lnTo>
                    <a:pt x="345217" y="195468"/>
                  </a:lnTo>
                  <a:lnTo>
                    <a:pt x="343975" y="203537"/>
                  </a:lnTo>
                  <a:lnTo>
                    <a:pt x="344233" y="210962"/>
                  </a:lnTo>
                  <a:lnTo>
                    <a:pt x="374808" y="239410"/>
                  </a:lnTo>
                  <a:lnTo>
                    <a:pt x="391318" y="241823"/>
                  </a:lnTo>
                  <a:lnTo>
                    <a:pt x="404399" y="239283"/>
                  </a:lnTo>
                  <a:lnTo>
                    <a:pt x="411511" y="235600"/>
                  </a:lnTo>
                  <a:lnTo>
                    <a:pt x="419258" y="229631"/>
                  </a:lnTo>
                  <a:lnTo>
                    <a:pt x="438009" y="229631"/>
                  </a:lnTo>
                  <a:lnTo>
                    <a:pt x="438710" y="226623"/>
                  </a:lnTo>
                  <a:lnTo>
                    <a:pt x="389993" y="226623"/>
                  </a:lnTo>
                  <a:lnTo>
                    <a:pt x="381920" y="225313"/>
                  </a:lnTo>
                  <a:lnTo>
                    <a:pt x="374808" y="223662"/>
                  </a:lnTo>
                  <a:lnTo>
                    <a:pt x="369728" y="220741"/>
                  </a:lnTo>
                  <a:lnTo>
                    <a:pt x="366553" y="216296"/>
                  </a:lnTo>
                  <a:lnTo>
                    <a:pt x="363378" y="211978"/>
                  </a:lnTo>
                  <a:lnTo>
                    <a:pt x="391509" y="182165"/>
                  </a:lnTo>
                  <a:lnTo>
                    <a:pt x="449060" y="182165"/>
                  </a:lnTo>
                  <a:lnTo>
                    <a:pt x="450694" y="175148"/>
                  </a:lnTo>
                  <a:lnTo>
                    <a:pt x="432085" y="175148"/>
                  </a:lnTo>
                  <a:lnTo>
                    <a:pt x="411765" y="171084"/>
                  </a:lnTo>
                  <a:lnTo>
                    <a:pt x="385812" y="168233"/>
                  </a:lnTo>
                  <a:close/>
                </a:path>
                <a:path w="660400" h="295275">
                  <a:moveTo>
                    <a:pt x="449060" y="182165"/>
                  </a:moveTo>
                  <a:lnTo>
                    <a:pt x="391509" y="182165"/>
                  </a:lnTo>
                  <a:lnTo>
                    <a:pt x="400323" y="182804"/>
                  </a:lnTo>
                  <a:lnTo>
                    <a:pt x="410495" y="184419"/>
                  </a:lnTo>
                  <a:lnTo>
                    <a:pt x="428656" y="187848"/>
                  </a:lnTo>
                  <a:lnTo>
                    <a:pt x="426243" y="198643"/>
                  </a:lnTo>
                  <a:lnTo>
                    <a:pt x="423765" y="206335"/>
                  </a:lnTo>
                  <a:lnTo>
                    <a:pt x="389993" y="226623"/>
                  </a:lnTo>
                  <a:lnTo>
                    <a:pt x="438710" y="226623"/>
                  </a:lnTo>
                  <a:lnTo>
                    <a:pt x="449060" y="182165"/>
                  </a:lnTo>
                  <a:close/>
                </a:path>
                <a:path w="660400" h="295275">
                  <a:moveTo>
                    <a:pt x="445697" y="133096"/>
                  </a:moveTo>
                  <a:lnTo>
                    <a:pt x="398557" y="133096"/>
                  </a:lnTo>
                  <a:lnTo>
                    <a:pt x="407130" y="133296"/>
                  </a:lnTo>
                  <a:lnTo>
                    <a:pt x="414940" y="134508"/>
                  </a:lnTo>
                  <a:lnTo>
                    <a:pt x="436022" y="158384"/>
                  </a:lnTo>
                  <a:lnTo>
                    <a:pt x="433755" y="168233"/>
                  </a:lnTo>
                  <a:lnTo>
                    <a:pt x="432085" y="175148"/>
                  </a:lnTo>
                  <a:lnTo>
                    <a:pt x="450694" y="175148"/>
                  </a:lnTo>
                  <a:lnTo>
                    <a:pt x="452024" y="169433"/>
                  </a:lnTo>
                  <a:lnTo>
                    <a:pt x="453689" y="159527"/>
                  </a:lnTo>
                  <a:lnTo>
                    <a:pt x="453723" y="150764"/>
                  </a:lnTo>
                  <a:lnTo>
                    <a:pt x="452114" y="143144"/>
                  </a:lnTo>
                  <a:lnTo>
                    <a:pt x="448849" y="136667"/>
                  </a:lnTo>
                  <a:lnTo>
                    <a:pt x="445697" y="133096"/>
                  </a:lnTo>
                  <a:close/>
                </a:path>
                <a:path w="660400" h="295275">
                  <a:moveTo>
                    <a:pt x="405288" y="117490"/>
                  </a:moveTo>
                  <a:lnTo>
                    <a:pt x="397795" y="117617"/>
                  </a:lnTo>
                  <a:lnTo>
                    <a:pt x="390429" y="117871"/>
                  </a:lnTo>
                  <a:lnTo>
                    <a:pt x="383444" y="118760"/>
                  </a:lnTo>
                  <a:lnTo>
                    <a:pt x="376840" y="120665"/>
                  </a:lnTo>
                  <a:lnTo>
                    <a:pt x="379126" y="135778"/>
                  </a:lnTo>
                  <a:lnTo>
                    <a:pt x="389223" y="133919"/>
                  </a:lnTo>
                  <a:lnTo>
                    <a:pt x="398557" y="133096"/>
                  </a:lnTo>
                  <a:lnTo>
                    <a:pt x="445697" y="133096"/>
                  </a:lnTo>
                  <a:lnTo>
                    <a:pt x="444015" y="131190"/>
                  </a:lnTo>
                  <a:lnTo>
                    <a:pt x="437515" y="126571"/>
                  </a:lnTo>
                  <a:lnTo>
                    <a:pt x="429347" y="122809"/>
                  </a:lnTo>
                  <a:lnTo>
                    <a:pt x="419512" y="119903"/>
                  </a:lnTo>
                  <a:lnTo>
                    <a:pt x="412527" y="118252"/>
                  </a:lnTo>
                  <a:lnTo>
                    <a:pt x="405288" y="117490"/>
                  </a:lnTo>
                  <a:close/>
                </a:path>
                <a:path w="660400" h="295275">
                  <a:moveTo>
                    <a:pt x="514254" y="114950"/>
                  </a:moveTo>
                  <a:lnTo>
                    <a:pt x="500792" y="138572"/>
                  </a:lnTo>
                  <a:lnTo>
                    <a:pt x="481869" y="142128"/>
                  </a:lnTo>
                  <a:lnTo>
                    <a:pt x="479837" y="150764"/>
                  </a:lnTo>
                  <a:lnTo>
                    <a:pt x="496982" y="154828"/>
                  </a:lnTo>
                  <a:lnTo>
                    <a:pt x="480345" y="225694"/>
                  </a:lnTo>
                  <a:lnTo>
                    <a:pt x="478825" y="242123"/>
                  </a:lnTo>
                  <a:lnTo>
                    <a:pt x="506507" y="270144"/>
                  </a:lnTo>
                  <a:lnTo>
                    <a:pt x="520858" y="271922"/>
                  </a:lnTo>
                  <a:lnTo>
                    <a:pt x="523906" y="271795"/>
                  </a:lnTo>
                  <a:lnTo>
                    <a:pt x="526065" y="271287"/>
                  </a:lnTo>
                  <a:lnTo>
                    <a:pt x="529367" y="257571"/>
                  </a:lnTo>
                  <a:lnTo>
                    <a:pt x="525049" y="257571"/>
                  </a:lnTo>
                  <a:lnTo>
                    <a:pt x="518826" y="257063"/>
                  </a:lnTo>
                  <a:lnTo>
                    <a:pt x="515778" y="256682"/>
                  </a:lnTo>
                  <a:lnTo>
                    <a:pt x="506634" y="254523"/>
                  </a:lnTo>
                  <a:lnTo>
                    <a:pt x="502316" y="251475"/>
                  </a:lnTo>
                  <a:lnTo>
                    <a:pt x="499903" y="246776"/>
                  </a:lnTo>
                  <a:lnTo>
                    <a:pt x="497363" y="242204"/>
                  </a:lnTo>
                  <a:lnTo>
                    <a:pt x="496982" y="236235"/>
                  </a:lnTo>
                  <a:lnTo>
                    <a:pt x="515016" y="159019"/>
                  </a:lnTo>
                  <a:lnTo>
                    <a:pt x="551464" y="159019"/>
                  </a:lnTo>
                  <a:lnTo>
                    <a:pt x="552862" y="153050"/>
                  </a:lnTo>
                  <a:lnTo>
                    <a:pt x="518318" y="145049"/>
                  </a:lnTo>
                  <a:lnTo>
                    <a:pt x="524795" y="117363"/>
                  </a:lnTo>
                  <a:lnTo>
                    <a:pt x="514254" y="114950"/>
                  </a:lnTo>
                  <a:close/>
                </a:path>
                <a:path w="660400" h="295275">
                  <a:moveTo>
                    <a:pt x="551464" y="159019"/>
                  </a:moveTo>
                  <a:lnTo>
                    <a:pt x="515016" y="159019"/>
                  </a:lnTo>
                  <a:lnTo>
                    <a:pt x="549560" y="167147"/>
                  </a:lnTo>
                  <a:lnTo>
                    <a:pt x="551464" y="159019"/>
                  </a:lnTo>
                  <a:close/>
                </a:path>
                <a:path w="660400" h="295275">
                  <a:moveTo>
                    <a:pt x="610653" y="165449"/>
                  </a:moveTo>
                  <a:lnTo>
                    <a:pt x="571831" y="182810"/>
                  </a:lnTo>
                  <a:lnTo>
                    <a:pt x="555275" y="217439"/>
                  </a:lnTo>
                  <a:lnTo>
                    <a:pt x="553083" y="231231"/>
                  </a:lnTo>
                  <a:lnTo>
                    <a:pt x="553164" y="243855"/>
                  </a:lnTo>
                  <a:lnTo>
                    <a:pt x="575373" y="282035"/>
                  </a:lnTo>
                  <a:lnTo>
                    <a:pt x="613060" y="294401"/>
                  </a:lnTo>
                  <a:lnTo>
                    <a:pt x="624998" y="294782"/>
                  </a:lnTo>
                  <a:lnTo>
                    <a:pt x="631602" y="294147"/>
                  </a:lnTo>
                  <a:lnTo>
                    <a:pt x="638587" y="292877"/>
                  </a:lnTo>
                  <a:lnTo>
                    <a:pt x="641912" y="278431"/>
                  </a:lnTo>
                  <a:lnTo>
                    <a:pt x="621998" y="278431"/>
                  </a:lnTo>
                  <a:lnTo>
                    <a:pt x="612106" y="277697"/>
                  </a:lnTo>
                  <a:lnTo>
                    <a:pt x="576611" y="258460"/>
                  </a:lnTo>
                  <a:lnTo>
                    <a:pt x="572004" y="234243"/>
                  </a:lnTo>
                  <a:lnTo>
                    <a:pt x="573436" y="224170"/>
                  </a:lnTo>
                  <a:lnTo>
                    <a:pt x="639603" y="224170"/>
                  </a:lnTo>
                  <a:lnTo>
                    <a:pt x="577373" y="209565"/>
                  </a:lnTo>
                  <a:lnTo>
                    <a:pt x="605107" y="181371"/>
                  </a:lnTo>
                  <a:lnTo>
                    <a:pt x="611594" y="181034"/>
                  </a:lnTo>
                  <a:lnTo>
                    <a:pt x="647668" y="181034"/>
                  </a:lnTo>
                  <a:lnTo>
                    <a:pt x="641445" y="175371"/>
                  </a:lnTo>
                  <a:lnTo>
                    <a:pt x="632634" y="170398"/>
                  </a:lnTo>
                  <a:lnTo>
                    <a:pt x="622204" y="167020"/>
                  </a:lnTo>
                  <a:lnTo>
                    <a:pt x="610653" y="165449"/>
                  </a:lnTo>
                  <a:close/>
                </a:path>
                <a:path w="660400" h="295275">
                  <a:moveTo>
                    <a:pt x="642270" y="276875"/>
                  </a:moveTo>
                  <a:lnTo>
                    <a:pt x="632057" y="278165"/>
                  </a:lnTo>
                  <a:lnTo>
                    <a:pt x="621998" y="278431"/>
                  </a:lnTo>
                  <a:lnTo>
                    <a:pt x="641912" y="278431"/>
                  </a:lnTo>
                  <a:lnTo>
                    <a:pt x="642270" y="276875"/>
                  </a:lnTo>
                  <a:close/>
                </a:path>
                <a:path w="660400" h="295275">
                  <a:moveTo>
                    <a:pt x="647668" y="181034"/>
                  </a:moveTo>
                  <a:lnTo>
                    <a:pt x="611594" y="181034"/>
                  </a:lnTo>
                  <a:lnTo>
                    <a:pt x="618521" y="182006"/>
                  </a:lnTo>
                  <a:lnTo>
                    <a:pt x="627919" y="184292"/>
                  </a:lnTo>
                  <a:lnTo>
                    <a:pt x="634523" y="188991"/>
                  </a:lnTo>
                  <a:lnTo>
                    <a:pt x="638079" y="196230"/>
                  </a:lnTo>
                  <a:lnTo>
                    <a:pt x="640246" y="202043"/>
                  </a:lnTo>
                  <a:lnTo>
                    <a:pt x="641223" y="208629"/>
                  </a:lnTo>
                  <a:lnTo>
                    <a:pt x="641008" y="216001"/>
                  </a:lnTo>
                  <a:lnTo>
                    <a:pt x="639603" y="224170"/>
                  </a:lnTo>
                  <a:lnTo>
                    <a:pt x="573436" y="224170"/>
                  </a:lnTo>
                  <a:lnTo>
                    <a:pt x="655605" y="243347"/>
                  </a:lnTo>
                  <a:lnTo>
                    <a:pt x="658272" y="231917"/>
                  </a:lnTo>
                  <a:lnTo>
                    <a:pt x="660102" y="220225"/>
                  </a:lnTo>
                  <a:lnTo>
                    <a:pt x="660050" y="209343"/>
                  </a:lnTo>
                  <a:lnTo>
                    <a:pt x="658094" y="199270"/>
                  </a:lnTo>
                  <a:lnTo>
                    <a:pt x="654208" y="190007"/>
                  </a:lnTo>
                  <a:lnTo>
                    <a:pt x="648636" y="181915"/>
                  </a:lnTo>
                  <a:lnTo>
                    <a:pt x="647668" y="18103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57115" y="4148327"/>
              <a:ext cx="6559550" cy="776605"/>
            </a:xfrm>
            <a:custGeom>
              <a:avLst/>
              <a:gdLst/>
              <a:ahLst/>
              <a:cxnLst/>
              <a:rect l="l" t="t" r="r" b="b"/>
              <a:pathLst>
                <a:path w="6559550" h="776604">
                  <a:moveTo>
                    <a:pt x="2561717" y="756285"/>
                  </a:moveTo>
                  <a:lnTo>
                    <a:pt x="2551849" y="748157"/>
                  </a:lnTo>
                  <a:lnTo>
                    <a:pt x="2495931" y="702056"/>
                  </a:lnTo>
                  <a:lnTo>
                    <a:pt x="2488844" y="732993"/>
                  </a:lnTo>
                  <a:lnTo>
                    <a:pt x="2794" y="161417"/>
                  </a:lnTo>
                  <a:lnTo>
                    <a:pt x="0" y="173863"/>
                  </a:lnTo>
                  <a:lnTo>
                    <a:pt x="2486025" y="745299"/>
                  </a:lnTo>
                  <a:lnTo>
                    <a:pt x="2478913" y="776351"/>
                  </a:lnTo>
                  <a:lnTo>
                    <a:pt x="2561717" y="756285"/>
                  </a:lnTo>
                  <a:close/>
                </a:path>
                <a:path w="6559550" h="776604">
                  <a:moveTo>
                    <a:pt x="6559423" y="12192"/>
                  </a:moveTo>
                  <a:lnTo>
                    <a:pt x="6555867" y="0"/>
                  </a:lnTo>
                  <a:lnTo>
                    <a:pt x="4068635" y="729742"/>
                  </a:lnTo>
                  <a:lnTo>
                    <a:pt x="4059682" y="699262"/>
                  </a:lnTo>
                  <a:lnTo>
                    <a:pt x="3997325" y="757174"/>
                  </a:lnTo>
                  <a:lnTo>
                    <a:pt x="4081145" y="772287"/>
                  </a:lnTo>
                  <a:lnTo>
                    <a:pt x="4073258" y="745490"/>
                  </a:lnTo>
                  <a:lnTo>
                    <a:pt x="4072217" y="741934"/>
                  </a:lnTo>
                  <a:lnTo>
                    <a:pt x="6559423" y="1219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72786" y="4250723"/>
              <a:ext cx="669925" cy="278130"/>
            </a:xfrm>
            <a:custGeom>
              <a:avLst/>
              <a:gdLst/>
              <a:ahLst/>
              <a:cxnLst/>
              <a:rect l="l" t="t" r="r" b="b"/>
              <a:pathLst>
                <a:path w="669925" h="278129">
                  <a:moveTo>
                    <a:pt x="92069" y="107334"/>
                  </a:moveTo>
                  <a:lnTo>
                    <a:pt x="46011" y="115613"/>
                  </a:lnTo>
                  <a:lnTo>
                    <a:pt x="12973" y="140850"/>
                  </a:lnTo>
                  <a:lnTo>
                    <a:pt x="0" y="179292"/>
                  </a:lnTo>
                  <a:lnTo>
                    <a:pt x="57" y="190355"/>
                  </a:lnTo>
                  <a:lnTo>
                    <a:pt x="10614" y="231685"/>
                  </a:lnTo>
                  <a:lnTo>
                    <a:pt x="40046" y="268190"/>
                  </a:lnTo>
                  <a:lnTo>
                    <a:pt x="67399" y="277556"/>
                  </a:lnTo>
                  <a:lnTo>
                    <a:pt x="82891" y="277441"/>
                  </a:lnTo>
                  <a:lnTo>
                    <a:pt x="121183" y="266348"/>
                  </a:lnTo>
                  <a:lnTo>
                    <a:pt x="133415" y="259667"/>
                  </a:lnTo>
                  <a:lnTo>
                    <a:pt x="84897" y="259667"/>
                  </a:lnTo>
                  <a:lnTo>
                    <a:pt x="72939" y="259633"/>
                  </a:lnTo>
                  <a:lnTo>
                    <a:pt x="35268" y="234741"/>
                  </a:lnTo>
                  <a:lnTo>
                    <a:pt x="20798" y="193996"/>
                  </a:lnTo>
                  <a:lnTo>
                    <a:pt x="20012" y="180576"/>
                  </a:lnTo>
                  <a:lnTo>
                    <a:pt x="21560" y="168227"/>
                  </a:lnTo>
                  <a:lnTo>
                    <a:pt x="49533" y="132756"/>
                  </a:lnTo>
                  <a:lnTo>
                    <a:pt x="79877" y="125251"/>
                  </a:lnTo>
                  <a:lnTo>
                    <a:pt x="99705" y="125251"/>
                  </a:lnTo>
                  <a:lnTo>
                    <a:pt x="102784" y="108551"/>
                  </a:lnTo>
                  <a:lnTo>
                    <a:pt x="92069" y="107334"/>
                  </a:lnTo>
                  <a:close/>
                </a:path>
                <a:path w="669925" h="278129">
                  <a:moveTo>
                    <a:pt x="133645" y="240631"/>
                  </a:moveTo>
                  <a:lnTo>
                    <a:pt x="97831" y="257141"/>
                  </a:lnTo>
                  <a:lnTo>
                    <a:pt x="84897" y="259667"/>
                  </a:lnTo>
                  <a:lnTo>
                    <a:pt x="133415" y="259667"/>
                  </a:lnTo>
                  <a:lnTo>
                    <a:pt x="138090" y="256633"/>
                  </a:lnTo>
                  <a:lnTo>
                    <a:pt x="133645" y="240631"/>
                  </a:lnTo>
                  <a:close/>
                </a:path>
                <a:path w="669925" h="278129">
                  <a:moveTo>
                    <a:pt x="151298" y="130014"/>
                  </a:moveTo>
                  <a:lnTo>
                    <a:pt x="136566" y="134205"/>
                  </a:lnTo>
                  <a:lnTo>
                    <a:pt x="169840" y="251934"/>
                  </a:lnTo>
                  <a:lnTo>
                    <a:pt x="187747" y="246854"/>
                  </a:lnTo>
                  <a:lnTo>
                    <a:pt x="169840" y="183735"/>
                  </a:lnTo>
                  <a:lnTo>
                    <a:pt x="168102" y="175236"/>
                  </a:lnTo>
                  <a:lnTo>
                    <a:pt x="167840" y="167082"/>
                  </a:lnTo>
                  <a:lnTo>
                    <a:pt x="169054" y="159285"/>
                  </a:lnTo>
                  <a:lnTo>
                    <a:pt x="171745" y="151858"/>
                  </a:lnTo>
                  <a:lnTo>
                    <a:pt x="172122" y="151223"/>
                  </a:lnTo>
                  <a:lnTo>
                    <a:pt x="159426" y="151223"/>
                  </a:lnTo>
                  <a:lnTo>
                    <a:pt x="151298" y="130014"/>
                  </a:lnTo>
                  <a:close/>
                </a:path>
                <a:path w="669925" h="278129">
                  <a:moveTo>
                    <a:pt x="204003" y="114139"/>
                  </a:moveTo>
                  <a:lnTo>
                    <a:pt x="199685" y="114393"/>
                  </a:lnTo>
                  <a:lnTo>
                    <a:pt x="194859" y="115282"/>
                  </a:lnTo>
                  <a:lnTo>
                    <a:pt x="189652" y="116806"/>
                  </a:lnTo>
                  <a:lnTo>
                    <a:pt x="182286" y="118838"/>
                  </a:lnTo>
                  <a:lnTo>
                    <a:pt x="160315" y="150969"/>
                  </a:lnTo>
                  <a:lnTo>
                    <a:pt x="159426" y="151223"/>
                  </a:lnTo>
                  <a:lnTo>
                    <a:pt x="172122" y="151223"/>
                  </a:lnTo>
                  <a:lnTo>
                    <a:pt x="175648" y="145284"/>
                  </a:lnTo>
                  <a:lnTo>
                    <a:pt x="180492" y="140031"/>
                  </a:lnTo>
                  <a:lnTo>
                    <a:pt x="206289" y="131284"/>
                  </a:lnTo>
                  <a:lnTo>
                    <a:pt x="204003" y="114139"/>
                  </a:lnTo>
                  <a:close/>
                </a:path>
                <a:path w="669925" h="278129">
                  <a:moveTo>
                    <a:pt x="99705" y="125251"/>
                  </a:moveTo>
                  <a:lnTo>
                    <a:pt x="79877" y="125251"/>
                  </a:lnTo>
                  <a:lnTo>
                    <a:pt x="89531" y="125343"/>
                  </a:lnTo>
                  <a:lnTo>
                    <a:pt x="99482" y="126458"/>
                  </a:lnTo>
                  <a:lnTo>
                    <a:pt x="99705" y="125251"/>
                  </a:lnTo>
                  <a:close/>
                </a:path>
                <a:path w="669925" h="278129">
                  <a:moveTo>
                    <a:pt x="282686" y="91386"/>
                  </a:moveTo>
                  <a:lnTo>
                    <a:pt x="244605" y="111369"/>
                  </a:lnTo>
                  <a:lnTo>
                    <a:pt x="234102" y="143539"/>
                  </a:lnTo>
                  <a:lnTo>
                    <a:pt x="234912" y="156303"/>
                  </a:lnTo>
                  <a:lnTo>
                    <a:pt x="248787" y="194149"/>
                  </a:lnTo>
                  <a:lnTo>
                    <a:pt x="286712" y="216771"/>
                  </a:lnTo>
                  <a:lnTo>
                    <a:pt x="298547" y="216665"/>
                  </a:lnTo>
                  <a:lnTo>
                    <a:pt x="336210" y="203801"/>
                  </a:lnTo>
                  <a:lnTo>
                    <a:pt x="341671" y="200245"/>
                  </a:lnTo>
                  <a:lnTo>
                    <a:pt x="290601" y="200245"/>
                  </a:lnTo>
                  <a:lnTo>
                    <a:pt x="283182" y="198717"/>
                  </a:lnTo>
                  <a:lnTo>
                    <a:pt x="256962" y="167098"/>
                  </a:lnTo>
                  <a:lnTo>
                    <a:pt x="308443" y="152493"/>
                  </a:lnTo>
                  <a:lnTo>
                    <a:pt x="253279" y="152493"/>
                  </a:lnTo>
                  <a:lnTo>
                    <a:pt x="252303" y="144440"/>
                  </a:lnTo>
                  <a:lnTo>
                    <a:pt x="252422" y="137031"/>
                  </a:lnTo>
                  <a:lnTo>
                    <a:pt x="253636" y="130240"/>
                  </a:lnTo>
                  <a:lnTo>
                    <a:pt x="285283" y="105884"/>
                  </a:lnTo>
                  <a:lnTo>
                    <a:pt x="320183" y="105884"/>
                  </a:lnTo>
                  <a:lnTo>
                    <a:pt x="318918" y="104376"/>
                  </a:lnTo>
                  <a:lnTo>
                    <a:pt x="311064" y="98137"/>
                  </a:lnTo>
                  <a:lnTo>
                    <a:pt x="302256" y="93759"/>
                  </a:lnTo>
                  <a:lnTo>
                    <a:pt x="292792" y="91501"/>
                  </a:lnTo>
                  <a:lnTo>
                    <a:pt x="282686" y="91386"/>
                  </a:lnTo>
                  <a:close/>
                </a:path>
                <a:path w="669925" h="278129">
                  <a:moveTo>
                    <a:pt x="342687" y="179798"/>
                  </a:moveTo>
                  <a:lnTo>
                    <a:pt x="307381" y="198467"/>
                  </a:lnTo>
                  <a:lnTo>
                    <a:pt x="290601" y="200245"/>
                  </a:lnTo>
                  <a:lnTo>
                    <a:pt x="341671" y="200245"/>
                  </a:lnTo>
                  <a:lnTo>
                    <a:pt x="347259" y="195673"/>
                  </a:lnTo>
                  <a:lnTo>
                    <a:pt x="342687" y="179798"/>
                  </a:lnTo>
                  <a:close/>
                </a:path>
                <a:path w="669925" h="278129">
                  <a:moveTo>
                    <a:pt x="320183" y="105884"/>
                  </a:moveTo>
                  <a:lnTo>
                    <a:pt x="285283" y="105884"/>
                  </a:lnTo>
                  <a:lnTo>
                    <a:pt x="293284" y="106773"/>
                  </a:lnTo>
                  <a:lnTo>
                    <a:pt x="300043" y="111369"/>
                  </a:lnTo>
                  <a:lnTo>
                    <a:pt x="304712" y="115395"/>
                  </a:lnTo>
                  <a:lnTo>
                    <a:pt x="308731" y="120695"/>
                  </a:lnTo>
                  <a:lnTo>
                    <a:pt x="312106" y="127257"/>
                  </a:lnTo>
                  <a:lnTo>
                    <a:pt x="314874" y="135094"/>
                  </a:lnTo>
                  <a:lnTo>
                    <a:pt x="253279" y="152493"/>
                  </a:lnTo>
                  <a:lnTo>
                    <a:pt x="308443" y="152493"/>
                  </a:lnTo>
                  <a:lnTo>
                    <a:pt x="337988" y="144111"/>
                  </a:lnTo>
                  <a:lnTo>
                    <a:pt x="334813" y="132808"/>
                  </a:lnTo>
                  <a:lnTo>
                    <a:pt x="330817" y="121711"/>
                  </a:lnTo>
                  <a:lnTo>
                    <a:pt x="325510" y="112234"/>
                  </a:lnTo>
                  <a:lnTo>
                    <a:pt x="320183" y="105884"/>
                  </a:lnTo>
                  <a:close/>
                </a:path>
                <a:path w="669925" h="278129">
                  <a:moveTo>
                    <a:pt x="440352" y="71594"/>
                  </a:moveTo>
                  <a:lnTo>
                    <a:pt x="406187" y="71594"/>
                  </a:lnTo>
                  <a:lnTo>
                    <a:pt x="413172" y="71975"/>
                  </a:lnTo>
                  <a:lnTo>
                    <a:pt x="423586" y="78579"/>
                  </a:lnTo>
                  <a:lnTo>
                    <a:pt x="427523" y="84802"/>
                  </a:lnTo>
                  <a:lnTo>
                    <a:pt x="430063" y="94073"/>
                  </a:lnTo>
                  <a:lnTo>
                    <a:pt x="432222" y="101312"/>
                  </a:lnTo>
                  <a:lnTo>
                    <a:pt x="412410" y="107662"/>
                  </a:lnTo>
                  <a:lnTo>
                    <a:pt x="388288" y="117713"/>
                  </a:lnTo>
                  <a:lnTo>
                    <a:pt x="372500" y="129966"/>
                  </a:lnTo>
                  <a:lnTo>
                    <a:pt x="365047" y="144434"/>
                  </a:lnTo>
                  <a:lnTo>
                    <a:pt x="365928" y="161129"/>
                  </a:lnTo>
                  <a:lnTo>
                    <a:pt x="396900" y="187434"/>
                  </a:lnTo>
                  <a:lnTo>
                    <a:pt x="404721" y="187043"/>
                  </a:lnTo>
                  <a:lnTo>
                    <a:pt x="413172" y="185259"/>
                  </a:lnTo>
                  <a:lnTo>
                    <a:pt x="421935" y="182719"/>
                  </a:lnTo>
                  <a:lnTo>
                    <a:pt x="428793" y="179417"/>
                  </a:lnTo>
                  <a:lnTo>
                    <a:pt x="433873" y="175099"/>
                  </a:lnTo>
                  <a:lnTo>
                    <a:pt x="438183" y="171543"/>
                  </a:lnTo>
                  <a:lnTo>
                    <a:pt x="405552" y="171543"/>
                  </a:lnTo>
                  <a:lnTo>
                    <a:pt x="399583" y="171416"/>
                  </a:lnTo>
                  <a:lnTo>
                    <a:pt x="394757" y="169130"/>
                  </a:lnTo>
                  <a:lnTo>
                    <a:pt x="389804" y="166844"/>
                  </a:lnTo>
                  <a:lnTo>
                    <a:pt x="386502" y="162526"/>
                  </a:lnTo>
                  <a:lnTo>
                    <a:pt x="384724" y="156049"/>
                  </a:lnTo>
                  <a:lnTo>
                    <a:pt x="382311" y="147794"/>
                  </a:lnTo>
                  <a:lnTo>
                    <a:pt x="417744" y="119981"/>
                  </a:lnTo>
                  <a:lnTo>
                    <a:pt x="435270" y="114139"/>
                  </a:lnTo>
                  <a:lnTo>
                    <a:pt x="454620" y="114139"/>
                  </a:lnTo>
                  <a:lnTo>
                    <a:pt x="446827" y="86580"/>
                  </a:lnTo>
                  <a:lnTo>
                    <a:pt x="443446" y="77174"/>
                  </a:lnTo>
                  <a:lnTo>
                    <a:pt x="440352" y="71594"/>
                  </a:lnTo>
                  <a:close/>
                </a:path>
                <a:path w="669925" h="278129">
                  <a:moveTo>
                    <a:pt x="454620" y="114139"/>
                  </a:moveTo>
                  <a:lnTo>
                    <a:pt x="435270" y="114139"/>
                  </a:lnTo>
                  <a:lnTo>
                    <a:pt x="438318" y="124807"/>
                  </a:lnTo>
                  <a:lnTo>
                    <a:pt x="439961" y="132713"/>
                  </a:lnTo>
                  <a:lnTo>
                    <a:pt x="420227" y="166699"/>
                  </a:lnTo>
                  <a:lnTo>
                    <a:pt x="405552" y="171543"/>
                  </a:lnTo>
                  <a:lnTo>
                    <a:pt x="438183" y="171543"/>
                  </a:lnTo>
                  <a:lnTo>
                    <a:pt x="438953" y="170908"/>
                  </a:lnTo>
                  <a:lnTo>
                    <a:pt x="443398" y="164177"/>
                  </a:lnTo>
                  <a:lnTo>
                    <a:pt x="447208" y="155160"/>
                  </a:lnTo>
                  <a:lnTo>
                    <a:pt x="448097" y="154906"/>
                  </a:lnTo>
                  <a:lnTo>
                    <a:pt x="466148" y="154906"/>
                  </a:lnTo>
                  <a:lnTo>
                    <a:pt x="454620" y="114139"/>
                  </a:lnTo>
                  <a:close/>
                </a:path>
                <a:path w="669925" h="278129">
                  <a:moveTo>
                    <a:pt x="466148" y="154906"/>
                  </a:moveTo>
                  <a:lnTo>
                    <a:pt x="448097" y="154906"/>
                  </a:lnTo>
                  <a:lnTo>
                    <a:pt x="456352" y="170654"/>
                  </a:lnTo>
                  <a:lnTo>
                    <a:pt x="469560" y="166971"/>
                  </a:lnTo>
                  <a:lnTo>
                    <a:pt x="466148" y="154906"/>
                  </a:lnTo>
                  <a:close/>
                </a:path>
                <a:path w="669925" h="278129">
                  <a:moveTo>
                    <a:pt x="498265" y="52036"/>
                  </a:moveTo>
                  <a:lnTo>
                    <a:pt x="478958" y="52036"/>
                  </a:lnTo>
                  <a:lnTo>
                    <a:pt x="498897" y="122140"/>
                  </a:lnTo>
                  <a:lnTo>
                    <a:pt x="505448" y="137285"/>
                  </a:lnTo>
                  <a:lnTo>
                    <a:pt x="515010" y="146714"/>
                  </a:lnTo>
                  <a:lnTo>
                    <a:pt x="527597" y="150429"/>
                  </a:lnTo>
                  <a:lnTo>
                    <a:pt x="543220" y="148429"/>
                  </a:lnTo>
                  <a:lnTo>
                    <a:pt x="561000" y="139920"/>
                  </a:lnTo>
                  <a:lnTo>
                    <a:pt x="559469" y="134586"/>
                  </a:lnTo>
                  <a:lnTo>
                    <a:pt x="535727" y="134586"/>
                  </a:lnTo>
                  <a:lnTo>
                    <a:pt x="530520" y="134078"/>
                  </a:lnTo>
                  <a:lnTo>
                    <a:pt x="525873" y="131030"/>
                  </a:lnTo>
                  <a:lnTo>
                    <a:pt x="521630" y="128363"/>
                  </a:lnTo>
                  <a:lnTo>
                    <a:pt x="518470" y="123434"/>
                  </a:lnTo>
                  <a:lnTo>
                    <a:pt x="516423" y="116298"/>
                  </a:lnTo>
                  <a:lnTo>
                    <a:pt x="498265" y="52036"/>
                  </a:lnTo>
                  <a:close/>
                </a:path>
                <a:path w="669925" h="278129">
                  <a:moveTo>
                    <a:pt x="557063" y="126204"/>
                  </a:moveTo>
                  <a:lnTo>
                    <a:pt x="555539" y="127220"/>
                  </a:lnTo>
                  <a:lnTo>
                    <a:pt x="553380" y="128363"/>
                  </a:lnTo>
                  <a:lnTo>
                    <a:pt x="550459" y="129633"/>
                  </a:lnTo>
                  <a:lnTo>
                    <a:pt x="547597" y="131054"/>
                  </a:lnTo>
                  <a:lnTo>
                    <a:pt x="544744" y="132046"/>
                  </a:lnTo>
                  <a:lnTo>
                    <a:pt x="535727" y="134586"/>
                  </a:lnTo>
                  <a:lnTo>
                    <a:pt x="559469" y="134586"/>
                  </a:lnTo>
                  <a:lnTo>
                    <a:pt x="557063" y="126204"/>
                  </a:lnTo>
                  <a:close/>
                </a:path>
                <a:path w="669925" h="278129">
                  <a:moveTo>
                    <a:pt x="605266" y="0"/>
                  </a:moveTo>
                  <a:lnTo>
                    <a:pt x="567185" y="20000"/>
                  </a:lnTo>
                  <a:lnTo>
                    <a:pt x="556676" y="52036"/>
                  </a:lnTo>
                  <a:lnTo>
                    <a:pt x="557438" y="64916"/>
                  </a:lnTo>
                  <a:lnTo>
                    <a:pt x="571303" y="102788"/>
                  </a:lnTo>
                  <a:lnTo>
                    <a:pt x="609292" y="125442"/>
                  </a:lnTo>
                  <a:lnTo>
                    <a:pt x="621127" y="125299"/>
                  </a:lnTo>
                  <a:lnTo>
                    <a:pt x="633771" y="122775"/>
                  </a:lnTo>
                  <a:lnTo>
                    <a:pt x="641645" y="120489"/>
                  </a:lnTo>
                  <a:lnTo>
                    <a:pt x="648249" y="117949"/>
                  </a:lnTo>
                  <a:lnTo>
                    <a:pt x="653583" y="115155"/>
                  </a:lnTo>
                  <a:lnTo>
                    <a:pt x="658790" y="112488"/>
                  </a:lnTo>
                  <a:lnTo>
                    <a:pt x="664157" y="108868"/>
                  </a:lnTo>
                  <a:lnTo>
                    <a:pt x="613181" y="108868"/>
                  </a:lnTo>
                  <a:lnTo>
                    <a:pt x="605762" y="107348"/>
                  </a:lnTo>
                  <a:lnTo>
                    <a:pt x="579542" y="75658"/>
                  </a:lnTo>
                  <a:lnTo>
                    <a:pt x="631023" y="61053"/>
                  </a:lnTo>
                  <a:lnTo>
                    <a:pt x="575859" y="61053"/>
                  </a:lnTo>
                  <a:lnTo>
                    <a:pt x="574883" y="53002"/>
                  </a:lnTo>
                  <a:lnTo>
                    <a:pt x="575002" y="45606"/>
                  </a:lnTo>
                  <a:lnTo>
                    <a:pt x="576216" y="38854"/>
                  </a:lnTo>
                  <a:lnTo>
                    <a:pt x="607863" y="14444"/>
                  </a:lnTo>
                  <a:lnTo>
                    <a:pt x="642760" y="14444"/>
                  </a:lnTo>
                  <a:lnTo>
                    <a:pt x="641498" y="12938"/>
                  </a:lnTo>
                  <a:lnTo>
                    <a:pt x="633644" y="6697"/>
                  </a:lnTo>
                  <a:lnTo>
                    <a:pt x="624836" y="2337"/>
                  </a:lnTo>
                  <a:lnTo>
                    <a:pt x="615372" y="109"/>
                  </a:lnTo>
                  <a:lnTo>
                    <a:pt x="605266" y="0"/>
                  </a:lnTo>
                  <a:close/>
                </a:path>
                <a:path w="669925" h="278129">
                  <a:moveTo>
                    <a:pt x="665267" y="88358"/>
                  </a:moveTo>
                  <a:lnTo>
                    <a:pt x="629961" y="107027"/>
                  </a:lnTo>
                  <a:lnTo>
                    <a:pt x="613181" y="108868"/>
                  </a:lnTo>
                  <a:lnTo>
                    <a:pt x="664157" y="108868"/>
                  </a:lnTo>
                  <a:lnTo>
                    <a:pt x="669839" y="104233"/>
                  </a:lnTo>
                  <a:lnTo>
                    <a:pt x="665267" y="88358"/>
                  </a:lnTo>
                  <a:close/>
                </a:path>
                <a:path w="669925" h="278129">
                  <a:moveTo>
                    <a:pt x="413299" y="56179"/>
                  </a:moveTo>
                  <a:lnTo>
                    <a:pt x="374310" y="67657"/>
                  </a:lnTo>
                  <a:lnTo>
                    <a:pt x="367833" y="71340"/>
                  </a:lnTo>
                  <a:lnTo>
                    <a:pt x="362245" y="75658"/>
                  </a:lnTo>
                  <a:lnTo>
                    <a:pt x="357292" y="80357"/>
                  </a:lnTo>
                  <a:lnTo>
                    <a:pt x="366690" y="92549"/>
                  </a:lnTo>
                  <a:lnTo>
                    <a:pt x="374618" y="86026"/>
                  </a:lnTo>
                  <a:lnTo>
                    <a:pt x="382391" y="80754"/>
                  </a:lnTo>
                  <a:lnTo>
                    <a:pt x="389997" y="76743"/>
                  </a:lnTo>
                  <a:lnTo>
                    <a:pt x="397424" y="74007"/>
                  </a:lnTo>
                  <a:lnTo>
                    <a:pt x="406187" y="71594"/>
                  </a:lnTo>
                  <a:lnTo>
                    <a:pt x="440352" y="71594"/>
                  </a:lnTo>
                  <a:lnTo>
                    <a:pt x="439207" y="69530"/>
                  </a:lnTo>
                  <a:lnTo>
                    <a:pt x="434111" y="63648"/>
                  </a:lnTo>
                  <a:lnTo>
                    <a:pt x="428158" y="59529"/>
                  </a:lnTo>
                  <a:lnTo>
                    <a:pt x="421253" y="57074"/>
                  </a:lnTo>
                  <a:lnTo>
                    <a:pt x="413299" y="56179"/>
                  </a:lnTo>
                  <a:close/>
                </a:path>
                <a:path w="669925" h="278129">
                  <a:moveTo>
                    <a:pt x="642760" y="14444"/>
                  </a:moveTo>
                  <a:lnTo>
                    <a:pt x="607863" y="14444"/>
                  </a:lnTo>
                  <a:lnTo>
                    <a:pt x="615864" y="15333"/>
                  </a:lnTo>
                  <a:lnTo>
                    <a:pt x="622595" y="19905"/>
                  </a:lnTo>
                  <a:lnTo>
                    <a:pt x="627239" y="23955"/>
                  </a:lnTo>
                  <a:lnTo>
                    <a:pt x="631263" y="29255"/>
                  </a:lnTo>
                  <a:lnTo>
                    <a:pt x="634668" y="35817"/>
                  </a:lnTo>
                  <a:lnTo>
                    <a:pt x="637454" y="43654"/>
                  </a:lnTo>
                  <a:lnTo>
                    <a:pt x="575859" y="61053"/>
                  </a:lnTo>
                  <a:lnTo>
                    <a:pt x="631023" y="61053"/>
                  </a:lnTo>
                  <a:lnTo>
                    <a:pt x="660568" y="52671"/>
                  </a:lnTo>
                  <a:lnTo>
                    <a:pt x="657393" y="41495"/>
                  </a:lnTo>
                  <a:lnTo>
                    <a:pt x="653397" y="30325"/>
                  </a:lnTo>
                  <a:lnTo>
                    <a:pt x="648090" y="20810"/>
                  </a:lnTo>
                  <a:lnTo>
                    <a:pt x="642760" y="14444"/>
                  </a:lnTo>
                  <a:close/>
                </a:path>
                <a:path w="669925" h="278129">
                  <a:moveTo>
                    <a:pt x="485181" y="5935"/>
                  </a:moveTo>
                  <a:lnTo>
                    <a:pt x="474894" y="8856"/>
                  </a:lnTo>
                  <a:lnTo>
                    <a:pt x="474513" y="36034"/>
                  </a:lnTo>
                  <a:lnTo>
                    <a:pt x="459654" y="48226"/>
                  </a:lnTo>
                  <a:lnTo>
                    <a:pt x="462194" y="56862"/>
                  </a:lnTo>
                  <a:lnTo>
                    <a:pt x="478958" y="52036"/>
                  </a:lnTo>
                  <a:lnTo>
                    <a:pt x="498265" y="52036"/>
                  </a:lnTo>
                  <a:lnTo>
                    <a:pt x="496865" y="47083"/>
                  </a:lnTo>
                  <a:lnTo>
                    <a:pt x="531028" y="37304"/>
                  </a:lnTo>
                  <a:lnTo>
                    <a:pt x="529872" y="33240"/>
                  </a:lnTo>
                  <a:lnTo>
                    <a:pt x="492928" y="33240"/>
                  </a:lnTo>
                  <a:lnTo>
                    <a:pt x="485181" y="5935"/>
                  </a:lnTo>
                  <a:close/>
                </a:path>
                <a:path w="669925" h="278129">
                  <a:moveTo>
                    <a:pt x="527091" y="23461"/>
                  </a:moveTo>
                  <a:lnTo>
                    <a:pt x="492928" y="33240"/>
                  </a:lnTo>
                  <a:lnTo>
                    <a:pt x="529872" y="33240"/>
                  </a:lnTo>
                  <a:lnTo>
                    <a:pt x="527091" y="2346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8512" y="5618988"/>
              <a:ext cx="6559550" cy="2065655"/>
            </a:xfrm>
            <a:custGeom>
              <a:avLst/>
              <a:gdLst/>
              <a:ahLst/>
              <a:cxnLst/>
              <a:rect l="l" t="t" r="r" b="b"/>
              <a:pathLst>
                <a:path w="6559550" h="2065654">
                  <a:moveTo>
                    <a:pt x="2560320" y="120396"/>
                  </a:moveTo>
                  <a:lnTo>
                    <a:pt x="2547620" y="114046"/>
                  </a:lnTo>
                  <a:lnTo>
                    <a:pt x="2484120" y="82296"/>
                  </a:lnTo>
                  <a:lnTo>
                    <a:pt x="2484120" y="114046"/>
                  </a:lnTo>
                  <a:lnTo>
                    <a:pt x="0" y="114046"/>
                  </a:lnTo>
                  <a:lnTo>
                    <a:pt x="0" y="126746"/>
                  </a:lnTo>
                  <a:lnTo>
                    <a:pt x="2484120" y="126746"/>
                  </a:lnTo>
                  <a:lnTo>
                    <a:pt x="2484120" y="158496"/>
                  </a:lnTo>
                  <a:lnTo>
                    <a:pt x="2547620" y="126746"/>
                  </a:lnTo>
                  <a:lnTo>
                    <a:pt x="2560320" y="120396"/>
                  </a:lnTo>
                  <a:close/>
                </a:path>
                <a:path w="6559550" h="2065654">
                  <a:moveTo>
                    <a:pt x="6556248" y="31750"/>
                  </a:moveTo>
                  <a:lnTo>
                    <a:pt x="4072128" y="31750"/>
                  </a:lnTo>
                  <a:lnTo>
                    <a:pt x="4072128" y="0"/>
                  </a:lnTo>
                  <a:lnTo>
                    <a:pt x="3995928" y="38100"/>
                  </a:lnTo>
                  <a:lnTo>
                    <a:pt x="4072128" y="76200"/>
                  </a:lnTo>
                  <a:lnTo>
                    <a:pt x="4072128" y="44450"/>
                  </a:lnTo>
                  <a:lnTo>
                    <a:pt x="6556248" y="44450"/>
                  </a:lnTo>
                  <a:lnTo>
                    <a:pt x="6556248" y="31750"/>
                  </a:lnTo>
                  <a:close/>
                </a:path>
                <a:path w="6559550" h="2065654">
                  <a:moveTo>
                    <a:pt x="6559042" y="2053844"/>
                  </a:moveTo>
                  <a:lnTo>
                    <a:pt x="4067378" y="857834"/>
                  </a:lnTo>
                  <a:lnTo>
                    <a:pt x="4070032" y="852297"/>
                  </a:lnTo>
                  <a:lnTo>
                    <a:pt x="4081145" y="829183"/>
                  </a:lnTo>
                  <a:lnTo>
                    <a:pt x="3995928" y="830580"/>
                  </a:lnTo>
                  <a:lnTo>
                    <a:pt x="4048125" y="897890"/>
                  </a:lnTo>
                  <a:lnTo>
                    <a:pt x="4061891" y="869251"/>
                  </a:lnTo>
                  <a:lnTo>
                    <a:pt x="6553454" y="2065274"/>
                  </a:lnTo>
                  <a:lnTo>
                    <a:pt x="6559042" y="205384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01770" y="4588586"/>
            <a:ext cx="523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0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88664" y="3444240"/>
            <a:ext cx="917448" cy="1121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60454" y="4556886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43359" y="3523488"/>
            <a:ext cx="768096" cy="1018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01770" y="7888630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37432" y="6781800"/>
            <a:ext cx="819912" cy="1082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760454" y="6111367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615928" y="5090159"/>
            <a:ext cx="813816" cy="993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821414" y="7784693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01271" y="6754368"/>
            <a:ext cx="758951" cy="1002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84497" y="6135751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45991" y="5047488"/>
            <a:ext cx="853439" cy="1045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725025" y="5315839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Retrieve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25056" y="4626864"/>
            <a:ext cx="3636010" cy="2498090"/>
            <a:chOff x="6925056" y="4626864"/>
            <a:chExt cx="3636010" cy="2498090"/>
          </a:xfrm>
        </p:grpSpPr>
        <p:sp>
          <p:nvSpPr>
            <p:cNvPr id="27" name="object 27"/>
            <p:cNvSpPr/>
            <p:nvPr/>
          </p:nvSpPr>
          <p:spPr>
            <a:xfrm>
              <a:off x="6928104" y="6434328"/>
              <a:ext cx="240792" cy="38709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25056" y="4626864"/>
              <a:ext cx="240792" cy="3870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33686" y="6701536"/>
              <a:ext cx="627380" cy="423545"/>
            </a:xfrm>
            <a:custGeom>
              <a:avLst/>
              <a:gdLst/>
              <a:ahLst/>
              <a:cxnLst/>
              <a:rect l="l" t="t" r="r" b="b"/>
              <a:pathLst>
                <a:path w="627379" h="423545">
                  <a:moveTo>
                    <a:pt x="390588" y="201501"/>
                  </a:moveTo>
                  <a:lnTo>
                    <a:pt x="350841" y="219535"/>
                  </a:lnTo>
                  <a:lnTo>
                    <a:pt x="330898" y="254867"/>
                  </a:lnTo>
                  <a:lnTo>
                    <a:pt x="328045" y="278941"/>
                  </a:lnTo>
                  <a:lnTo>
                    <a:pt x="330327" y="290067"/>
                  </a:lnTo>
                  <a:lnTo>
                    <a:pt x="361696" y="323468"/>
                  </a:lnTo>
                  <a:lnTo>
                    <a:pt x="400939" y="333628"/>
                  </a:lnTo>
                  <a:lnTo>
                    <a:pt x="408178" y="318769"/>
                  </a:lnTo>
                  <a:lnTo>
                    <a:pt x="397837" y="317817"/>
                  </a:lnTo>
                  <a:lnTo>
                    <a:pt x="387937" y="315912"/>
                  </a:lnTo>
                  <a:lnTo>
                    <a:pt x="350956" y="293421"/>
                  </a:lnTo>
                  <a:lnTo>
                    <a:pt x="346547" y="278941"/>
                  </a:lnTo>
                  <a:lnTo>
                    <a:pt x="346805" y="270716"/>
                  </a:lnTo>
                  <a:lnTo>
                    <a:pt x="348730" y="261848"/>
                  </a:lnTo>
                  <a:lnTo>
                    <a:pt x="352298" y="252348"/>
                  </a:lnTo>
                  <a:lnTo>
                    <a:pt x="387054" y="252348"/>
                  </a:lnTo>
                  <a:lnTo>
                    <a:pt x="359283" y="239013"/>
                  </a:lnTo>
                  <a:lnTo>
                    <a:pt x="392461" y="217471"/>
                  </a:lnTo>
                  <a:lnTo>
                    <a:pt x="427020" y="217471"/>
                  </a:lnTo>
                  <a:lnTo>
                    <a:pt x="421796" y="212758"/>
                  </a:lnTo>
                  <a:lnTo>
                    <a:pt x="412369" y="207136"/>
                  </a:lnTo>
                  <a:lnTo>
                    <a:pt x="401395" y="203063"/>
                  </a:lnTo>
                  <a:lnTo>
                    <a:pt x="390588" y="201501"/>
                  </a:lnTo>
                  <a:close/>
                </a:path>
                <a:path w="627379" h="423545">
                  <a:moveTo>
                    <a:pt x="387054" y="252348"/>
                  </a:moveTo>
                  <a:lnTo>
                    <a:pt x="352298" y="252348"/>
                  </a:lnTo>
                  <a:lnTo>
                    <a:pt x="428244" y="288924"/>
                  </a:lnTo>
                  <a:lnTo>
                    <a:pt x="433324" y="278383"/>
                  </a:lnTo>
                  <a:lnTo>
                    <a:pt x="437709" y="267354"/>
                  </a:lnTo>
                  <a:lnTo>
                    <a:pt x="437852" y="266699"/>
                  </a:lnTo>
                  <a:lnTo>
                    <a:pt x="416941" y="266699"/>
                  </a:lnTo>
                  <a:lnTo>
                    <a:pt x="387054" y="252348"/>
                  </a:lnTo>
                  <a:close/>
                </a:path>
                <a:path w="627379" h="423545">
                  <a:moveTo>
                    <a:pt x="339217" y="117474"/>
                  </a:moveTo>
                  <a:lnTo>
                    <a:pt x="263906" y="273938"/>
                  </a:lnTo>
                  <a:lnTo>
                    <a:pt x="280670" y="282066"/>
                  </a:lnTo>
                  <a:lnTo>
                    <a:pt x="355854" y="125475"/>
                  </a:lnTo>
                  <a:lnTo>
                    <a:pt x="339217" y="117474"/>
                  </a:lnTo>
                  <a:close/>
                </a:path>
                <a:path w="627379" h="423545">
                  <a:moveTo>
                    <a:pt x="427020" y="217471"/>
                  </a:moveTo>
                  <a:lnTo>
                    <a:pt x="392461" y="217471"/>
                  </a:lnTo>
                  <a:lnTo>
                    <a:pt x="398863" y="218580"/>
                  </a:lnTo>
                  <a:lnTo>
                    <a:pt x="405384" y="221106"/>
                  </a:lnTo>
                  <a:lnTo>
                    <a:pt x="414147" y="225297"/>
                  </a:lnTo>
                  <a:lnTo>
                    <a:pt x="419481" y="231266"/>
                  </a:lnTo>
                  <a:lnTo>
                    <a:pt x="421513" y="239140"/>
                  </a:lnTo>
                  <a:lnTo>
                    <a:pt x="422370" y="245286"/>
                  </a:lnTo>
                  <a:lnTo>
                    <a:pt x="421899" y="251840"/>
                  </a:lnTo>
                  <a:lnTo>
                    <a:pt x="420084" y="259054"/>
                  </a:lnTo>
                  <a:lnTo>
                    <a:pt x="416941" y="266699"/>
                  </a:lnTo>
                  <a:lnTo>
                    <a:pt x="437852" y="266699"/>
                  </a:lnTo>
                  <a:lnTo>
                    <a:pt x="440023" y="256730"/>
                  </a:lnTo>
                  <a:lnTo>
                    <a:pt x="440289" y="246487"/>
                  </a:lnTo>
                  <a:lnTo>
                    <a:pt x="438531" y="236600"/>
                  </a:lnTo>
                  <a:lnTo>
                    <a:pt x="434889" y="227478"/>
                  </a:lnTo>
                  <a:lnTo>
                    <a:pt x="429307" y="219535"/>
                  </a:lnTo>
                  <a:lnTo>
                    <a:pt x="427020" y="217471"/>
                  </a:lnTo>
                  <a:close/>
                </a:path>
                <a:path w="627379" h="423545">
                  <a:moveTo>
                    <a:pt x="223027" y="120935"/>
                  </a:moveTo>
                  <a:lnTo>
                    <a:pt x="183292" y="139033"/>
                  </a:lnTo>
                  <a:lnTo>
                    <a:pt x="163383" y="174240"/>
                  </a:lnTo>
                  <a:lnTo>
                    <a:pt x="160485" y="197738"/>
                  </a:lnTo>
                  <a:lnTo>
                    <a:pt x="160493" y="198423"/>
                  </a:lnTo>
                  <a:lnTo>
                    <a:pt x="183064" y="236426"/>
                  </a:lnTo>
                  <a:lnTo>
                    <a:pt x="219837" y="251840"/>
                  </a:lnTo>
                  <a:lnTo>
                    <a:pt x="233425" y="252983"/>
                  </a:lnTo>
                  <a:lnTo>
                    <a:pt x="240538" y="238124"/>
                  </a:lnTo>
                  <a:lnTo>
                    <a:pt x="230252" y="237172"/>
                  </a:lnTo>
                  <a:lnTo>
                    <a:pt x="220360" y="235267"/>
                  </a:lnTo>
                  <a:lnTo>
                    <a:pt x="183443" y="212848"/>
                  </a:lnTo>
                  <a:lnTo>
                    <a:pt x="179034" y="198423"/>
                  </a:lnTo>
                  <a:lnTo>
                    <a:pt x="179292" y="190198"/>
                  </a:lnTo>
                  <a:lnTo>
                    <a:pt x="181217" y="181330"/>
                  </a:lnTo>
                  <a:lnTo>
                    <a:pt x="184785" y="171830"/>
                  </a:lnTo>
                  <a:lnTo>
                    <a:pt x="219743" y="171830"/>
                  </a:lnTo>
                  <a:lnTo>
                    <a:pt x="191770" y="158368"/>
                  </a:lnTo>
                  <a:lnTo>
                    <a:pt x="224901" y="136842"/>
                  </a:lnTo>
                  <a:lnTo>
                    <a:pt x="259406" y="136842"/>
                  </a:lnTo>
                  <a:lnTo>
                    <a:pt x="254212" y="132167"/>
                  </a:lnTo>
                  <a:lnTo>
                    <a:pt x="244856" y="126618"/>
                  </a:lnTo>
                  <a:lnTo>
                    <a:pt x="233828" y="122527"/>
                  </a:lnTo>
                  <a:lnTo>
                    <a:pt x="223027" y="120935"/>
                  </a:lnTo>
                  <a:close/>
                </a:path>
                <a:path w="627379" h="423545">
                  <a:moveTo>
                    <a:pt x="219743" y="171830"/>
                  </a:moveTo>
                  <a:lnTo>
                    <a:pt x="184785" y="171830"/>
                  </a:lnTo>
                  <a:lnTo>
                    <a:pt x="260731" y="208279"/>
                  </a:lnTo>
                  <a:lnTo>
                    <a:pt x="265811" y="197738"/>
                  </a:lnTo>
                  <a:lnTo>
                    <a:pt x="270142" y="186763"/>
                  </a:lnTo>
                  <a:lnTo>
                    <a:pt x="270297" y="186054"/>
                  </a:lnTo>
                  <a:lnTo>
                    <a:pt x="249300" y="186054"/>
                  </a:lnTo>
                  <a:lnTo>
                    <a:pt x="219743" y="171830"/>
                  </a:lnTo>
                  <a:close/>
                </a:path>
                <a:path w="627379" h="423545">
                  <a:moveTo>
                    <a:pt x="259406" y="136842"/>
                  </a:moveTo>
                  <a:lnTo>
                    <a:pt x="224901" y="136842"/>
                  </a:lnTo>
                  <a:lnTo>
                    <a:pt x="231296" y="137937"/>
                  </a:lnTo>
                  <a:lnTo>
                    <a:pt x="237871" y="140461"/>
                  </a:lnTo>
                  <a:lnTo>
                    <a:pt x="246634" y="144652"/>
                  </a:lnTo>
                  <a:lnTo>
                    <a:pt x="251968" y="150621"/>
                  </a:lnTo>
                  <a:lnTo>
                    <a:pt x="254000" y="158495"/>
                  </a:lnTo>
                  <a:lnTo>
                    <a:pt x="254783" y="164659"/>
                  </a:lnTo>
                  <a:lnTo>
                    <a:pt x="254269" y="171322"/>
                  </a:lnTo>
                  <a:lnTo>
                    <a:pt x="252446" y="178462"/>
                  </a:lnTo>
                  <a:lnTo>
                    <a:pt x="249300" y="186054"/>
                  </a:lnTo>
                  <a:lnTo>
                    <a:pt x="270297" y="186054"/>
                  </a:lnTo>
                  <a:lnTo>
                    <a:pt x="272462" y="176133"/>
                  </a:lnTo>
                  <a:lnTo>
                    <a:pt x="272758" y="165860"/>
                  </a:lnTo>
                  <a:lnTo>
                    <a:pt x="271018" y="155955"/>
                  </a:lnTo>
                  <a:lnTo>
                    <a:pt x="267305" y="146835"/>
                  </a:lnTo>
                  <a:lnTo>
                    <a:pt x="261699" y="138906"/>
                  </a:lnTo>
                  <a:lnTo>
                    <a:pt x="259406" y="136842"/>
                  </a:lnTo>
                  <a:close/>
                </a:path>
                <a:path w="627379" h="423545">
                  <a:moveTo>
                    <a:pt x="70739" y="0"/>
                  </a:moveTo>
                  <a:lnTo>
                    <a:pt x="0" y="147065"/>
                  </a:lnTo>
                  <a:lnTo>
                    <a:pt x="40767" y="166623"/>
                  </a:lnTo>
                  <a:lnTo>
                    <a:pt x="58820" y="173841"/>
                  </a:lnTo>
                  <a:lnTo>
                    <a:pt x="75850" y="177593"/>
                  </a:lnTo>
                  <a:lnTo>
                    <a:pt x="91880" y="177893"/>
                  </a:lnTo>
                  <a:lnTo>
                    <a:pt x="106934" y="174751"/>
                  </a:lnTo>
                  <a:lnTo>
                    <a:pt x="120697" y="168225"/>
                  </a:lnTo>
                  <a:lnTo>
                    <a:pt x="130957" y="160014"/>
                  </a:lnTo>
                  <a:lnTo>
                    <a:pt x="86465" y="160014"/>
                  </a:lnTo>
                  <a:lnTo>
                    <a:pt x="73644" y="159623"/>
                  </a:lnTo>
                  <a:lnTo>
                    <a:pt x="59846" y="156446"/>
                  </a:lnTo>
                  <a:lnTo>
                    <a:pt x="45085" y="150494"/>
                  </a:lnTo>
                  <a:lnTo>
                    <a:pt x="24257" y="140461"/>
                  </a:lnTo>
                  <a:lnTo>
                    <a:pt x="80772" y="22986"/>
                  </a:lnTo>
                  <a:lnTo>
                    <a:pt x="118045" y="22986"/>
                  </a:lnTo>
                  <a:lnTo>
                    <a:pt x="115824" y="21716"/>
                  </a:lnTo>
                  <a:lnTo>
                    <a:pt x="70739" y="0"/>
                  </a:lnTo>
                  <a:close/>
                </a:path>
                <a:path w="627379" h="423545">
                  <a:moveTo>
                    <a:pt x="118045" y="22986"/>
                  </a:moveTo>
                  <a:lnTo>
                    <a:pt x="80772" y="22986"/>
                  </a:lnTo>
                  <a:lnTo>
                    <a:pt x="105537" y="34924"/>
                  </a:lnTo>
                  <a:lnTo>
                    <a:pt x="118492" y="42281"/>
                  </a:lnTo>
                  <a:lnTo>
                    <a:pt x="128793" y="50625"/>
                  </a:lnTo>
                  <a:lnTo>
                    <a:pt x="136451" y="59945"/>
                  </a:lnTo>
                  <a:lnTo>
                    <a:pt x="141478" y="70230"/>
                  </a:lnTo>
                  <a:lnTo>
                    <a:pt x="143859" y="81446"/>
                  </a:lnTo>
                  <a:lnTo>
                    <a:pt x="143573" y="93567"/>
                  </a:lnTo>
                  <a:lnTo>
                    <a:pt x="127408" y="133854"/>
                  </a:lnTo>
                  <a:lnTo>
                    <a:pt x="86465" y="160014"/>
                  </a:lnTo>
                  <a:lnTo>
                    <a:pt x="130957" y="160014"/>
                  </a:lnTo>
                  <a:lnTo>
                    <a:pt x="153416" y="128523"/>
                  </a:lnTo>
                  <a:lnTo>
                    <a:pt x="163256" y="80750"/>
                  </a:lnTo>
                  <a:lnTo>
                    <a:pt x="160020" y="66293"/>
                  </a:lnTo>
                  <a:lnTo>
                    <a:pt x="153543" y="52935"/>
                  </a:lnTo>
                  <a:lnTo>
                    <a:pt x="144018" y="41052"/>
                  </a:lnTo>
                  <a:lnTo>
                    <a:pt x="131445" y="30646"/>
                  </a:lnTo>
                  <a:lnTo>
                    <a:pt x="118045" y="22986"/>
                  </a:lnTo>
                  <a:close/>
                </a:path>
                <a:path w="627379" h="423545">
                  <a:moveTo>
                    <a:pt x="577357" y="291369"/>
                  </a:moveTo>
                  <a:lnTo>
                    <a:pt x="537622" y="309419"/>
                  </a:lnTo>
                  <a:lnTo>
                    <a:pt x="517715" y="344674"/>
                  </a:lnTo>
                  <a:lnTo>
                    <a:pt x="514866" y="368804"/>
                  </a:lnTo>
                  <a:lnTo>
                    <a:pt x="517144" y="379856"/>
                  </a:lnTo>
                  <a:lnTo>
                    <a:pt x="548513" y="413384"/>
                  </a:lnTo>
                  <a:lnTo>
                    <a:pt x="587756" y="423417"/>
                  </a:lnTo>
                  <a:lnTo>
                    <a:pt x="594868" y="408558"/>
                  </a:lnTo>
                  <a:lnTo>
                    <a:pt x="584582" y="407606"/>
                  </a:lnTo>
                  <a:lnTo>
                    <a:pt x="574690" y="405701"/>
                  </a:lnTo>
                  <a:lnTo>
                    <a:pt x="537773" y="383282"/>
                  </a:lnTo>
                  <a:lnTo>
                    <a:pt x="533364" y="368804"/>
                  </a:lnTo>
                  <a:lnTo>
                    <a:pt x="533622" y="360584"/>
                  </a:lnTo>
                  <a:lnTo>
                    <a:pt x="535547" y="351746"/>
                  </a:lnTo>
                  <a:lnTo>
                    <a:pt x="539115" y="342264"/>
                  </a:lnTo>
                  <a:lnTo>
                    <a:pt x="574135" y="342264"/>
                  </a:lnTo>
                  <a:lnTo>
                    <a:pt x="546100" y="328802"/>
                  </a:lnTo>
                  <a:lnTo>
                    <a:pt x="579231" y="307276"/>
                  </a:lnTo>
                  <a:lnTo>
                    <a:pt x="613736" y="307276"/>
                  </a:lnTo>
                  <a:lnTo>
                    <a:pt x="608542" y="302601"/>
                  </a:lnTo>
                  <a:lnTo>
                    <a:pt x="599186" y="297052"/>
                  </a:lnTo>
                  <a:lnTo>
                    <a:pt x="588158" y="292961"/>
                  </a:lnTo>
                  <a:lnTo>
                    <a:pt x="577357" y="291369"/>
                  </a:lnTo>
                  <a:close/>
                </a:path>
                <a:path w="627379" h="423545">
                  <a:moveTo>
                    <a:pt x="574135" y="342264"/>
                  </a:moveTo>
                  <a:lnTo>
                    <a:pt x="539115" y="342264"/>
                  </a:lnTo>
                  <a:lnTo>
                    <a:pt x="615061" y="378713"/>
                  </a:lnTo>
                  <a:lnTo>
                    <a:pt x="620141" y="368172"/>
                  </a:lnTo>
                  <a:lnTo>
                    <a:pt x="624451" y="357250"/>
                  </a:lnTo>
                  <a:lnTo>
                    <a:pt x="624627" y="356488"/>
                  </a:lnTo>
                  <a:lnTo>
                    <a:pt x="603758" y="356488"/>
                  </a:lnTo>
                  <a:lnTo>
                    <a:pt x="574135" y="342264"/>
                  </a:lnTo>
                  <a:close/>
                </a:path>
                <a:path w="627379" h="423545">
                  <a:moveTo>
                    <a:pt x="467487" y="242315"/>
                  </a:moveTo>
                  <a:lnTo>
                    <a:pt x="463677" y="250316"/>
                  </a:lnTo>
                  <a:lnTo>
                    <a:pt x="479425" y="257936"/>
                  </a:lnTo>
                  <a:lnTo>
                    <a:pt x="447929" y="323468"/>
                  </a:lnTo>
                  <a:lnTo>
                    <a:pt x="442835" y="339185"/>
                  </a:lnTo>
                  <a:lnTo>
                    <a:pt x="443753" y="352615"/>
                  </a:lnTo>
                  <a:lnTo>
                    <a:pt x="450697" y="363759"/>
                  </a:lnTo>
                  <a:lnTo>
                    <a:pt x="480441" y="377951"/>
                  </a:lnTo>
                  <a:lnTo>
                    <a:pt x="482600" y="377951"/>
                  </a:lnTo>
                  <a:lnTo>
                    <a:pt x="488823" y="365251"/>
                  </a:lnTo>
                  <a:lnTo>
                    <a:pt x="486918" y="364870"/>
                  </a:lnTo>
                  <a:lnTo>
                    <a:pt x="484632" y="364235"/>
                  </a:lnTo>
                  <a:lnTo>
                    <a:pt x="481584" y="363346"/>
                  </a:lnTo>
                  <a:lnTo>
                    <a:pt x="478663" y="362584"/>
                  </a:lnTo>
                  <a:lnTo>
                    <a:pt x="475742" y="361314"/>
                  </a:lnTo>
                  <a:lnTo>
                    <a:pt x="460883" y="343280"/>
                  </a:lnTo>
                  <a:lnTo>
                    <a:pt x="461772" y="337438"/>
                  </a:lnTo>
                  <a:lnTo>
                    <a:pt x="496189" y="265937"/>
                  </a:lnTo>
                  <a:lnTo>
                    <a:pt x="529390" y="265937"/>
                  </a:lnTo>
                  <a:lnTo>
                    <a:pt x="502412" y="252983"/>
                  </a:lnTo>
                  <a:lnTo>
                    <a:pt x="507253" y="242950"/>
                  </a:lnTo>
                  <a:lnTo>
                    <a:pt x="486664" y="242950"/>
                  </a:lnTo>
                  <a:lnTo>
                    <a:pt x="467487" y="242315"/>
                  </a:lnTo>
                  <a:close/>
                </a:path>
                <a:path w="627379" h="423545">
                  <a:moveTo>
                    <a:pt x="613736" y="307276"/>
                  </a:moveTo>
                  <a:lnTo>
                    <a:pt x="579231" y="307276"/>
                  </a:lnTo>
                  <a:lnTo>
                    <a:pt x="585626" y="308371"/>
                  </a:lnTo>
                  <a:lnTo>
                    <a:pt x="592201" y="310895"/>
                  </a:lnTo>
                  <a:lnTo>
                    <a:pt x="600964" y="315086"/>
                  </a:lnTo>
                  <a:lnTo>
                    <a:pt x="606298" y="321055"/>
                  </a:lnTo>
                  <a:lnTo>
                    <a:pt x="608330" y="328929"/>
                  </a:lnTo>
                  <a:lnTo>
                    <a:pt x="609115" y="335093"/>
                  </a:lnTo>
                  <a:lnTo>
                    <a:pt x="608615" y="341756"/>
                  </a:lnTo>
                  <a:lnTo>
                    <a:pt x="606829" y="348896"/>
                  </a:lnTo>
                  <a:lnTo>
                    <a:pt x="603758" y="356488"/>
                  </a:lnTo>
                  <a:lnTo>
                    <a:pt x="624627" y="356488"/>
                  </a:lnTo>
                  <a:lnTo>
                    <a:pt x="626792" y="346567"/>
                  </a:lnTo>
                  <a:lnTo>
                    <a:pt x="627088" y="336294"/>
                  </a:lnTo>
                  <a:lnTo>
                    <a:pt x="625348" y="326389"/>
                  </a:lnTo>
                  <a:lnTo>
                    <a:pt x="621635" y="317269"/>
                  </a:lnTo>
                  <a:lnTo>
                    <a:pt x="616029" y="309340"/>
                  </a:lnTo>
                  <a:lnTo>
                    <a:pt x="613736" y="307276"/>
                  </a:lnTo>
                  <a:close/>
                </a:path>
                <a:path w="627379" h="423545">
                  <a:moveTo>
                    <a:pt x="529390" y="265937"/>
                  </a:moveTo>
                  <a:lnTo>
                    <a:pt x="496189" y="265937"/>
                  </a:lnTo>
                  <a:lnTo>
                    <a:pt x="528193" y="281304"/>
                  </a:lnTo>
                  <a:lnTo>
                    <a:pt x="534416" y="268350"/>
                  </a:lnTo>
                  <a:lnTo>
                    <a:pt x="529390" y="265937"/>
                  </a:lnTo>
                  <a:close/>
                </a:path>
                <a:path w="627379" h="423545">
                  <a:moveTo>
                    <a:pt x="505079" y="222757"/>
                  </a:moveTo>
                  <a:lnTo>
                    <a:pt x="486664" y="242950"/>
                  </a:lnTo>
                  <a:lnTo>
                    <a:pt x="507253" y="242950"/>
                  </a:lnTo>
                  <a:lnTo>
                    <a:pt x="514731" y="227456"/>
                  </a:lnTo>
                  <a:lnTo>
                    <a:pt x="505079" y="22275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01328" y="5468112"/>
              <a:ext cx="240792" cy="3870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14616" y="4776216"/>
              <a:ext cx="1850389" cy="1758950"/>
            </a:xfrm>
            <a:custGeom>
              <a:avLst/>
              <a:gdLst/>
              <a:ahLst/>
              <a:cxnLst/>
              <a:rect l="l" t="t" r="r" b="b"/>
              <a:pathLst>
                <a:path w="1850390" h="1758950">
                  <a:moveTo>
                    <a:pt x="0" y="172720"/>
                  </a:moveTo>
                  <a:lnTo>
                    <a:pt x="6170" y="126808"/>
                  </a:lnTo>
                  <a:lnTo>
                    <a:pt x="23584" y="85550"/>
                  </a:lnTo>
                  <a:lnTo>
                    <a:pt x="50593" y="50593"/>
                  </a:lnTo>
                  <a:lnTo>
                    <a:pt x="85550" y="23584"/>
                  </a:lnTo>
                  <a:lnTo>
                    <a:pt x="126808" y="6170"/>
                  </a:lnTo>
                  <a:lnTo>
                    <a:pt x="172719" y="0"/>
                  </a:lnTo>
                  <a:lnTo>
                    <a:pt x="1677415" y="0"/>
                  </a:lnTo>
                  <a:lnTo>
                    <a:pt x="1723327" y="6170"/>
                  </a:lnTo>
                  <a:lnTo>
                    <a:pt x="1764585" y="23584"/>
                  </a:lnTo>
                  <a:lnTo>
                    <a:pt x="1799542" y="50593"/>
                  </a:lnTo>
                  <a:lnTo>
                    <a:pt x="1826551" y="85550"/>
                  </a:lnTo>
                  <a:lnTo>
                    <a:pt x="1843965" y="126808"/>
                  </a:lnTo>
                  <a:lnTo>
                    <a:pt x="1850135" y="172720"/>
                  </a:lnTo>
                  <a:lnTo>
                    <a:pt x="1850135" y="1585976"/>
                  </a:lnTo>
                  <a:lnTo>
                    <a:pt x="1843965" y="1631887"/>
                  </a:lnTo>
                  <a:lnTo>
                    <a:pt x="1826551" y="1673145"/>
                  </a:lnTo>
                  <a:lnTo>
                    <a:pt x="1799542" y="1708102"/>
                  </a:lnTo>
                  <a:lnTo>
                    <a:pt x="1764585" y="1735111"/>
                  </a:lnTo>
                  <a:lnTo>
                    <a:pt x="1723327" y="1752525"/>
                  </a:lnTo>
                  <a:lnTo>
                    <a:pt x="1677415" y="1758696"/>
                  </a:lnTo>
                  <a:lnTo>
                    <a:pt x="172719" y="1758696"/>
                  </a:lnTo>
                  <a:lnTo>
                    <a:pt x="126808" y="1752525"/>
                  </a:lnTo>
                  <a:lnTo>
                    <a:pt x="85550" y="1735111"/>
                  </a:lnTo>
                  <a:lnTo>
                    <a:pt x="50593" y="1708102"/>
                  </a:lnTo>
                  <a:lnTo>
                    <a:pt x="23584" y="1673145"/>
                  </a:lnTo>
                  <a:lnTo>
                    <a:pt x="6170" y="1631887"/>
                  </a:lnTo>
                  <a:lnTo>
                    <a:pt x="0" y="1585976"/>
                  </a:lnTo>
                  <a:lnTo>
                    <a:pt x="0" y="172720"/>
                  </a:lnTo>
                  <a:close/>
                </a:path>
              </a:pathLst>
            </a:custGeom>
            <a:ln w="18288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764906" y="5895309"/>
            <a:ext cx="758825" cy="6362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345"/>
              </a:spcBef>
            </a:pP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Bucket</a:t>
            </a:r>
            <a:endParaRPr sz="18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spc="-35" dirty="0">
                <a:solidFill>
                  <a:srgbClr val="404040"/>
                </a:solidFill>
                <a:latin typeface="Noto Sans"/>
                <a:cs typeface="Noto Sans"/>
              </a:rPr>
              <a:t>Region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43022" y="1308048"/>
            <a:ext cx="105429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control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each </a:t>
            </a:r>
            <a:r>
              <a:rPr sz="2200" spc="-15" dirty="0">
                <a:latin typeface="Noto Sans"/>
                <a:cs typeface="Noto Sans"/>
              </a:rPr>
              <a:t>bucket action: create, delete, and </a:t>
            </a:r>
            <a:r>
              <a:rPr sz="2200" spc="-10" dirty="0">
                <a:latin typeface="Noto Sans"/>
                <a:cs typeface="Noto Sans"/>
              </a:rPr>
              <a:t>retrieve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objects.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8464" y="3157727"/>
            <a:ext cx="4434840" cy="4029710"/>
            <a:chOff x="5998464" y="3157727"/>
            <a:chExt cx="4434840" cy="4029710"/>
          </a:xfrm>
        </p:grpSpPr>
        <p:sp>
          <p:nvSpPr>
            <p:cNvPr id="3" name="object 3"/>
            <p:cNvSpPr/>
            <p:nvPr/>
          </p:nvSpPr>
          <p:spPr>
            <a:xfrm>
              <a:off x="5998464" y="3157727"/>
              <a:ext cx="4434840" cy="4029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56832" y="3922776"/>
              <a:ext cx="810768" cy="841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85126" y="7286370"/>
            <a:ext cx="141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04040"/>
                </a:solidFill>
                <a:latin typeface="Noto Sans"/>
                <a:cs typeface="Noto Sans"/>
              </a:rPr>
              <a:t>AWS</a:t>
            </a:r>
            <a:r>
              <a:rPr sz="1800" spc="-5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Noto Sans"/>
                <a:cs typeface="Noto Sans"/>
              </a:rPr>
              <a:t>Console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669" y="271093"/>
            <a:ext cx="29984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Create</a:t>
            </a:r>
            <a:r>
              <a:rPr sz="3200" spc="-25" dirty="0"/>
              <a:t> </a:t>
            </a:r>
            <a:r>
              <a:rPr sz="3200" spc="65" dirty="0"/>
              <a:t>Bucket</a:t>
            </a:r>
            <a:endParaRPr sz="320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24</a:t>
            </a:fld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6675119" y="710183"/>
            <a:ext cx="3035807" cy="207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1856" y="4861686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XYZ.Bucket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55023" y="3922776"/>
            <a:ext cx="813816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70426" y="1246758"/>
            <a:ext cx="7559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create </a:t>
            </a:r>
            <a:r>
              <a:rPr sz="2200" spc="-15" dirty="0">
                <a:latin typeface="Noto Sans"/>
                <a:cs typeface="Noto Sans"/>
              </a:rPr>
              <a:t>buckets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web console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0" dirty="0">
                <a:latin typeface="Noto Sans"/>
                <a:cs typeface="Noto Sans"/>
              </a:rPr>
              <a:t>AWS</a:t>
            </a:r>
            <a:r>
              <a:rPr sz="2200" spc="-40" dirty="0">
                <a:latin typeface="Noto Sans"/>
                <a:cs typeface="Noto Sans"/>
              </a:rPr>
              <a:t> </a:t>
            </a:r>
            <a:r>
              <a:rPr sz="2200" spc="-35" dirty="0">
                <a:latin typeface="Noto Sans"/>
                <a:cs typeface="Noto Sans"/>
              </a:rPr>
              <a:t>CLI.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4714" y="4861686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04040"/>
                </a:solidFill>
                <a:latin typeface="Noto Sans"/>
                <a:cs typeface="Noto Sans"/>
              </a:rPr>
              <a:t>ABC.Bucket</a:t>
            </a:r>
            <a:endParaRPr sz="1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4093" y="271093"/>
            <a:ext cx="30676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Bucket</a:t>
            </a:r>
            <a:r>
              <a:rPr sz="3200" spc="-50" dirty="0"/>
              <a:t> </a:t>
            </a:r>
            <a:r>
              <a:rPr sz="3200" spc="70" dirty="0"/>
              <a:t>Names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25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550152" y="710183"/>
            <a:ext cx="313944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75232" y="2359151"/>
            <a:ext cx="384175" cy="4340860"/>
            <a:chOff x="1475232" y="2359151"/>
            <a:chExt cx="384175" cy="4340860"/>
          </a:xfrm>
        </p:grpSpPr>
        <p:sp>
          <p:nvSpPr>
            <p:cNvPr id="5" name="object 5"/>
            <p:cNvSpPr/>
            <p:nvPr/>
          </p:nvSpPr>
          <p:spPr>
            <a:xfrm>
              <a:off x="1676400" y="2724911"/>
              <a:ext cx="0" cy="3822700"/>
            </a:xfrm>
            <a:custGeom>
              <a:avLst/>
              <a:gdLst/>
              <a:ahLst/>
              <a:cxnLst/>
              <a:rect l="l" t="t" r="r" b="b"/>
              <a:pathLst>
                <a:path h="3822700">
                  <a:moveTo>
                    <a:pt x="0" y="0"/>
                  </a:moveTo>
                  <a:lnTo>
                    <a:pt x="0" y="3822192"/>
                  </a:lnTo>
                </a:path>
              </a:pathLst>
            </a:custGeom>
            <a:ln w="12192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4376" y="2368295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828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6672" y="2447543"/>
              <a:ext cx="201167" cy="207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4376" y="3358895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4376" y="3358895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828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5816" y="3435095"/>
              <a:ext cx="201167" cy="210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4376" y="434644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4376" y="434644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8288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6672" y="4428744"/>
              <a:ext cx="201167" cy="207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4376" y="533704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4376" y="533704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8288">
              <a:solidFill>
                <a:srgbClr val="FCB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6672" y="5416295"/>
              <a:ext cx="201167" cy="207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84376" y="6324599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4376" y="6324599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8288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6672" y="6403848"/>
              <a:ext cx="201167" cy="207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62861" y="1388744"/>
            <a:ext cx="9500870" cy="5292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Follow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listed </a:t>
            </a:r>
            <a:r>
              <a:rPr sz="2200" spc="-25" dirty="0">
                <a:latin typeface="Noto Sans"/>
                <a:cs typeface="Noto Sans"/>
              </a:rPr>
              <a:t>bucket-naming </a:t>
            </a:r>
            <a:r>
              <a:rPr sz="2200" spc="-10" dirty="0">
                <a:latin typeface="Noto Sans"/>
                <a:cs typeface="Noto Sans"/>
              </a:rPr>
              <a:t>conventions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avoid</a:t>
            </a:r>
            <a:r>
              <a:rPr sz="2200" spc="70" dirty="0">
                <a:latin typeface="Noto Sans"/>
                <a:cs typeface="Noto Sans"/>
              </a:rPr>
              <a:t> </a:t>
            </a:r>
            <a:r>
              <a:rPr sz="2200" dirty="0">
                <a:latin typeface="Noto Sans"/>
                <a:cs typeface="Noto Sans"/>
              </a:rPr>
              <a:t>errors.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600" dirty="0">
              <a:latin typeface="Noto Sans"/>
              <a:cs typeface="Noto Sans"/>
            </a:endParaRPr>
          </a:p>
          <a:p>
            <a:pPr marL="570230">
              <a:lnSpc>
                <a:spcPct val="100000"/>
              </a:lnSpc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Bucket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names must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be between </a:t>
            </a:r>
            <a:r>
              <a:rPr sz="2200" spc="5" dirty="0">
                <a:solidFill>
                  <a:srgbClr val="404040"/>
                </a:solidFill>
                <a:latin typeface="Noto Sans"/>
                <a:cs typeface="Noto Sans"/>
              </a:rPr>
              <a:t>3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200" spc="5" dirty="0">
                <a:solidFill>
                  <a:srgbClr val="404040"/>
                </a:solidFill>
                <a:latin typeface="Noto Sans"/>
                <a:cs typeface="Noto Sans"/>
              </a:rPr>
              <a:t>63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characters</a:t>
            </a:r>
            <a:r>
              <a:rPr sz="2200" spc="-11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Noto Sans"/>
                <a:cs typeface="Noto Sans"/>
              </a:rPr>
              <a:t>long.</a:t>
            </a:r>
            <a:endParaRPr sz="22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 dirty="0">
              <a:latin typeface="Noto Sans"/>
              <a:cs typeface="Noto Sans"/>
            </a:endParaRPr>
          </a:p>
          <a:p>
            <a:pPr marL="570230">
              <a:lnSpc>
                <a:spcPct val="100000"/>
              </a:lnSpc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Bucket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names must be a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series of one </a:t>
            </a:r>
            <a:r>
              <a:rPr sz="2200" dirty="0">
                <a:solidFill>
                  <a:srgbClr val="404040"/>
                </a:solidFill>
                <a:latin typeface="Noto Sans"/>
                <a:cs typeface="Noto Sans"/>
              </a:rPr>
              <a:t>or more</a:t>
            </a:r>
            <a:r>
              <a:rPr sz="2200" spc="-12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labels.</a:t>
            </a:r>
            <a:endParaRPr sz="22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 dirty="0">
              <a:latin typeface="Noto Sans"/>
              <a:cs typeface="Noto Sans"/>
            </a:endParaRPr>
          </a:p>
          <a:p>
            <a:pPr marL="570230">
              <a:lnSpc>
                <a:spcPct val="100000"/>
              </a:lnSpc>
            </a:pP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AWS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recommends </a:t>
            </a:r>
            <a:r>
              <a:rPr sz="2200" spc="-30" dirty="0">
                <a:solidFill>
                  <a:srgbClr val="404040"/>
                </a:solidFill>
                <a:latin typeface="Noto Sans"/>
                <a:cs typeface="Noto Sans"/>
              </a:rPr>
              <a:t>separating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labels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40" dirty="0">
                <a:solidFill>
                  <a:srgbClr val="404040"/>
                </a:solidFill>
                <a:latin typeface="Noto Sans"/>
                <a:cs typeface="Noto Sans"/>
              </a:rPr>
              <a:t>single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period</a:t>
            </a:r>
            <a:r>
              <a:rPr sz="2200" spc="3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(.).</a:t>
            </a:r>
            <a:endParaRPr sz="2200" dirty="0">
              <a:latin typeface="Noto Sans"/>
              <a:cs typeface="Noto Sans"/>
            </a:endParaRPr>
          </a:p>
          <a:p>
            <a:pPr marL="570230" marR="5080">
              <a:lnSpc>
                <a:spcPts val="7830"/>
              </a:lnSpc>
              <a:spcBef>
                <a:spcPts val="1120"/>
              </a:spcBef>
            </a:pP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Bucket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names can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contain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lowercase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letters, numbers, and hyphens. 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Each label must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start and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end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with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lowercase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letter </a:t>
            </a:r>
            <a:r>
              <a:rPr sz="2200" dirty="0">
                <a:solidFill>
                  <a:srgbClr val="404040"/>
                </a:solidFill>
                <a:latin typeface="Noto Sans"/>
                <a:cs typeface="Noto Sans"/>
              </a:rPr>
              <a:t>or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</a:t>
            </a:r>
            <a:r>
              <a:rPr sz="2200" spc="1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number.</a:t>
            </a:r>
            <a:endParaRPr sz="2200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0694" y="271093"/>
            <a:ext cx="41332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Bucket</a:t>
            </a:r>
            <a:r>
              <a:rPr sz="3200" spc="-60" dirty="0"/>
              <a:t> </a:t>
            </a:r>
            <a:r>
              <a:rPr sz="3200" spc="65" dirty="0"/>
              <a:t>Restrictions</a:t>
            </a:r>
            <a:endParaRPr sz="320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26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086855" y="710183"/>
            <a:ext cx="408127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78280" y="2563367"/>
            <a:ext cx="378460" cy="4084320"/>
            <a:chOff x="1478280" y="2563367"/>
            <a:chExt cx="378460" cy="4084320"/>
          </a:xfrm>
        </p:grpSpPr>
        <p:sp>
          <p:nvSpPr>
            <p:cNvPr id="5" name="object 5"/>
            <p:cNvSpPr/>
            <p:nvPr/>
          </p:nvSpPr>
          <p:spPr>
            <a:xfrm>
              <a:off x="1676400" y="2685287"/>
              <a:ext cx="0" cy="3822700"/>
            </a:xfrm>
            <a:custGeom>
              <a:avLst/>
              <a:gdLst/>
              <a:ahLst/>
              <a:cxnLst/>
              <a:rect l="l" t="t" r="r" b="b"/>
              <a:pathLst>
                <a:path h="3822700">
                  <a:moveTo>
                    <a:pt x="0" y="0"/>
                  </a:moveTo>
                  <a:lnTo>
                    <a:pt x="0" y="3822192"/>
                  </a:lnTo>
                </a:path>
              </a:pathLst>
            </a:custGeom>
            <a:ln w="12192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4376" y="256946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4376" y="256946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2192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4376" y="380390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4376" y="3803903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2192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4376" y="5041391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4376" y="5041391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2192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4376" y="627583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376" y="627583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2192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62861" y="1538477"/>
            <a:ext cx="10088880" cy="1362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Buckets have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restrictions </a:t>
            </a:r>
            <a:r>
              <a:rPr sz="2200" spc="-15" dirty="0">
                <a:latin typeface="Noto Sans"/>
                <a:cs typeface="Noto Sans"/>
              </a:rPr>
              <a:t>attached to</a:t>
            </a:r>
            <a:r>
              <a:rPr sz="2200" spc="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them:</a:t>
            </a:r>
            <a:endParaRPr sz="2200" dirty="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800" dirty="0">
              <a:latin typeface="Noto Sans"/>
              <a:cs typeface="Noto Sans"/>
            </a:endParaRPr>
          </a:p>
          <a:p>
            <a:pPr marL="570230">
              <a:lnSpc>
                <a:spcPct val="100000"/>
              </a:lnSpc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can create a maximum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100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 each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AWS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accounts.</a:t>
            </a:r>
            <a:endParaRPr sz="2200" dirty="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0645" y="5011039"/>
            <a:ext cx="7550784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can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store an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unlimited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number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objects in a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.</a:t>
            </a:r>
            <a:endParaRPr sz="2200" dirty="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20645" y="6247003"/>
            <a:ext cx="62776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can’t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create a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 within another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bucket.</a:t>
            </a:r>
            <a:endParaRPr sz="2200" dirty="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0645" y="3771975"/>
            <a:ext cx="58527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can’t transfer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ownership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bucket.</a:t>
            </a:r>
            <a:endParaRPr sz="2200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9296" y="271093"/>
            <a:ext cx="5677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</a:t>
            </a:r>
            <a:r>
              <a:rPr sz="3200" spc="40" dirty="0"/>
              <a:t>Storage</a:t>
            </a:r>
            <a:r>
              <a:rPr sz="3200" spc="-70" dirty="0"/>
              <a:t> </a:t>
            </a:r>
            <a:r>
              <a:rPr sz="3200" spc="75" dirty="0"/>
              <a:t>Classes</a:t>
            </a:r>
            <a:endParaRPr sz="320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27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239511" y="710183"/>
            <a:ext cx="5705855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78025" y="2563114"/>
            <a:ext cx="378460" cy="5012055"/>
            <a:chOff x="1478025" y="2563114"/>
            <a:chExt cx="378460" cy="5012055"/>
          </a:xfrm>
        </p:grpSpPr>
        <p:sp>
          <p:nvSpPr>
            <p:cNvPr id="5" name="object 5"/>
            <p:cNvSpPr/>
            <p:nvPr/>
          </p:nvSpPr>
          <p:spPr>
            <a:xfrm>
              <a:off x="1676399" y="2685288"/>
              <a:ext cx="0" cy="4883785"/>
            </a:xfrm>
            <a:custGeom>
              <a:avLst/>
              <a:gdLst/>
              <a:ahLst/>
              <a:cxnLst/>
              <a:rect l="l" t="t" r="r" b="b"/>
              <a:pathLst>
                <a:path h="4883784">
                  <a:moveTo>
                    <a:pt x="0" y="0"/>
                  </a:moveTo>
                  <a:lnTo>
                    <a:pt x="0" y="4883404"/>
                  </a:lnTo>
                </a:path>
              </a:pathLst>
            </a:custGeom>
            <a:ln w="12192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4375" y="256946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4375" y="256946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2192">
              <a:solidFill>
                <a:srgbClr val="DDEA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4375" y="378866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4375" y="3788664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2192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4375" y="500481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4375" y="500481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60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2192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4375" y="622401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375" y="622401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2192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62861" y="1771650"/>
            <a:ext cx="7751445" cy="112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dirty="0">
                <a:latin typeface="Noto Sans"/>
                <a:cs typeface="Noto Sans"/>
              </a:rPr>
              <a:t>comes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40" dirty="0">
                <a:latin typeface="Noto Sans"/>
                <a:cs typeface="Noto Sans"/>
              </a:rPr>
              <a:t>range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30" dirty="0">
                <a:latin typeface="Noto Sans"/>
                <a:cs typeface="Noto Sans"/>
              </a:rPr>
              <a:t>storage</a:t>
            </a:r>
            <a:r>
              <a:rPr sz="2200" spc="-8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classes: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2500">
              <a:latin typeface="Noto Sans"/>
              <a:cs typeface="Noto Sans"/>
            </a:endParaRPr>
          </a:p>
          <a:p>
            <a:pPr marL="570230">
              <a:lnSpc>
                <a:spcPct val="100000"/>
              </a:lnSpc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S3</a:t>
            </a:r>
            <a:r>
              <a:rPr sz="2200" spc="-5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0645" y="5011039"/>
            <a:ext cx="54483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S3 Reduced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Redundancy</a:t>
            </a:r>
            <a:r>
              <a:rPr sz="2200" spc="-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Noto Sans"/>
                <a:cs typeface="Noto Sans"/>
              </a:rPr>
              <a:t>Storage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20645" y="6247003"/>
            <a:ext cx="206628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200" spc="-1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Glacier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0645" y="3771975"/>
            <a:ext cx="53511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Standard—Infrequent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72183" y="7434071"/>
            <a:ext cx="378460" cy="378460"/>
            <a:chOff x="1472183" y="7434071"/>
            <a:chExt cx="378460" cy="378460"/>
          </a:xfrm>
        </p:grpSpPr>
        <p:sp>
          <p:nvSpPr>
            <p:cNvPr id="19" name="object 19"/>
            <p:cNvSpPr/>
            <p:nvPr/>
          </p:nvSpPr>
          <p:spPr>
            <a:xfrm>
              <a:off x="1478279" y="744016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8279" y="7440167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59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2192">
              <a:solidFill>
                <a:srgbClr val="FAE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20645" y="7482967"/>
            <a:ext cx="5242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One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Zone-Infrequent</a:t>
            </a:r>
            <a:r>
              <a:rPr sz="2200" spc="-15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253" y="271093"/>
            <a:ext cx="43141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</a:t>
            </a:r>
            <a:r>
              <a:rPr sz="3200" spc="-60" dirty="0"/>
              <a:t> </a:t>
            </a:r>
            <a:r>
              <a:rPr sz="3200" spc="45" dirty="0"/>
              <a:t>Standard</a:t>
            </a:r>
            <a:endParaRPr sz="32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28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922264" y="710183"/>
            <a:ext cx="4413503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87751" y="2218944"/>
            <a:ext cx="11457940" cy="856615"/>
            <a:chOff x="2587751" y="2218944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587751" y="2218944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8475" y="2250948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84573" y="2474163"/>
            <a:ext cx="51187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50" dirty="0">
                <a:solidFill>
                  <a:srgbClr val="404040"/>
                </a:solidFill>
                <a:latin typeface="Noto Sans"/>
                <a:cs typeface="Noto Sans"/>
              </a:rPr>
              <a:t>high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availability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and</a:t>
            </a:r>
            <a:r>
              <a:rPr sz="2000" spc="12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durability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9198" y="2425141"/>
            <a:ext cx="4222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87751" y="3288791"/>
            <a:ext cx="11457940" cy="856615"/>
            <a:chOff x="2587751" y="3288791"/>
            <a:chExt cx="11457940" cy="856615"/>
          </a:xfrm>
        </p:grpSpPr>
        <p:sp>
          <p:nvSpPr>
            <p:cNvPr id="10" name="object 10"/>
            <p:cNvSpPr/>
            <p:nvPr/>
          </p:nvSpPr>
          <p:spPr>
            <a:xfrm>
              <a:off x="2587751" y="3288791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475" y="3317747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13047" y="3288791"/>
            <a:ext cx="1023239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25463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005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store frequently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accessed</a:t>
            </a:r>
            <a:r>
              <a:rPr sz="2000" spc="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2511" y="3288791"/>
            <a:ext cx="123190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194945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90800" y="4355591"/>
            <a:ext cx="11454765" cy="856615"/>
            <a:chOff x="2590800" y="4355591"/>
            <a:chExt cx="11454765" cy="856615"/>
          </a:xfrm>
        </p:grpSpPr>
        <p:sp>
          <p:nvSpPr>
            <p:cNvPr id="15" name="object 15"/>
            <p:cNvSpPr/>
            <p:nvPr/>
          </p:nvSpPr>
          <p:spPr>
            <a:xfrm>
              <a:off x="2590800" y="4355591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4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1524" y="4384547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16096" y="4355591"/>
            <a:ext cx="10229215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267335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2105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11 9’s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of</a:t>
            </a:r>
            <a:r>
              <a:rPr sz="2000" spc="9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durability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72511" y="4355591"/>
            <a:ext cx="1234440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6850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55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84704" y="5425440"/>
            <a:ext cx="11460480" cy="853440"/>
            <a:chOff x="2584704" y="5425440"/>
            <a:chExt cx="11460480" cy="853440"/>
          </a:xfrm>
        </p:grpSpPr>
        <p:sp>
          <p:nvSpPr>
            <p:cNvPr id="20" name="object 20"/>
            <p:cNvSpPr/>
            <p:nvPr/>
          </p:nvSpPr>
          <p:spPr>
            <a:xfrm>
              <a:off x="2584704" y="5425440"/>
              <a:ext cx="11460480" cy="853440"/>
            </a:xfrm>
            <a:custGeom>
              <a:avLst/>
              <a:gdLst/>
              <a:ahLst/>
              <a:cxnLst/>
              <a:rect l="l" t="t" r="r" b="b"/>
              <a:pathLst>
                <a:path w="11460480" h="853439">
                  <a:moveTo>
                    <a:pt x="11460480" y="0"/>
                  </a:moveTo>
                  <a:lnTo>
                    <a:pt x="0" y="0"/>
                  </a:lnTo>
                  <a:lnTo>
                    <a:pt x="0" y="853440"/>
                  </a:lnTo>
                  <a:lnTo>
                    <a:pt x="11460480" y="853440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5428" y="545439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10000" y="5425440"/>
            <a:ext cx="10235565" cy="853440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25527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01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99.99%</a:t>
            </a:r>
            <a:r>
              <a:rPr sz="2000" spc="114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availability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2511" y="5425440"/>
            <a:ext cx="1228725" cy="853440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194945" rIns="0" bIns="0" rtlCol="0">
            <a:spAutoFit/>
          </a:bodyPr>
          <a:lstStyle/>
          <a:p>
            <a:pPr marL="480059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04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72511" y="6492240"/>
            <a:ext cx="11454765" cy="856615"/>
            <a:chOff x="2572511" y="6492240"/>
            <a:chExt cx="11454765" cy="856615"/>
          </a:xfrm>
        </p:grpSpPr>
        <p:sp>
          <p:nvSpPr>
            <p:cNvPr id="25" name="object 25"/>
            <p:cNvSpPr/>
            <p:nvPr/>
          </p:nvSpPr>
          <p:spPr>
            <a:xfrm>
              <a:off x="2572511" y="6492240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5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3B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3236" y="6521196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797808" y="6492240"/>
            <a:ext cx="1024763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258445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2035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Low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latency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000" spc="-50" dirty="0">
                <a:solidFill>
                  <a:srgbClr val="404040"/>
                </a:solidFill>
                <a:latin typeface="Noto Sans"/>
                <a:cs typeface="Noto Sans"/>
              </a:rPr>
              <a:t>high</a:t>
            </a:r>
            <a:r>
              <a:rPr sz="2000" spc="10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throughput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2511" y="6492240"/>
            <a:ext cx="1216660" cy="856615"/>
          </a:xfrm>
          <a:prstGeom prst="rect">
            <a:avLst/>
          </a:prstGeom>
          <a:solidFill>
            <a:srgbClr val="63B9E2"/>
          </a:solidFill>
        </p:spPr>
        <p:txBody>
          <a:bodyPr vert="horz" wrap="square" lIns="0" tIns="196850" rIns="0" bIns="0" rtlCol="0">
            <a:spAutoFit/>
          </a:bodyPr>
          <a:lstStyle/>
          <a:p>
            <a:pPr marL="397510">
              <a:lnSpc>
                <a:spcPct val="100000"/>
              </a:lnSpc>
              <a:spcBef>
                <a:spcPts val="155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05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7239" y="1101598"/>
            <a:ext cx="43497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Features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Amazon </a:t>
            </a:r>
            <a:r>
              <a:rPr sz="2200" spc="-5" dirty="0">
                <a:latin typeface="Noto Sans"/>
                <a:cs typeface="Noto Sans"/>
              </a:rPr>
              <a:t>S3</a:t>
            </a:r>
            <a:r>
              <a:rPr sz="2200" spc="-9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Standard: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752600"/>
            <a:ext cx="14706600" cy="5831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STANDARD is the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default storage class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if none specified during upload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Low latency and high throughput performance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Designed for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99.999999999% i.e. 11 9’s Durability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of objects across AZs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Designed for 99.99% availability over a given year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Resilient against events that impact an entire Availability Zone and is designed to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sustain the loss of data in a two facilities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Ideal for performance-sensitive use cases and frequently accessed data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S3 Standard is appropriate for a wide variety of use cases, including cloud applications, dynamic websites, content distribution, mobile and gaming applications, and big data analytics.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5200" y="381000"/>
            <a:ext cx="5057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-10" dirty="0" smtClean="0">
                <a:latin typeface="Noto Sans"/>
                <a:cs typeface="Noto Sans"/>
              </a:rPr>
              <a:t>Features </a:t>
            </a:r>
            <a:r>
              <a:rPr lang="en-US" sz="2400" b="1" spc="-5" dirty="0" smtClean="0">
                <a:latin typeface="Noto Sans"/>
                <a:cs typeface="Noto Sans"/>
              </a:rPr>
              <a:t>of </a:t>
            </a:r>
            <a:r>
              <a:rPr lang="en-US" sz="2400" b="1" spc="-10" dirty="0" smtClean="0">
                <a:latin typeface="Noto Sans"/>
                <a:cs typeface="Noto Sans"/>
              </a:rPr>
              <a:t>Amazon </a:t>
            </a:r>
            <a:r>
              <a:rPr lang="en-US" sz="2400" b="1" spc="-5" dirty="0" smtClean="0">
                <a:latin typeface="Noto Sans"/>
                <a:cs typeface="Noto Sans"/>
              </a:rPr>
              <a:t>S3</a:t>
            </a:r>
            <a:r>
              <a:rPr lang="en-US" sz="2400" b="1" spc="-95" dirty="0" smtClean="0">
                <a:latin typeface="Noto Sans"/>
                <a:cs typeface="Noto Sans"/>
              </a:rPr>
              <a:t> </a:t>
            </a:r>
            <a:r>
              <a:rPr lang="en-US" sz="2400" b="1" spc="-15" dirty="0" smtClean="0">
                <a:latin typeface="Noto Sans"/>
                <a:cs typeface="Noto Sans"/>
              </a:rPr>
              <a:t>Standard:</a:t>
            </a:r>
            <a:endParaRPr lang="en-US" sz="2400" b="1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158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t>3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551243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55" dirty="0">
                <a:solidFill>
                  <a:srgbClr val="FFFFFF"/>
                </a:solidFill>
              </a:rPr>
              <a:t>S3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3200" spc="75" dirty="0">
                <a:solidFill>
                  <a:srgbClr val="FFFFFF"/>
                </a:solidFill>
              </a:rPr>
              <a:t>Overview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Overview of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</a:t>
            </a:r>
            <a:r>
              <a:rPr sz="2800" b="0" spc="-20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concepts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7311" y="271093"/>
            <a:ext cx="54203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Amazon </a:t>
            </a:r>
            <a:r>
              <a:rPr sz="3200" spc="55" dirty="0"/>
              <a:t>S3 </a:t>
            </a:r>
            <a:r>
              <a:rPr sz="3200" spc="45" dirty="0"/>
              <a:t>Standard</a:t>
            </a:r>
            <a:r>
              <a:rPr sz="3200" spc="-55" dirty="0"/>
              <a:t> </a:t>
            </a:r>
            <a:r>
              <a:rPr sz="3200" spc="75" dirty="0"/>
              <a:t>Uses</a:t>
            </a:r>
            <a:endParaRPr sz="32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30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337047" y="710183"/>
            <a:ext cx="551383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13816" y="4815840"/>
            <a:ext cx="14255750" cy="411480"/>
            <a:chOff x="813816" y="4815840"/>
            <a:chExt cx="14255750" cy="411480"/>
          </a:xfrm>
        </p:grpSpPr>
        <p:sp>
          <p:nvSpPr>
            <p:cNvPr id="5" name="object 5"/>
            <p:cNvSpPr/>
            <p:nvPr/>
          </p:nvSpPr>
          <p:spPr>
            <a:xfrm>
              <a:off x="813816" y="5035296"/>
              <a:ext cx="14255750" cy="0"/>
            </a:xfrm>
            <a:custGeom>
              <a:avLst/>
              <a:gdLst/>
              <a:ahLst/>
              <a:cxnLst/>
              <a:rect l="l" t="t" r="r" b="b"/>
              <a:pathLst>
                <a:path w="14255750">
                  <a:moveTo>
                    <a:pt x="0" y="0"/>
                  </a:moveTo>
                  <a:lnTo>
                    <a:pt x="14255242" y="0"/>
                  </a:lnTo>
                </a:path>
              </a:pathLst>
            </a:custGeom>
            <a:ln w="18288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8468" y="486003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147828" y="0"/>
                  </a:move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7534" y="194559"/>
                  </a:lnTo>
                  <a:lnTo>
                    <a:pt x="28517" y="235141"/>
                  </a:lnTo>
                  <a:lnTo>
                    <a:pt x="60514" y="267138"/>
                  </a:lnTo>
                  <a:lnTo>
                    <a:pt x="101096" y="288121"/>
                  </a:lnTo>
                  <a:lnTo>
                    <a:pt x="147828" y="295655"/>
                  </a:lnTo>
                  <a:lnTo>
                    <a:pt x="194559" y="288121"/>
                  </a:lnTo>
                  <a:lnTo>
                    <a:pt x="235141" y="267138"/>
                  </a:lnTo>
                  <a:lnTo>
                    <a:pt x="267138" y="235141"/>
                  </a:lnTo>
                  <a:lnTo>
                    <a:pt x="288121" y="194559"/>
                  </a:lnTo>
                  <a:lnTo>
                    <a:pt x="295656" y="147827"/>
                  </a:lnTo>
                  <a:lnTo>
                    <a:pt x="288121" y="101096"/>
                  </a:lnTo>
                  <a:lnTo>
                    <a:pt x="267138" y="60514"/>
                  </a:lnTo>
                  <a:lnTo>
                    <a:pt x="235141" y="28517"/>
                  </a:lnTo>
                  <a:lnTo>
                    <a:pt x="194559" y="7534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58468" y="486003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8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6" y="147827"/>
                  </a:lnTo>
                  <a:lnTo>
                    <a:pt x="288121" y="194559"/>
                  </a:lnTo>
                  <a:lnTo>
                    <a:pt x="267138" y="235141"/>
                  </a:lnTo>
                  <a:lnTo>
                    <a:pt x="235141" y="267138"/>
                  </a:lnTo>
                  <a:lnTo>
                    <a:pt x="194559" y="288121"/>
                  </a:lnTo>
                  <a:lnTo>
                    <a:pt x="147828" y="295655"/>
                  </a:lnTo>
                  <a:lnTo>
                    <a:pt x="101096" y="288121"/>
                  </a:lnTo>
                  <a:lnTo>
                    <a:pt x="60514" y="267138"/>
                  </a:lnTo>
                  <a:lnTo>
                    <a:pt x="28517" y="235141"/>
                  </a:lnTo>
                  <a:lnTo>
                    <a:pt x="7534" y="194559"/>
                  </a:lnTo>
                  <a:lnTo>
                    <a:pt x="0" y="147827"/>
                  </a:lnTo>
                  <a:close/>
                </a:path>
              </a:pathLst>
            </a:custGeom>
            <a:ln w="762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27932" y="4869180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146303" y="0"/>
                  </a:moveTo>
                  <a:lnTo>
                    <a:pt x="100071" y="7534"/>
                  </a:lnTo>
                  <a:lnTo>
                    <a:pt x="59911" y="28517"/>
                  </a:lnTo>
                  <a:lnTo>
                    <a:pt x="28236" y="60514"/>
                  </a:lnTo>
                  <a:lnTo>
                    <a:pt x="7461" y="101096"/>
                  </a:lnTo>
                  <a:lnTo>
                    <a:pt x="0" y="147828"/>
                  </a:lnTo>
                  <a:lnTo>
                    <a:pt x="7461" y="194559"/>
                  </a:lnTo>
                  <a:lnTo>
                    <a:pt x="28236" y="235141"/>
                  </a:lnTo>
                  <a:lnTo>
                    <a:pt x="59911" y="267138"/>
                  </a:lnTo>
                  <a:lnTo>
                    <a:pt x="100071" y="288121"/>
                  </a:lnTo>
                  <a:lnTo>
                    <a:pt x="146303" y="295656"/>
                  </a:lnTo>
                  <a:lnTo>
                    <a:pt x="192536" y="288121"/>
                  </a:lnTo>
                  <a:lnTo>
                    <a:pt x="232696" y="267138"/>
                  </a:lnTo>
                  <a:lnTo>
                    <a:pt x="264371" y="235141"/>
                  </a:lnTo>
                  <a:lnTo>
                    <a:pt x="285146" y="194559"/>
                  </a:lnTo>
                  <a:lnTo>
                    <a:pt x="292607" y="147828"/>
                  </a:lnTo>
                  <a:lnTo>
                    <a:pt x="285146" y="101096"/>
                  </a:lnTo>
                  <a:lnTo>
                    <a:pt x="264371" y="60514"/>
                  </a:lnTo>
                  <a:lnTo>
                    <a:pt x="232696" y="28517"/>
                  </a:lnTo>
                  <a:lnTo>
                    <a:pt x="192536" y="7534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7932" y="4869180"/>
              <a:ext cx="292735" cy="295910"/>
            </a:xfrm>
            <a:custGeom>
              <a:avLst/>
              <a:gdLst/>
              <a:ahLst/>
              <a:cxnLst/>
              <a:rect l="l" t="t" r="r" b="b"/>
              <a:pathLst>
                <a:path w="292735" h="295910">
                  <a:moveTo>
                    <a:pt x="0" y="147828"/>
                  </a:moveTo>
                  <a:lnTo>
                    <a:pt x="7461" y="194559"/>
                  </a:lnTo>
                  <a:lnTo>
                    <a:pt x="28236" y="235141"/>
                  </a:lnTo>
                  <a:lnTo>
                    <a:pt x="59911" y="267138"/>
                  </a:lnTo>
                  <a:lnTo>
                    <a:pt x="100071" y="288121"/>
                  </a:lnTo>
                  <a:lnTo>
                    <a:pt x="146303" y="295656"/>
                  </a:lnTo>
                  <a:lnTo>
                    <a:pt x="192536" y="288121"/>
                  </a:lnTo>
                  <a:lnTo>
                    <a:pt x="232696" y="267138"/>
                  </a:lnTo>
                  <a:lnTo>
                    <a:pt x="264371" y="235141"/>
                  </a:lnTo>
                  <a:lnTo>
                    <a:pt x="285146" y="194559"/>
                  </a:lnTo>
                  <a:lnTo>
                    <a:pt x="292607" y="147828"/>
                  </a:lnTo>
                  <a:lnTo>
                    <a:pt x="285146" y="101096"/>
                  </a:lnTo>
                  <a:lnTo>
                    <a:pt x="264371" y="60514"/>
                  </a:lnTo>
                  <a:lnTo>
                    <a:pt x="232696" y="28517"/>
                  </a:lnTo>
                  <a:lnTo>
                    <a:pt x="192536" y="7534"/>
                  </a:lnTo>
                  <a:lnTo>
                    <a:pt x="146303" y="0"/>
                  </a:lnTo>
                  <a:lnTo>
                    <a:pt x="100071" y="7534"/>
                  </a:lnTo>
                  <a:lnTo>
                    <a:pt x="59911" y="28517"/>
                  </a:lnTo>
                  <a:lnTo>
                    <a:pt x="28236" y="60514"/>
                  </a:lnTo>
                  <a:lnTo>
                    <a:pt x="7461" y="101096"/>
                  </a:lnTo>
                  <a:lnTo>
                    <a:pt x="0" y="147828"/>
                  </a:lnTo>
                  <a:close/>
                </a:path>
              </a:pathLst>
            </a:custGeom>
            <a:ln w="762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94348" y="4887468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303" y="0"/>
                  </a:move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4"/>
                  </a:lnTo>
                  <a:lnTo>
                    <a:pt x="7461" y="192536"/>
                  </a:lnTo>
                  <a:lnTo>
                    <a:pt x="28236" y="232696"/>
                  </a:lnTo>
                  <a:lnTo>
                    <a:pt x="59911" y="264371"/>
                  </a:lnTo>
                  <a:lnTo>
                    <a:pt x="100071" y="285146"/>
                  </a:lnTo>
                  <a:lnTo>
                    <a:pt x="146303" y="292608"/>
                  </a:lnTo>
                  <a:lnTo>
                    <a:pt x="192536" y="285146"/>
                  </a:lnTo>
                  <a:lnTo>
                    <a:pt x="232696" y="264371"/>
                  </a:lnTo>
                  <a:lnTo>
                    <a:pt x="264371" y="232696"/>
                  </a:lnTo>
                  <a:lnTo>
                    <a:pt x="285146" y="192536"/>
                  </a:lnTo>
                  <a:lnTo>
                    <a:pt x="292607" y="146304"/>
                  </a:lnTo>
                  <a:lnTo>
                    <a:pt x="285146" y="100071"/>
                  </a:lnTo>
                  <a:lnTo>
                    <a:pt x="264371" y="59911"/>
                  </a:lnTo>
                  <a:lnTo>
                    <a:pt x="232696" y="28236"/>
                  </a:lnTo>
                  <a:lnTo>
                    <a:pt x="192536" y="7461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8" y="4887468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0" y="146304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3" y="0"/>
                  </a:lnTo>
                  <a:lnTo>
                    <a:pt x="192536" y="7461"/>
                  </a:lnTo>
                  <a:lnTo>
                    <a:pt x="232696" y="28236"/>
                  </a:lnTo>
                  <a:lnTo>
                    <a:pt x="264371" y="59911"/>
                  </a:lnTo>
                  <a:lnTo>
                    <a:pt x="285146" y="100071"/>
                  </a:lnTo>
                  <a:lnTo>
                    <a:pt x="292607" y="146304"/>
                  </a:lnTo>
                  <a:lnTo>
                    <a:pt x="285146" y="192536"/>
                  </a:lnTo>
                  <a:lnTo>
                    <a:pt x="264371" y="232696"/>
                  </a:lnTo>
                  <a:lnTo>
                    <a:pt x="232696" y="264371"/>
                  </a:lnTo>
                  <a:lnTo>
                    <a:pt x="192536" y="285146"/>
                  </a:lnTo>
                  <a:lnTo>
                    <a:pt x="146303" y="292608"/>
                  </a:lnTo>
                  <a:lnTo>
                    <a:pt x="100071" y="285146"/>
                  </a:lnTo>
                  <a:lnTo>
                    <a:pt x="59911" y="264371"/>
                  </a:lnTo>
                  <a:lnTo>
                    <a:pt x="28236" y="232696"/>
                  </a:lnTo>
                  <a:lnTo>
                    <a:pt x="7461" y="192536"/>
                  </a:lnTo>
                  <a:lnTo>
                    <a:pt x="0" y="146304"/>
                  </a:lnTo>
                  <a:close/>
                </a:path>
              </a:pathLst>
            </a:custGeom>
            <a:ln w="762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60763" y="4893564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09" h="295910">
                  <a:moveTo>
                    <a:pt x="147827" y="0"/>
                  </a:move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lnTo>
                    <a:pt x="7534" y="194559"/>
                  </a:lnTo>
                  <a:lnTo>
                    <a:pt x="28517" y="235141"/>
                  </a:lnTo>
                  <a:lnTo>
                    <a:pt x="60514" y="267138"/>
                  </a:lnTo>
                  <a:lnTo>
                    <a:pt x="101096" y="288121"/>
                  </a:lnTo>
                  <a:lnTo>
                    <a:pt x="147827" y="295656"/>
                  </a:lnTo>
                  <a:lnTo>
                    <a:pt x="194559" y="288121"/>
                  </a:lnTo>
                  <a:lnTo>
                    <a:pt x="235141" y="267138"/>
                  </a:lnTo>
                  <a:lnTo>
                    <a:pt x="267138" y="235141"/>
                  </a:lnTo>
                  <a:lnTo>
                    <a:pt x="288121" y="194559"/>
                  </a:lnTo>
                  <a:lnTo>
                    <a:pt x="295655" y="147827"/>
                  </a:lnTo>
                  <a:lnTo>
                    <a:pt x="288121" y="101096"/>
                  </a:lnTo>
                  <a:lnTo>
                    <a:pt x="267138" y="60514"/>
                  </a:lnTo>
                  <a:lnTo>
                    <a:pt x="235141" y="28517"/>
                  </a:lnTo>
                  <a:lnTo>
                    <a:pt x="194559" y="7534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60763" y="4893564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09" h="295910">
                  <a:moveTo>
                    <a:pt x="0" y="147827"/>
                  </a:moveTo>
                  <a:lnTo>
                    <a:pt x="7534" y="194559"/>
                  </a:lnTo>
                  <a:lnTo>
                    <a:pt x="28517" y="235141"/>
                  </a:lnTo>
                  <a:lnTo>
                    <a:pt x="60514" y="267138"/>
                  </a:lnTo>
                  <a:lnTo>
                    <a:pt x="101096" y="288121"/>
                  </a:lnTo>
                  <a:lnTo>
                    <a:pt x="147827" y="295656"/>
                  </a:lnTo>
                  <a:lnTo>
                    <a:pt x="194559" y="288121"/>
                  </a:lnTo>
                  <a:lnTo>
                    <a:pt x="235141" y="267138"/>
                  </a:lnTo>
                  <a:lnTo>
                    <a:pt x="267138" y="235141"/>
                  </a:lnTo>
                  <a:lnTo>
                    <a:pt x="288121" y="194559"/>
                  </a:lnTo>
                  <a:lnTo>
                    <a:pt x="295655" y="147827"/>
                  </a:lnTo>
                  <a:lnTo>
                    <a:pt x="288121" y="101096"/>
                  </a:lnTo>
                  <a:lnTo>
                    <a:pt x="267138" y="60514"/>
                  </a:lnTo>
                  <a:lnTo>
                    <a:pt x="235141" y="28517"/>
                  </a:lnTo>
                  <a:lnTo>
                    <a:pt x="194559" y="7534"/>
                  </a:lnTo>
                  <a:lnTo>
                    <a:pt x="147827" y="0"/>
                  </a:lnTo>
                  <a:lnTo>
                    <a:pt x="101096" y="7534"/>
                  </a:lnTo>
                  <a:lnTo>
                    <a:pt x="60514" y="28517"/>
                  </a:lnTo>
                  <a:lnTo>
                    <a:pt x="28517" y="60514"/>
                  </a:lnTo>
                  <a:lnTo>
                    <a:pt x="7534" y="101096"/>
                  </a:lnTo>
                  <a:lnTo>
                    <a:pt x="0" y="147827"/>
                  </a:lnTo>
                  <a:close/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96644" y="4878324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146303" y="0"/>
                  </a:move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3"/>
                  </a:lnTo>
                  <a:lnTo>
                    <a:pt x="7461" y="192536"/>
                  </a:lnTo>
                  <a:lnTo>
                    <a:pt x="28236" y="232696"/>
                  </a:lnTo>
                  <a:lnTo>
                    <a:pt x="59911" y="264371"/>
                  </a:lnTo>
                  <a:lnTo>
                    <a:pt x="100071" y="285146"/>
                  </a:lnTo>
                  <a:lnTo>
                    <a:pt x="146303" y="292608"/>
                  </a:lnTo>
                  <a:lnTo>
                    <a:pt x="192536" y="285146"/>
                  </a:lnTo>
                  <a:lnTo>
                    <a:pt x="232696" y="264371"/>
                  </a:lnTo>
                  <a:lnTo>
                    <a:pt x="264371" y="232696"/>
                  </a:lnTo>
                  <a:lnTo>
                    <a:pt x="285146" y="192536"/>
                  </a:lnTo>
                  <a:lnTo>
                    <a:pt x="292607" y="146303"/>
                  </a:lnTo>
                  <a:lnTo>
                    <a:pt x="285146" y="100071"/>
                  </a:lnTo>
                  <a:lnTo>
                    <a:pt x="264371" y="59911"/>
                  </a:lnTo>
                  <a:lnTo>
                    <a:pt x="232696" y="28236"/>
                  </a:lnTo>
                  <a:lnTo>
                    <a:pt x="192536" y="7461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296644" y="4878324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4" h="292735">
                  <a:moveTo>
                    <a:pt x="0" y="146303"/>
                  </a:moveTo>
                  <a:lnTo>
                    <a:pt x="7461" y="192536"/>
                  </a:lnTo>
                  <a:lnTo>
                    <a:pt x="28236" y="232696"/>
                  </a:lnTo>
                  <a:lnTo>
                    <a:pt x="59911" y="264371"/>
                  </a:lnTo>
                  <a:lnTo>
                    <a:pt x="100071" y="285146"/>
                  </a:lnTo>
                  <a:lnTo>
                    <a:pt x="146303" y="292608"/>
                  </a:lnTo>
                  <a:lnTo>
                    <a:pt x="192536" y="285146"/>
                  </a:lnTo>
                  <a:lnTo>
                    <a:pt x="232696" y="264371"/>
                  </a:lnTo>
                  <a:lnTo>
                    <a:pt x="264371" y="232696"/>
                  </a:lnTo>
                  <a:lnTo>
                    <a:pt x="285146" y="192536"/>
                  </a:lnTo>
                  <a:lnTo>
                    <a:pt x="292607" y="146303"/>
                  </a:lnTo>
                  <a:lnTo>
                    <a:pt x="285146" y="100071"/>
                  </a:lnTo>
                  <a:lnTo>
                    <a:pt x="264371" y="59911"/>
                  </a:lnTo>
                  <a:lnTo>
                    <a:pt x="232696" y="28236"/>
                  </a:lnTo>
                  <a:lnTo>
                    <a:pt x="192536" y="7461"/>
                  </a:lnTo>
                  <a:lnTo>
                    <a:pt x="146303" y="0"/>
                  </a:lnTo>
                  <a:lnTo>
                    <a:pt x="100071" y="7461"/>
                  </a:lnTo>
                  <a:lnTo>
                    <a:pt x="59911" y="28236"/>
                  </a:lnTo>
                  <a:lnTo>
                    <a:pt x="28236" y="59911"/>
                  </a:lnTo>
                  <a:lnTo>
                    <a:pt x="7461" y="100071"/>
                  </a:lnTo>
                  <a:lnTo>
                    <a:pt x="0" y="146303"/>
                  </a:lnTo>
                  <a:close/>
                </a:path>
              </a:pathLst>
            </a:custGeom>
            <a:ln w="76200">
              <a:solidFill>
                <a:srgbClr val="C4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27180" y="4853940"/>
              <a:ext cx="295910" cy="292735"/>
            </a:xfrm>
            <a:custGeom>
              <a:avLst/>
              <a:gdLst/>
              <a:ahLst/>
              <a:cxnLst/>
              <a:rect l="l" t="t" r="r" b="b"/>
              <a:pathLst>
                <a:path w="295909" h="292735">
                  <a:moveTo>
                    <a:pt x="147827" y="0"/>
                  </a:moveTo>
                  <a:lnTo>
                    <a:pt x="101096" y="7461"/>
                  </a:lnTo>
                  <a:lnTo>
                    <a:pt x="60514" y="28236"/>
                  </a:lnTo>
                  <a:lnTo>
                    <a:pt x="28517" y="59911"/>
                  </a:lnTo>
                  <a:lnTo>
                    <a:pt x="7534" y="100071"/>
                  </a:lnTo>
                  <a:lnTo>
                    <a:pt x="0" y="146304"/>
                  </a:lnTo>
                  <a:lnTo>
                    <a:pt x="7534" y="192536"/>
                  </a:lnTo>
                  <a:lnTo>
                    <a:pt x="28517" y="232696"/>
                  </a:lnTo>
                  <a:lnTo>
                    <a:pt x="60514" y="264371"/>
                  </a:lnTo>
                  <a:lnTo>
                    <a:pt x="101096" y="285146"/>
                  </a:lnTo>
                  <a:lnTo>
                    <a:pt x="147827" y="292608"/>
                  </a:lnTo>
                  <a:lnTo>
                    <a:pt x="194559" y="285146"/>
                  </a:lnTo>
                  <a:lnTo>
                    <a:pt x="235141" y="264371"/>
                  </a:lnTo>
                  <a:lnTo>
                    <a:pt x="267138" y="232696"/>
                  </a:lnTo>
                  <a:lnTo>
                    <a:pt x="288121" y="192536"/>
                  </a:lnTo>
                  <a:lnTo>
                    <a:pt x="295655" y="146304"/>
                  </a:lnTo>
                  <a:lnTo>
                    <a:pt x="288121" y="100071"/>
                  </a:lnTo>
                  <a:lnTo>
                    <a:pt x="267138" y="59911"/>
                  </a:lnTo>
                  <a:lnTo>
                    <a:pt x="235141" y="28236"/>
                  </a:lnTo>
                  <a:lnTo>
                    <a:pt x="194559" y="7461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727180" y="4853940"/>
              <a:ext cx="295910" cy="292735"/>
            </a:xfrm>
            <a:custGeom>
              <a:avLst/>
              <a:gdLst/>
              <a:ahLst/>
              <a:cxnLst/>
              <a:rect l="l" t="t" r="r" b="b"/>
              <a:pathLst>
                <a:path w="295909" h="292735">
                  <a:moveTo>
                    <a:pt x="0" y="146304"/>
                  </a:moveTo>
                  <a:lnTo>
                    <a:pt x="7534" y="100071"/>
                  </a:lnTo>
                  <a:lnTo>
                    <a:pt x="28517" y="59911"/>
                  </a:lnTo>
                  <a:lnTo>
                    <a:pt x="60514" y="28236"/>
                  </a:lnTo>
                  <a:lnTo>
                    <a:pt x="101096" y="7461"/>
                  </a:lnTo>
                  <a:lnTo>
                    <a:pt x="147827" y="0"/>
                  </a:lnTo>
                  <a:lnTo>
                    <a:pt x="194559" y="7461"/>
                  </a:lnTo>
                  <a:lnTo>
                    <a:pt x="235141" y="28236"/>
                  </a:lnTo>
                  <a:lnTo>
                    <a:pt x="267138" y="59911"/>
                  </a:lnTo>
                  <a:lnTo>
                    <a:pt x="288121" y="100071"/>
                  </a:lnTo>
                  <a:lnTo>
                    <a:pt x="295655" y="146304"/>
                  </a:lnTo>
                  <a:lnTo>
                    <a:pt x="288121" y="192536"/>
                  </a:lnTo>
                  <a:lnTo>
                    <a:pt x="267138" y="232696"/>
                  </a:lnTo>
                  <a:lnTo>
                    <a:pt x="235141" y="264371"/>
                  </a:lnTo>
                  <a:lnTo>
                    <a:pt x="194559" y="285146"/>
                  </a:lnTo>
                  <a:lnTo>
                    <a:pt x="147827" y="292608"/>
                  </a:lnTo>
                  <a:lnTo>
                    <a:pt x="101096" y="285146"/>
                  </a:lnTo>
                  <a:lnTo>
                    <a:pt x="60514" y="264371"/>
                  </a:lnTo>
                  <a:lnTo>
                    <a:pt x="28517" y="232696"/>
                  </a:lnTo>
                  <a:lnTo>
                    <a:pt x="7534" y="192536"/>
                  </a:lnTo>
                  <a:lnTo>
                    <a:pt x="0" y="146304"/>
                  </a:lnTo>
                  <a:close/>
                </a:path>
              </a:pathLst>
            </a:custGeom>
            <a:ln w="76200">
              <a:solidFill>
                <a:srgbClr val="DF52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20367" y="4501896"/>
            <a:ext cx="368935" cy="247015"/>
          </a:xfrm>
          <a:custGeom>
            <a:avLst/>
            <a:gdLst/>
            <a:ahLst/>
            <a:cxnLst/>
            <a:rect l="l" t="t" r="r" b="b"/>
            <a:pathLst>
              <a:path w="368935" h="247014">
                <a:moveTo>
                  <a:pt x="184403" y="0"/>
                </a:moveTo>
                <a:lnTo>
                  <a:pt x="0" y="246887"/>
                </a:lnTo>
                <a:lnTo>
                  <a:pt x="368807" y="246887"/>
                </a:lnTo>
                <a:lnTo>
                  <a:pt x="18440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6983" y="3909186"/>
            <a:ext cx="21932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Dynamic</a:t>
            </a:r>
            <a:r>
              <a:rPr sz="2000" spc="-5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Websites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11167" y="5324855"/>
            <a:ext cx="365760" cy="243840"/>
          </a:xfrm>
          <a:custGeom>
            <a:avLst/>
            <a:gdLst/>
            <a:ahLst/>
            <a:cxnLst/>
            <a:rect l="l" t="t" r="r" b="b"/>
            <a:pathLst>
              <a:path w="365760" h="243839">
                <a:moveTo>
                  <a:pt x="365760" y="0"/>
                </a:moveTo>
                <a:lnTo>
                  <a:pt x="0" y="0"/>
                </a:lnTo>
                <a:lnTo>
                  <a:pt x="182880" y="243840"/>
                </a:lnTo>
                <a:lnTo>
                  <a:pt x="36576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0130" y="5774563"/>
            <a:ext cx="22250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Cloud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Applications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59295" y="4507991"/>
            <a:ext cx="368935" cy="243840"/>
          </a:xfrm>
          <a:custGeom>
            <a:avLst/>
            <a:gdLst/>
            <a:ahLst/>
            <a:cxnLst/>
            <a:rect l="l" t="t" r="r" b="b"/>
            <a:pathLst>
              <a:path w="368934" h="243839">
                <a:moveTo>
                  <a:pt x="184403" y="0"/>
                </a:moveTo>
                <a:lnTo>
                  <a:pt x="0" y="243840"/>
                </a:lnTo>
                <a:lnTo>
                  <a:pt x="368807" y="243840"/>
                </a:lnTo>
                <a:lnTo>
                  <a:pt x="18440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66664" y="3909186"/>
            <a:ext cx="23482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Mobile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Applications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4856" y="5327903"/>
            <a:ext cx="365760" cy="243840"/>
          </a:xfrm>
          <a:custGeom>
            <a:avLst/>
            <a:gdLst/>
            <a:ahLst/>
            <a:cxnLst/>
            <a:rect l="l" t="t" r="r" b="b"/>
            <a:pathLst>
              <a:path w="365759" h="243839">
                <a:moveTo>
                  <a:pt x="365760" y="0"/>
                </a:moveTo>
                <a:lnTo>
                  <a:pt x="0" y="0"/>
                </a:lnTo>
                <a:lnTo>
                  <a:pt x="182879" y="243840"/>
                </a:lnTo>
                <a:lnTo>
                  <a:pt x="36576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15553" y="5775147"/>
            <a:ext cx="13982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File</a:t>
            </a:r>
            <a:r>
              <a:rPr sz="2000" spc="-5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Storage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258543" y="5324855"/>
            <a:ext cx="365760" cy="243840"/>
          </a:xfrm>
          <a:custGeom>
            <a:avLst/>
            <a:gdLst/>
            <a:ahLst/>
            <a:cxnLst/>
            <a:rect l="l" t="t" r="r" b="b"/>
            <a:pathLst>
              <a:path w="365759" h="243839">
                <a:moveTo>
                  <a:pt x="365759" y="0"/>
                </a:moveTo>
                <a:lnTo>
                  <a:pt x="0" y="0"/>
                </a:lnTo>
                <a:lnTo>
                  <a:pt x="182879" y="243840"/>
                </a:lnTo>
                <a:lnTo>
                  <a:pt x="365759" y="0"/>
                </a:lnTo>
                <a:close/>
              </a:path>
            </a:pathLst>
          </a:custGeom>
          <a:solidFill>
            <a:srgbClr val="C4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04646" y="5771133"/>
            <a:ext cx="22777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Access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in</a:t>
            </a:r>
            <a:r>
              <a:rPr sz="2000" spc="-9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Real-time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689080" y="4471415"/>
            <a:ext cx="368935" cy="247015"/>
          </a:xfrm>
          <a:custGeom>
            <a:avLst/>
            <a:gdLst/>
            <a:ahLst/>
            <a:cxnLst/>
            <a:rect l="l" t="t" r="r" b="b"/>
            <a:pathLst>
              <a:path w="368934" h="247014">
                <a:moveTo>
                  <a:pt x="184403" y="0"/>
                </a:moveTo>
                <a:lnTo>
                  <a:pt x="0" y="246887"/>
                </a:lnTo>
                <a:lnTo>
                  <a:pt x="368808" y="246887"/>
                </a:lnTo>
                <a:lnTo>
                  <a:pt x="184403" y="0"/>
                </a:lnTo>
                <a:close/>
              </a:path>
            </a:pathLst>
          </a:custGeom>
          <a:solidFill>
            <a:srgbClr val="DF52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375897" y="3909186"/>
            <a:ext cx="996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U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ploads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6985" y="271093"/>
            <a:ext cx="96202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</a:t>
            </a:r>
            <a:r>
              <a:rPr sz="3200" spc="35" dirty="0"/>
              <a:t>Standard—Infrequent </a:t>
            </a:r>
            <a:r>
              <a:rPr sz="3200" spc="90" dirty="0"/>
              <a:t>Access</a:t>
            </a:r>
            <a:r>
              <a:rPr sz="3200" spc="55" dirty="0"/>
              <a:t> </a:t>
            </a:r>
            <a:r>
              <a:rPr sz="3200" spc="75" dirty="0"/>
              <a:t>Uses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31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331464" y="710183"/>
            <a:ext cx="953719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7732" y="1763344"/>
            <a:ext cx="13580744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20" dirty="0">
                <a:latin typeface="Noto Sans"/>
                <a:cs typeface="Noto Sans"/>
              </a:rPr>
              <a:t>Standard—Infrequent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0" dirty="0">
                <a:latin typeface="Noto Sans"/>
                <a:cs typeface="Noto Sans"/>
              </a:rPr>
              <a:t>is </a:t>
            </a:r>
            <a:r>
              <a:rPr sz="2200" spc="-5" dirty="0">
                <a:latin typeface="Noto Sans"/>
                <a:cs typeface="Noto Sans"/>
              </a:rPr>
              <a:t>used for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not required </a:t>
            </a:r>
            <a:r>
              <a:rPr sz="2200" spc="-5" dirty="0">
                <a:latin typeface="Noto Sans"/>
                <a:cs typeface="Noto Sans"/>
              </a:rPr>
              <a:t>very </a:t>
            </a:r>
            <a:r>
              <a:rPr sz="2200" spc="-20" dirty="0">
                <a:latin typeface="Noto Sans"/>
                <a:cs typeface="Noto Sans"/>
              </a:rPr>
              <a:t>often,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5" dirty="0">
                <a:latin typeface="Noto Sans"/>
                <a:cs typeface="Noto Sans"/>
              </a:rPr>
              <a:t>example,</a:t>
            </a:r>
            <a:r>
              <a:rPr sz="2200" spc="3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database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backups taken </a:t>
            </a:r>
            <a:r>
              <a:rPr sz="2200" spc="-5" dirty="0">
                <a:latin typeface="Noto Sans"/>
                <a:cs typeface="Noto Sans"/>
              </a:rPr>
              <a:t>earlier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15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month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40" dirty="0">
                <a:latin typeface="Noto Sans"/>
                <a:cs typeface="Noto Sans"/>
              </a:rPr>
              <a:t>might </a:t>
            </a:r>
            <a:r>
              <a:rPr sz="2200" spc="-5" dirty="0">
                <a:latin typeface="Noto Sans"/>
                <a:cs typeface="Noto Sans"/>
              </a:rPr>
              <a:t>be required </a:t>
            </a:r>
            <a:r>
              <a:rPr sz="2200" spc="-15" dirty="0">
                <a:latin typeface="Noto Sans"/>
                <a:cs typeface="Noto Sans"/>
              </a:rPr>
              <a:t>at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5" dirty="0">
                <a:latin typeface="Noto Sans"/>
                <a:cs typeface="Noto Sans"/>
              </a:rPr>
              <a:t>moment’s</a:t>
            </a:r>
            <a:r>
              <a:rPr sz="2200" spc="10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notice.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5626" y="271093"/>
            <a:ext cx="85229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Amazon </a:t>
            </a:r>
            <a:r>
              <a:rPr sz="3200" spc="55" dirty="0"/>
              <a:t>S3 </a:t>
            </a:r>
            <a:r>
              <a:rPr sz="3200" spc="35" dirty="0"/>
              <a:t>Standard—Infrequent</a:t>
            </a:r>
            <a:r>
              <a:rPr sz="3200" spc="70" dirty="0"/>
              <a:t> </a:t>
            </a:r>
            <a:r>
              <a:rPr sz="3200" spc="90" dirty="0"/>
              <a:t>Access</a:t>
            </a:r>
            <a:endParaRPr sz="320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2587751" y="2535935"/>
            <a:ext cx="11457940" cy="856615"/>
            <a:chOff x="2587751" y="2535935"/>
            <a:chExt cx="11457940" cy="856615"/>
          </a:xfrm>
        </p:grpSpPr>
        <p:sp>
          <p:nvSpPr>
            <p:cNvPr id="4" name="object 4"/>
            <p:cNvSpPr/>
            <p:nvPr/>
          </p:nvSpPr>
          <p:spPr>
            <a:xfrm>
              <a:off x="2587751" y="2535935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11457432" y="856487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8475" y="256489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3047" y="2535935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6543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09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objects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that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are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accessed less</a:t>
            </a:r>
            <a:r>
              <a:rPr sz="200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frequently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7751" y="2535935"/>
            <a:ext cx="121666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8440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72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87751" y="3602735"/>
            <a:ext cx="11457940" cy="856615"/>
            <a:chOff x="2587751" y="3602735"/>
            <a:chExt cx="11457940" cy="856615"/>
          </a:xfrm>
        </p:grpSpPr>
        <p:sp>
          <p:nvSpPr>
            <p:cNvPr id="9" name="object 9"/>
            <p:cNvSpPr/>
            <p:nvPr/>
          </p:nvSpPr>
          <p:spPr>
            <a:xfrm>
              <a:off x="2587751" y="3602735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08475" y="363169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13047" y="3602735"/>
            <a:ext cx="1023239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255904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014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Demands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rapid</a:t>
            </a:r>
            <a:r>
              <a:rPr sz="2000" spc="3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access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7751" y="3602735"/>
            <a:ext cx="121666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196215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54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90800" y="4669535"/>
            <a:ext cx="11454765" cy="856615"/>
            <a:chOff x="2590800" y="4669535"/>
            <a:chExt cx="11454765" cy="856615"/>
          </a:xfrm>
        </p:grpSpPr>
        <p:sp>
          <p:nvSpPr>
            <p:cNvPr id="14" name="object 14"/>
            <p:cNvSpPr/>
            <p:nvPr/>
          </p:nvSpPr>
          <p:spPr>
            <a:xfrm>
              <a:off x="2590800" y="4669535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4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1524" y="4701539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87114" y="4926279"/>
            <a:ext cx="77819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11 9’s </a:t>
            </a:r>
            <a:r>
              <a:rPr sz="2000" spc="-15" dirty="0">
                <a:latin typeface="Noto Sans"/>
                <a:cs typeface="Noto Sans"/>
              </a:rPr>
              <a:t>of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durability, </a:t>
            </a:r>
            <a:r>
              <a:rPr sz="2000" spc="-50" dirty="0">
                <a:solidFill>
                  <a:srgbClr val="404040"/>
                </a:solidFill>
                <a:latin typeface="Noto Sans"/>
                <a:cs typeface="Noto Sans"/>
              </a:rPr>
              <a:t>high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throughput,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and low</a:t>
            </a:r>
            <a:r>
              <a:rPr sz="2000" spc="40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latency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2026" y="4853381"/>
            <a:ext cx="4216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84704" y="5739384"/>
            <a:ext cx="11460480" cy="856615"/>
            <a:chOff x="2584704" y="5739384"/>
            <a:chExt cx="11460480" cy="856615"/>
          </a:xfrm>
        </p:grpSpPr>
        <p:sp>
          <p:nvSpPr>
            <p:cNvPr id="19" name="object 19"/>
            <p:cNvSpPr/>
            <p:nvPr/>
          </p:nvSpPr>
          <p:spPr>
            <a:xfrm>
              <a:off x="2584704" y="5739384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5">
                  <a:moveTo>
                    <a:pt x="11460480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60480" y="856488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5428" y="576834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10000" y="5739384"/>
            <a:ext cx="10235565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25654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02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Lower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cost per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GB but has a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per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GB retrieval</a:t>
            </a:r>
            <a:r>
              <a:rPr sz="2000" spc="13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fee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84704" y="5739384"/>
            <a:ext cx="1216660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196850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155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04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79772" y="1357960"/>
            <a:ext cx="69684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Features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Amazon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20" dirty="0">
                <a:latin typeface="Noto Sans"/>
                <a:cs typeface="Noto Sans"/>
              </a:rPr>
              <a:t>Standard—Infrequent</a:t>
            </a:r>
            <a:r>
              <a:rPr sz="220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Access: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86200" y="710183"/>
            <a:ext cx="8479536" cy="222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7600" y="1373155"/>
            <a:ext cx="13335000" cy="777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S3 Standard-Infrequent Access storage class is optimized for long-lived and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less frequently accessed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data. for e.g. 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for  backups and older data where access is limited, but the use case still demands high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Objects are available for real-time access.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Suitable for larger objects greater than 128 KB (smaller objects are charged for 128 KB only) kept for at least 30 days (charged for minimum 30 days)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Same low latency and high throughput performance of Standard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Designed for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99.999999999% i.e. 11 9’s Durability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of objects across AZs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Designed for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99.9% availability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over a given year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S3 charges a retrieval fee for these objects, so they are most suitable for infrequently accessed data.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6200" y="457200"/>
            <a:ext cx="800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00" b="1" spc="-10" dirty="0" smtClean="0">
                <a:latin typeface="Noto Sans"/>
                <a:cs typeface="Noto Sans"/>
              </a:rPr>
              <a:t>Features </a:t>
            </a:r>
            <a:r>
              <a:rPr lang="en-US" sz="2400" b="1" dirty="0" smtClean="0">
                <a:latin typeface="Noto Sans"/>
                <a:cs typeface="Noto Sans"/>
              </a:rPr>
              <a:t>of </a:t>
            </a:r>
            <a:r>
              <a:rPr lang="en-US" sz="2400" b="1" spc="-10" dirty="0" smtClean="0">
                <a:latin typeface="Noto Sans"/>
                <a:cs typeface="Noto Sans"/>
              </a:rPr>
              <a:t>Amazon </a:t>
            </a:r>
            <a:r>
              <a:rPr lang="en-US" sz="2400" b="1" spc="-5" dirty="0" smtClean="0">
                <a:latin typeface="Noto Sans"/>
                <a:cs typeface="Noto Sans"/>
              </a:rPr>
              <a:t>S3 </a:t>
            </a:r>
            <a:r>
              <a:rPr lang="en-US" sz="2400" b="1" spc="-20" dirty="0" smtClean="0">
                <a:latin typeface="Noto Sans"/>
                <a:cs typeface="Noto Sans"/>
              </a:rPr>
              <a:t>Standard—Infrequent</a:t>
            </a:r>
            <a:r>
              <a:rPr lang="en-US" sz="2400" b="1" dirty="0" smtClean="0">
                <a:latin typeface="Noto Sans"/>
                <a:cs typeface="Noto Sans"/>
              </a:rPr>
              <a:t> </a:t>
            </a:r>
            <a:r>
              <a:rPr lang="en-US" sz="2400" b="1" spc="-5" dirty="0" smtClean="0">
                <a:latin typeface="Noto Sans"/>
                <a:cs typeface="Noto Sans"/>
              </a:rPr>
              <a:t>Access:</a:t>
            </a:r>
            <a:endParaRPr lang="en-US" sz="2400" b="1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0159" y="271093"/>
            <a:ext cx="86194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Reduced Redundancy</a:t>
            </a:r>
            <a:r>
              <a:rPr sz="3200" spc="-50" dirty="0"/>
              <a:t> </a:t>
            </a:r>
            <a:r>
              <a:rPr sz="3200" spc="35" dirty="0"/>
              <a:t>Storage</a:t>
            </a:r>
            <a:endParaRPr sz="32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34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794759" y="710183"/>
            <a:ext cx="862584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87751" y="2566416"/>
            <a:ext cx="11457940" cy="856615"/>
            <a:chOff x="2587751" y="2566416"/>
            <a:chExt cx="11457940" cy="856615"/>
          </a:xfrm>
        </p:grpSpPr>
        <p:sp>
          <p:nvSpPr>
            <p:cNvPr id="5" name="object 5"/>
            <p:cNvSpPr/>
            <p:nvPr/>
          </p:nvSpPr>
          <p:spPr>
            <a:xfrm>
              <a:off x="2587751" y="2566416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8475" y="2595372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13047" y="2566416"/>
            <a:ext cx="1023239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6543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09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store noncritical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data at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lower</a:t>
            </a:r>
            <a:r>
              <a:rPr sz="2000" spc="19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costs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72511" y="2566416"/>
            <a:ext cx="123190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9075" rIns="0" bIns="0" rtlCol="0">
            <a:spAutoFit/>
          </a:bodyPr>
          <a:lstStyle/>
          <a:p>
            <a:pPr marL="416559">
              <a:lnSpc>
                <a:spcPct val="100000"/>
              </a:lnSpc>
              <a:spcBef>
                <a:spcPts val="172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87751" y="3633215"/>
            <a:ext cx="11457940" cy="856615"/>
            <a:chOff x="2587751" y="3633215"/>
            <a:chExt cx="11457940" cy="856615"/>
          </a:xfrm>
        </p:grpSpPr>
        <p:sp>
          <p:nvSpPr>
            <p:cNvPr id="10" name="object 10"/>
            <p:cNvSpPr/>
            <p:nvPr/>
          </p:nvSpPr>
          <p:spPr>
            <a:xfrm>
              <a:off x="2587751" y="3633215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2" y="856488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8475" y="3665219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87367" y="3877767"/>
            <a:ext cx="373887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for noncritical</a:t>
            </a:r>
            <a:r>
              <a:rPr sz="20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objects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2026" y="3815918"/>
            <a:ext cx="42164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90800" y="4703064"/>
            <a:ext cx="11454765" cy="856615"/>
            <a:chOff x="2590800" y="4703064"/>
            <a:chExt cx="11454765" cy="856615"/>
          </a:xfrm>
        </p:grpSpPr>
        <p:sp>
          <p:nvSpPr>
            <p:cNvPr id="15" name="object 15"/>
            <p:cNvSpPr/>
            <p:nvPr/>
          </p:nvSpPr>
          <p:spPr>
            <a:xfrm>
              <a:off x="2590800" y="4703064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4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1524" y="473202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16096" y="4703064"/>
            <a:ext cx="10229215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266065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20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for objects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that are</a:t>
            </a:r>
            <a:r>
              <a:rPr sz="2000" spc="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reproducible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72511" y="4703064"/>
            <a:ext cx="1234440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4945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53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584704" y="5769864"/>
            <a:ext cx="11460480" cy="856615"/>
            <a:chOff x="2584704" y="5769864"/>
            <a:chExt cx="11460480" cy="856615"/>
          </a:xfrm>
        </p:grpSpPr>
        <p:sp>
          <p:nvSpPr>
            <p:cNvPr id="20" name="object 20"/>
            <p:cNvSpPr/>
            <p:nvPr/>
          </p:nvSpPr>
          <p:spPr>
            <a:xfrm>
              <a:off x="2584704" y="5769864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5">
                  <a:moveTo>
                    <a:pt x="11460480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60480" y="856488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5428" y="579882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10000" y="5769864"/>
            <a:ext cx="10235565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25654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02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lower</a:t>
            </a:r>
            <a:r>
              <a:rPr sz="2000" spc="5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durability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2511" y="5769864"/>
            <a:ext cx="1228725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196850" rIns="0" bIns="0" rtlCol="0">
            <a:spAutoFit/>
          </a:bodyPr>
          <a:lstStyle/>
          <a:p>
            <a:pPr marL="480059">
              <a:lnSpc>
                <a:spcPct val="100000"/>
              </a:lnSpc>
              <a:spcBef>
                <a:spcPts val="155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04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72511" y="6836664"/>
            <a:ext cx="11454765" cy="856615"/>
            <a:chOff x="2572511" y="6836664"/>
            <a:chExt cx="11454765" cy="856615"/>
          </a:xfrm>
        </p:grpSpPr>
        <p:sp>
          <p:nvSpPr>
            <p:cNvPr id="25" name="object 25"/>
            <p:cNvSpPr/>
            <p:nvPr/>
          </p:nvSpPr>
          <p:spPr>
            <a:xfrm>
              <a:off x="2572511" y="6836664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5">
                  <a:moveTo>
                    <a:pt x="11454384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4" y="856488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3B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3236" y="6868668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79113" y="7084898"/>
            <a:ext cx="356107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lower</a:t>
            </a:r>
            <a:r>
              <a:rPr sz="2000" spc="1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availability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0276" y="7021830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05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18405" y="1207972"/>
            <a:ext cx="66738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Features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Amazon Reduced </a:t>
            </a:r>
            <a:r>
              <a:rPr sz="2200" spc="-15" dirty="0">
                <a:latin typeface="Noto Sans"/>
                <a:cs typeface="Noto Sans"/>
              </a:rPr>
              <a:t>Redundancy</a:t>
            </a:r>
            <a:r>
              <a:rPr sz="2200" spc="-60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Storage: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6282" y="271093"/>
            <a:ext cx="117417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</a:t>
            </a:r>
            <a:r>
              <a:rPr sz="3200" spc="45" dirty="0"/>
              <a:t>Standard </a:t>
            </a:r>
            <a:r>
              <a:rPr sz="3200" spc="55" dirty="0"/>
              <a:t>Reduced Redundancy </a:t>
            </a:r>
            <a:r>
              <a:rPr sz="3200" spc="40" dirty="0"/>
              <a:t>Storage</a:t>
            </a:r>
            <a:r>
              <a:rPr sz="3200" spc="-65" dirty="0"/>
              <a:t> </a:t>
            </a:r>
            <a:r>
              <a:rPr sz="3200" spc="75" dirty="0"/>
              <a:t>Uses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35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197607" y="710183"/>
            <a:ext cx="1179271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479" y="4191761"/>
            <a:ext cx="14103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Thumbnails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3144" y="3931920"/>
            <a:ext cx="6583680" cy="914400"/>
          </a:xfrm>
          <a:custGeom>
            <a:avLst/>
            <a:gdLst/>
            <a:ahLst/>
            <a:cxnLst/>
            <a:rect l="l" t="t" r="r" b="b"/>
            <a:pathLst>
              <a:path w="6583680" h="914400">
                <a:moveTo>
                  <a:pt x="0" y="914400"/>
                </a:moveTo>
                <a:lnTo>
                  <a:pt x="5669280" y="914400"/>
                </a:lnTo>
                <a:lnTo>
                  <a:pt x="566928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  <a:path w="6583680" h="914400">
                <a:moveTo>
                  <a:pt x="5669280" y="0"/>
                </a:moveTo>
                <a:lnTo>
                  <a:pt x="6583680" y="0"/>
                </a:lnTo>
              </a:path>
            </a:pathLst>
          </a:custGeom>
          <a:ln w="18288">
            <a:solidFill>
              <a:srgbClr val="A7EB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47469" y="5885433"/>
            <a:ext cx="3947795" cy="6369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Processed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 that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can be easily 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reproduced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4480" y="5763767"/>
            <a:ext cx="6583680" cy="914400"/>
          </a:xfrm>
          <a:custGeom>
            <a:avLst/>
            <a:gdLst/>
            <a:ahLst/>
            <a:cxnLst/>
            <a:rect l="l" t="t" r="r" b="b"/>
            <a:pathLst>
              <a:path w="6583680" h="914400">
                <a:moveTo>
                  <a:pt x="0" y="914400"/>
                </a:moveTo>
                <a:lnTo>
                  <a:pt x="5669280" y="914400"/>
                </a:lnTo>
                <a:lnTo>
                  <a:pt x="566928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  <a:path w="6583680" h="914400">
                <a:moveTo>
                  <a:pt x="5669280" y="0"/>
                </a:moveTo>
                <a:lnTo>
                  <a:pt x="6583680" y="0"/>
                </a:lnTo>
              </a:path>
            </a:pathLst>
          </a:custGeom>
          <a:ln w="18288">
            <a:solidFill>
              <a:srgbClr val="A2D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24593" y="5140909"/>
            <a:ext cx="22193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Transcoded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media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37576" y="2170176"/>
            <a:ext cx="6693534" cy="6120765"/>
            <a:chOff x="8037576" y="2170176"/>
            <a:chExt cx="6693534" cy="6120765"/>
          </a:xfrm>
        </p:grpSpPr>
        <p:sp>
          <p:nvSpPr>
            <p:cNvPr id="10" name="object 10"/>
            <p:cNvSpPr/>
            <p:nvPr/>
          </p:nvSpPr>
          <p:spPr>
            <a:xfrm>
              <a:off x="8138160" y="4840224"/>
              <a:ext cx="6583680" cy="917575"/>
            </a:xfrm>
            <a:custGeom>
              <a:avLst/>
              <a:gdLst/>
              <a:ahLst/>
              <a:cxnLst/>
              <a:rect l="l" t="t" r="r" b="b"/>
              <a:pathLst>
                <a:path w="6583680" h="917575">
                  <a:moveTo>
                    <a:pt x="914400" y="917448"/>
                  </a:moveTo>
                  <a:lnTo>
                    <a:pt x="6583679" y="917448"/>
                  </a:lnTo>
                  <a:lnTo>
                    <a:pt x="6583679" y="3048"/>
                  </a:lnTo>
                  <a:lnTo>
                    <a:pt x="914400" y="3048"/>
                  </a:lnTo>
                  <a:lnTo>
                    <a:pt x="914400" y="917448"/>
                  </a:lnTo>
                  <a:close/>
                </a:path>
                <a:path w="6583680" h="917575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8288">
              <a:solidFill>
                <a:srgbClr val="FFC5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37576" y="2170176"/>
              <a:ext cx="182879" cy="182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37576" y="8107679"/>
              <a:ext cx="182879" cy="1828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29016" y="2188464"/>
              <a:ext cx="0" cy="5943600"/>
            </a:xfrm>
            <a:custGeom>
              <a:avLst/>
              <a:gdLst/>
              <a:ahLst/>
              <a:cxnLst/>
              <a:rect l="l" t="t" r="r" b="b"/>
              <a:pathLst>
                <a:path h="5943600">
                  <a:moveTo>
                    <a:pt x="0" y="0"/>
                  </a:moveTo>
                  <a:lnTo>
                    <a:pt x="0" y="5943599"/>
                  </a:lnTo>
                </a:path>
              </a:pathLst>
            </a:custGeom>
            <a:ln w="18288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77239" y="1098550"/>
            <a:ext cx="1323340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Amazon S3 Reduced </a:t>
            </a:r>
            <a:r>
              <a:rPr sz="2200" spc="-15" dirty="0">
                <a:solidFill>
                  <a:srgbClr val="404040"/>
                </a:solidFill>
                <a:latin typeface="Noto Sans"/>
                <a:cs typeface="Noto Sans"/>
              </a:rPr>
              <a:t>Redundancy </a:t>
            </a:r>
            <a:r>
              <a:rPr sz="2200" spc="-30" dirty="0">
                <a:solidFill>
                  <a:srgbClr val="404040"/>
                </a:solidFill>
                <a:latin typeface="Noto Sans"/>
                <a:cs typeface="Noto Sans"/>
              </a:rPr>
              <a:t>Storage </a:t>
            </a:r>
            <a:r>
              <a:rPr sz="2200" spc="-5" dirty="0">
                <a:solidFill>
                  <a:srgbClr val="404040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 </a:t>
            </a:r>
            <a:r>
              <a:rPr sz="2200" spc="-10" dirty="0">
                <a:latin typeface="Noto Sans"/>
                <a:cs typeface="Noto Sans"/>
              </a:rPr>
              <a:t>cost-effective solution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30" dirty="0">
                <a:latin typeface="Noto Sans"/>
                <a:cs typeface="Noto Sans"/>
              </a:rPr>
              <a:t>distributing </a:t>
            </a:r>
            <a:r>
              <a:rPr sz="2200" spc="-20" dirty="0">
                <a:latin typeface="Noto Sans"/>
                <a:cs typeface="Noto Sans"/>
              </a:rPr>
              <a:t>data that </a:t>
            </a:r>
            <a:r>
              <a:rPr sz="2200" spc="-5" dirty="0">
                <a:latin typeface="Noto Sans"/>
                <a:cs typeface="Noto Sans"/>
              </a:rPr>
              <a:t>is</a:t>
            </a:r>
            <a:r>
              <a:rPr sz="2200" spc="204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easily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reproducible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has </a:t>
            </a:r>
            <a:r>
              <a:rPr sz="2200" spc="-5" dirty="0">
                <a:latin typeface="Noto Sans"/>
                <a:cs typeface="Noto Sans"/>
              </a:rPr>
              <a:t>been </a:t>
            </a:r>
            <a:r>
              <a:rPr sz="2200" spc="-15" dirty="0">
                <a:latin typeface="Noto Sans"/>
                <a:cs typeface="Noto Sans"/>
              </a:rPr>
              <a:t>durably </a:t>
            </a:r>
            <a:r>
              <a:rPr sz="2200" spc="-5" dirty="0">
                <a:latin typeface="Noto Sans"/>
                <a:cs typeface="Noto Sans"/>
              </a:rPr>
              <a:t>stored</a:t>
            </a:r>
            <a:r>
              <a:rPr sz="220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elsewhere.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9600" y="1295400"/>
            <a:ext cx="12192000" cy="6651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Reduced Redundancy Storage (RRS) storage class is designed for non-critical, reproducible data stored at lower levels of redundancy than the STANDARD storage class, which reduces storage costs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Designed for durability of 99.99% of objects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Designed for 99.99% availability over a given year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Lower level of redundancy results in less durability and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availability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RRS does not replicate objects as many times as S3 standard storage and is designed to sustain the loss of data in a single facility.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29"/>
          <p:cNvSpPr txBox="1"/>
          <p:nvPr/>
        </p:nvSpPr>
        <p:spPr>
          <a:xfrm>
            <a:off x="2336800" y="609600"/>
            <a:ext cx="11201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10" dirty="0">
                <a:latin typeface="Arial Black" pitchFamily="34" charset="0"/>
                <a:cs typeface="Noto Sans"/>
              </a:rPr>
              <a:t>Features </a:t>
            </a:r>
            <a:r>
              <a:rPr sz="2800" b="1" dirty="0">
                <a:latin typeface="Arial Black" pitchFamily="34" charset="0"/>
                <a:cs typeface="Noto Sans"/>
              </a:rPr>
              <a:t>of </a:t>
            </a:r>
            <a:r>
              <a:rPr sz="2800" b="1" spc="-10" dirty="0">
                <a:latin typeface="Arial Black" pitchFamily="34" charset="0"/>
                <a:cs typeface="Noto Sans"/>
              </a:rPr>
              <a:t>Amazon Reduced </a:t>
            </a:r>
            <a:r>
              <a:rPr sz="2800" b="1" spc="-15" dirty="0">
                <a:latin typeface="Arial Black" pitchFamily="34" charset="0"/>
                <a:cs typeface="Noto Sans"/>
              </a:rPr>
              <a:t>Redundancy</a:t>
            </a:r>
            <a:r>
              <a:rPr sz="2800" b="1" spc="-60" dirty="0">
                <a:latin typeface="Arial Black" pitchFamily="34" charset="0"/>
                <a:cs typeface="Noto Sans"/>
              </a:rPr>
              <a:t> </a:t>
            </a:r>
            <a:r>
              <a:rPr sz="2800" b="1" spc="-25" dirty="0">
                <a:latin typeface="Arial Black" pitchFamily="34" charset="0"/>
                <a:cs typeface="Noto Sans"/>
              </a:rPr>
              <a:t>Storage:</a:t>
            </a:r>
            <a:endParaRPr sz="2800" b="1">
              <a:latin typeface="Arial Black" pitchFamily="34" charset="0"/>
              <a:cs typeface="No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8270" y="271093"/>
            <a:ext cx="33000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</a:t>
            </a:r>
            <a:r>
              <a:rPr sz="3200" spc="-30" dirty="0"/>
              <a:t> </a:t>
            </a:r>
            <a:r>
              <a:rPr sz="3200" spc="55" dirty="0"/>
              <a:t>Glacier</a:t>
            </a:r>
            <a:endParaRPr sz="3200"/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37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428232" y="710183"/>
            <a:ext cx="334060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22926" y="1391234"/>
            <a:ext cx="594360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are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features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5" dirty="0">
                <a:latin typeface="Noto Sans"/>
                <a:cs typeface="Noto Sans"/>
              </a:rPr>
              <a:t>Amazon</a:t>
            </a:r>
            <a:r>
              <a:rPr sz="2200" spc="-5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Glacier: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10383" y="2380488"/>
            <a:ext cx="11457940" cy="856615"/>
            <a:chOff x="2310383" y="2380488"/>
            <a:chExt cx="11457940" cy="856615"/>
          </a:xfrm>
        </p:grpSpPr>
        <p:sp>
          <p:nvSpPr>
            <p:cNvPr id="6" name="object 6"/>
            <p:cNvSpPr/>
            <p:nvPr/>
          </p:nvSpPr>
          <p:spPr>
            <a:xfrm>
              <a:off x="2310383" y="2380488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2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11457432" y="856487"/>
                  </a:lnTo>
                  <a:lnTo>
                    <a:pt x="11457432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1108" y="2412492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6316" y="2636647"/>
            <a:ext cx="51333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</a:t>
            </a:r>
            <a:r>
              <a:rPr sz="2000" spc="-30" dirty="0">
                <a:solidFill>
                  <a:srgbClr val="404040"/>
                </a:solidFill>
                <a:latin typeface="Noto Sans"/>
                <a:cs typeface="Noto Sans"/>
              </a:rPr>
              <a:t>archiving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rarely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accessed</a:t>
            </a:r>
            <a:r>
              <a:rPr sz="2000" spc="3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data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0942" y="2587498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25623" y="4498847"/>
            <a:ext cx="11460480" cy="856615"/>
            <a:chOff x="2325623" y="4498847"/>
            <a:chExt cx="11460480" cy="856615"/>
          </a:xfrm>
        </p:grpSpPr>
        <p:sp>
          <p:nvSpPr>
            <p:cNvPr id="11" name="object 11"/>
            <p:cNvSpPr/>
            <p:nvPr/>
          </p:nvSpPr>
          <p:spPr>
            <a:xfrm>
              <a:off x="2325623" y="4498847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4">
                  <a:moveTo>
                    <a:pt x="11460480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60480" y="856488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46347" y="453085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8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28034" y="4744338"/>
            <a:ext cx="3714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Designed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for durability of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11</a:t>
            </a:r>
            <a:r>
              <a:rPr sz="2000" spc="114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9s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42945" y="4682490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31720" y="5568696"/>
            <a:ext cx="11454765" cy="856615"/>
            <a:chOff x="2331720" y="5568696"/>
            <a:chExt cx="11454765" cy="856615"/>
          </a:xfrm>
        </p:grpSpPr>
        <p:sp>
          <p:nvSpPr>
            <p:cNvPr id="16" name="object 16"/>
            <p:cNvSpPr/>
            <p:nvPr/>
          </p:nvSpPr>
          <p:spPr>
            <a:xfrm>
              <a:off x="2331720" y="5568696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4">
                  <a:moveTo>
                    <a:pt x="11454384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11454384" y="856487"/>
                  </a:lnTo>
                  <a:lnTo>
                    <a:pt x="11454384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2444" y="5597652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57015" y="5568696"/>
            <a:ext cx="10229215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266700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210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Provides a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secure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vault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lock</a:t>
            </a:r>
            <a:r>
              <a:rPr sz="2000" spc="4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feature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10383" y="5568696"/>
            <a:ext cx="1237615" cy="856615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558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54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04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25623" y="6635495"/>
            <a:ext cx="11460480" cy="856615"/>
            <a:chOff x="2325623" y="6635495"/>
            <a:chExt cx="11460480" cy="856615"/>
          </a:xfrm>
        </p:grpSpPr>
        <p:sp>
          <p:nvSpPr>
            <p:cNvPr id="21" name="object 21"/>
            <p:cNvSpPr/>
            <p:nvPr/>
          </p:nvSpPr>
          <p:spPr>
            <a:xfrm>
              <a:off x="2325623" y="6635495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5">
                  <a:moveTo>
                    <a:pt x="11460480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11460480" y="856487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FF90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46347" y="666445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09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50920" y="6635495"/>
            <a:ext cx="10235565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25400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200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Provides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the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lowest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cost</a:t>
            </a:r>
            <a:r>
              <a:rPr sz="2000" spc="2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availability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0383" y="6635495"/>
            <a:ext cx="1231900" cy="856615"/>
          </a:xfrm>
          <a:prstGeom prst="rect">
            <a:avLst/>
          </a:prstGeom>
          <a:solidFill>
            <a:srgbClr val="FF907C"/>
          </a:solidFill>
        </p:spPr>
        <p:txBody>
          <a:bodyPr vert="horz" wrap="square" lIns="0" tIns="197485" rIns="0" bIns="0" rtlCol="0">
            <a:spAutoFit/>
          </a:bodyPr>
          <a:lstStyle/>
          <a:p>
            <a:pPr marL="482600">
              <a:lnSpc>
                <a:spcPct val="100000"/>
              </a:lnSpc>
              <a:spcBef>
                <a:spcPts val="155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05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325623" y="3465576"/>
            <a:ext cx="11460480" cy="856615"/>
            <a:chOff x="2325623" y="3465576"/>
            <a:chExt cx="11460480" cy="856615"/>
          </a:xfrm>
        </p:grpSpPr>
        <p:sp>
          <p:nvSpPr>
            <p:cNvPr id="26" name="object 26"/>
            <p:cNvSpPr/>
            <p:nvPr/>
          </p:nvSpPr>
          <p:spPr>
            <a:xfrm>
              <a:off x="2325623" y="3465576"/>
              <a:ext cx="11460480" cy="856615"/>
            </a:xfrm>
            <a:custGeom>
              <a:avLst/>
              <a:gdLst/>
              <a:ahLst/>
              <a:cxnLst/>
              <a:rect l="l" t="t" r="r" b="b"/>
              <a:pathLst>
                <a:path w="11460480" h="856614">
                  <a:moveTo>
                    <a:pt x="11460480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60480" y="856488"/>
                  </a:lnTo>
                  <a:lnTo>
                    <a:pt x="11460480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46347" y="349758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27653" y="3559301"/>
            <a:ext cx="9043670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Provided only </a:t>
            </a:r>
            <a:r>
              <a:rPr sz="2000" spc="-35" dirty="0">
                <a:solidFill>
                  <a:srgbClr val="404040"/>
                </a:solidFill>
                <a:latin typeface="Noto Sans"/>
                <a:cs typeface="Noto Sans"/>
              </a:rPr>
              <a:t>longer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file retrieval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time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but now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provides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 retrieval option</a:t>
            </a:r>
            <a:r>
              <a:rPr sz="2000" spc="2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to</a:t>
            </a:r>
            <a:endParaRPr sz="20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pay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more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and </a:t>
            </a:r>
            <a:r>
              <a:rPr sz="2000" spc="-60" dirty="0">
                <a:solidFill>
                  <a:srgbClr val="404040"/>
                </a:solidFill>
                <a:latin typeface="Noto Sans"/>
                <a:cs typeface="Noto Sans"/>
              </a:rPr>
              <a:t>get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files</a:t>
            </a:r>
            <a:r>
              <a:rPr sz="2000" spc="1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quickly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42945" y="3648837"/>
            <a:ext cx="421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582" y="271093"/>
            <a:ext cx="44011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Glacier</a:t>
            </a:r>
            <a:r>
              <a:rPr sz="3200" spc="-40" dirty="0"/>
              <a:t> </a:t>
            </a:r>
            <a:r>
              <a:rPr sz="3200" spc="75" dirty="0"/>
              <a:t>Uses</a:t>
            </a:r>
            <a:endParaRPr sz="320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77239" y="1098550"/>
            <a:ext cx="1362329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10" dirty="0">
                <a:latin typeface="Noto Sans"/>
                <a:cs typeface="Noto Sans"/>
              </a:rPr>
              <a:t>Glacier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used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5" dirty="0">
                <a:latin typeface="Noto Sans"/>
                <a:cs typeface="Noto Sans"/>
              </a:rPr>
              <a:t>database </a:t>
            </a:r>
            <a:r>
              <a:rPr sz="2200" spc="-20" dirty="0">
                <a:latin typeface="Noto Sans"/>
                <a:cs typeface="Noto Sans"/>
              </a:rPr>
              <a:t>backups, </a:t>
            </a:r>
            <a:r>
              <a:rPr sz="2200" spc="-10" dirty="0">
                <a:latin typeface="Noto Sans"/>
                <a:cs typeface="Noto Sans"/>
              </a:rPr>
              <a:t>compliance </a:t>
            </a:r>
            <a:r>
              <a:rPr sz="2200" spc="-25" dirty="0">
                <a:latin typeface="Noto Sans"/>
                <a:cs typeface="Noto Sans"/>
              </a:rPr>
              <a:t>data,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5" dirty="0">
                <a:latin typeface="Noto Sans"/>
                <a:cs typeface="Noto Sans"/>
              </a:rPr>
              <a:t>audit </a:t>
            </a:r>
            <a:r>
              <a:rPr sz="2200" spc="-50" dirty="0">
                <a:latin typeface="Noto Sans"/>
                <a:cs typeface="Noto Sans"/>
              </a:rPr>
              <a:t>log </a:t>
            </a:r>
            <a:r>
              <a:rPr sz="2200" spc="-10" dirty="0">
                <a:latin typeface="Noto Sans"/>
                <a:cs typeface="Noto Sans"/>
              </a:rPr>
              <a:t>files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are rarely</a:t>
            </a:r>
            <a:r>
              <a:rPr sz="2200" spc="17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accessed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20" dirty="0">
                <a:latin typeface="Noto Sans"/>
                <a:cs typeface="Noto Sans"/>
              </a:rPr>
              <a:t>but </a:t>
            </a:r>
            <a:r>
              <a:rPr sz="2200" spc="-5" dirty="0">
                <a:latin typeface="Noto Sans"/>
                <a:cs typeface="Noto Sans"/>
              </a:rPr>
              <a:t>need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be </a:t>
            </a:r>
            <a:r>
              <a:rPr sz="2200" spc="-15" dirty="0">
                <a:latin typeface="Noto Sans"/>
                <a:cs typeface="Noto Sans"/>
              </a:rPr>
              <a:t>available </a:t>
            </a:r>
            <a:r>
              <a:rPr sz="2200" spc="-10" dirty="0">
                <a:latin typeface="Noto Sans"/>
                <a:cs typeface="Noto Sans"/>
              </a:rPr>
              <a:t>when</a:t>
            </a:r>
            <a:r>
              <a:rPr sz="2200" spc="4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required.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88226" y="2685033"/>
            <a:ext cx="3378835" cy="2542540"/>
            <a:chOff x="6888226" y="2685033"/>
            <a:chExt cx="3378835" cy="2542540"/>
          </a:xfrm>
        </p:grpSpPr>
        <p:sp>
          <p:nvSpPr>
            <p:cNvPr id="5" name="object 5"/>
            <p:cNvSpPr/>
            <p:nvPr/>
          </p:nvSpPr>
          <p:spPr>
            <a:xfrm>
              <a:off x="9278111" y="3075431"/>
              <a:ext cx="979805" cy="419734"/>
            </a:xfrm>
            <a:custGeom>
              <a:avLst/>
              <a:gdLst/>
              <a:ahLst/>
              <a:cxnLst/>
              <a:rect l="l" t="t" r="r" b="b"/>
              <a:pathLst>
                <a:path w="979804" h="419735">
                  <a:moveTo>
                    <a:pt x="420624" y="0"/>
                  </a:moveTo>
                  <a:lnTo>
                    <a:pt x="979424" y="0"/>
                  </a:lnTo>
                </a:path>
                <a:path w="979804" h="419735">
                  <a:moveTo>
                    <a:pt x="410591" y="9143"/>
                  </a:moveTo>
                  <a:lnTo>
                    <a:pt x="0" y="419734"/>
                  </a:lnTo>
                </a:path>
              </a:pathLst>
            </a:custGeom>
            <a:ln w="18288">
              <a:solidFill>
                <a:srgbClr val="7DAFD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94576" y="2691383"/>
              <a:ext cx="2527300" cy="2529840"/>
            </a:xfrm>
            <a:custGeom>
              <a:avLst/>
              <a:gdLst/>
              <a:ahLst/>
              <a:cxnLst/>
              <a:rect l="l" t="t" r="r" b="b"/>
              <a:pathLst>
                <a:path w="2527300" h="2529840">
                  <a:moveTo>
                    <a:pt x="1263396" y="0"/>
                  </a:moveTo>
                  <a:lnTo>
                    <a:pt x="1214936" y="913"/>
                  </a:lnTo>
                  <a:lnTo>
                    <a:pt x="1166938" y="3631"/>
                  </a:lnTo>
                  <a:lnTo>
                    <a:pt x="1119433" y="8121"/>
                  </a:lnTo>
                  <a:lnTo>
                    <a:pt x="1072456" y="14351"/>
                  </a:lnTo>
                  <a:lnTo>
                    <a:pt x="1026038" y="22287"/>
                  </a:lnTo>
                  <a:lnTo>
                    <a:pt x="980212" y="31898"/>
                  </a:lnTo>
                  <a:lnTo>
                    <a:pt x="935011" y="43149"/>
                  </a:lnTo>
                  <a:lnTo>
                    <a:pt x="890468" y="56009"/>
                  </a:lnTo>
                  <a:lnTo>
                    <a:pt x="846615" y="70444"/>
                  </a:lnTo>
                  <a:lnTo>
                    <a:pt x="803485" y="86422"/>
                  </a:lnTo>
                  <a:lnTo>
                    <a:pt x="761111" y="103911"/>
                  </a:lnTo>
                  <a:lnTo>
                    <a:pt x="719525" y="122876"/>
                  </a:lnTo>
                  <a:lnTo>
                    <a:pt x="678761" y="143287"/>
                  </a:lnTo>
                  <a:lnTo>
                    <a:pt x="638851" y="165109"/>
                  </a:lnTo>
                  <a:lnTo>
                    <a:pt x="599827" y="188311"/>
                  </a:lnTo>
                  <a:lnTo>
                    <a:pt x="561723" y="212858"/>
                  </a:lnTo>
                  <a:lnTo>
                    <a:pt x="524571" y="238720"/>
                  </a:lnTo>
                  <a:lnTo>
                    <a:pt x="488403" y="265862"/>
                  </a:lnTo>
                  <a:lnTo>
                    <a:pt x="453254" y="294253"/>
                  </a:lnTo>
                  <a:lnTo>
                    <a:pt x="419154" y="323858"/>
                  </a:lnTo>
                  <a:lnTo>
                    <a:pt x="386138" y="354647"/>
                  </a:lnTo>
                  <a:lnTo>
                    <a:pt x="354237" y="386585"/>
                  </a:lnTo>
                  <a:lnTo>
                    <a:pt x="323485" y="419641"/>
                  </a:lnTo>
                  <a:lnTo>
                    <a:pt x="293913" y="453781"/>
                  </a:lnTo>
                  <a:lnTo>
                    <a:pt x="265556" y="488972"/>
                  </a:lnTo>
                  <a:lnTo>
                    <a:pt x="238446" y="525183"/>
                  </a:lnTo>
                  <a:lnTo>
                    <a:pt x="212614" y="562379"/>
                  </a:lnTo>
                  <a:lnTo>
                    <a:pt x="188095" y="600530"/>
                  </a:lnTo>
                  <a:lnTo>
                    <a:pt x="164920" y="639600"/>
                  </a:lnTo>
                  <a:lnTo>
                    <a:pt x="143123" y="679559"/>
                  </a:lnTo>
                  <a:lnTo>
                    <a:pt x="122736" y="720373"/>
                  </a:lnTo>
                  <a:lnTo>
                    <a:pt x="103792" y="762009"/>
                  </a:lnTo>
                  <a:lnTo>
                    <a:pt x="86324" y="804435"/>
                  </a:lnTo>
                  <a:lnTo>
                    <a:pt x="70364" y="847617"/>
                  </a:lnTo>
                  <a:lnTo>
                    <a:pt x="55945" y="891524"/>
                  </a:lnTo>
                  <a:lnTo>
                    <a:pt x="43100" y="936123"/>
                  </a:lnTo>
                  <a:lnTo>
                    <a:pt x="31862" y="981380"/>
                  </a:lnTo>
                  <a:lnTo>
                    <a:pt x="22262" y="1027262"/>
                  </a:lnTo>
                  <a:lnTo>
                    <a:pt x="14335" y="1073739"/>
                  </a:lnTo>
                  <a:lnTo>
                    <a:pt x="8112" y="1120775"/>
                  </a:lnTo>
                  <a:lnTo>
                    <a:pt x="3627" y="1168339"/>
                  </a:lnTo>
                  <a:lnTo>
                    <a:pt x="912" y="1216398"/>
                  </a:lnTo>
                  <a:lnTo>
                    <a:pt x="0" y="1264919"/>
                  </a:lnTo>
                  <a:lnTo>
                    <a:pt x="912" y="1313441"/>
                  </a:lnTo>
                  <a:lnTo>
                    <a:pt x="3627" y="1361500"/>
                  </a:lnTo>
                  <a:lnTo>
                    <a:pt x="8112" y="1409064"/>
                  </a:lnTo>
                  <a:lnTo>
                    <a:pt x="14335" y="1456100"/>
                  </a:lnTo>
                  <a:lnTo>
                    <a:pt x="22262" y="1502577"/>
                  </a:lnTo>
                  <a:lnTo>
                    <a:pt x="31862" y="1548459"/>
                  </a:lnTo>
                  <a:lnTo>
                    <a:pt x="43100" y="1593716"/>
                  </a:lnTo>
                  <a:lnTo>
                    <a:pt x="55945" y="1638315"/>
                  </a:lnTo>
                  <a:lnTo>
                    <a:pt x="70364" y="1682222"/>
                  </a:lnTo>
                  <a:lnTo>
                    <a:pt x="86324" y="1725404"/>
                  </a:lnTo>
                  <a:lnTo>
                    <a:pt x="103792" y="1767830"/>
                  </a:lnTo>
                  <a:lnTo>
                    <a:pt x="122736" y="1809466"/>
                  </a:lnTo>
                  <a:lnTo>
                    <a:pt x="143123" y="1850280"/>
                  </a:lnTo>
                  <a:lnTo>
                    <a:pt x="164920" y="1890239"/>
                  </a:lnTo>
                  <a:lnTo>
                    <a:pt x="188095" y="1929309"/>
                  </a:lnTo>
                  <a:lnTo>
                    <a:pt x="212614" y="1967460"/>
                  </a:lnTo>
                  <a:lnTo>
                    <a:pt x="238446" y="2004656"/>
                  </a:lnTo>
                  <a:lnTo>
                    <a:pt x="265556" y="2040867"/>
                  </a:lnTo>
                  <a:lnTo>
                    <a:pt x="293913" y="2076058"/>
                  </a:lnTo>
                  <a:lnTo>
                    <a:pt x="323485" y="2110198"/>
                  </a:lnTo>
                  <a:lnTo>
                    <a:pt x="354237" y="2143254"/>
                  </a:lnTo>
                  <a:lnTo>
                    <a:pt x="386138" y="2175192"/>
                  </a:lnTo>
                  <a:lnTo>
                    <a:pt x="419154" y="2205981"/>
                  </a:lnTo>
                  <a:lnTo>
                    <a:pt x="453254" y="2235586"/>
                  </a:lnTo>
                  <a:lnTo>
                    <a:pt x="488403" y="2263977"/>
                  </a:lnTo>
                  <a:lnTo>
                    <a:pt x="524571" y="2291119"/>
                  </a:lnTo>
                  <a:lnTo>
                    <a:pt x="561723" y="2316981"/>
                  </a:lnTo>
                  <a:lnTo>
                    <a:pt x="599827" y="2341528"/>
                  </a:lnTo>
                  <a:lnTo>
                    <a:pt x="638851" y="2364730"/>
                  </a:lnTo>
                  <a:lnTo>
                    <a:pt x="678761" y="2386552"/>
                  </a:lnTo>
                  <a:lnTo>
                    <a:pt x="719525" y="2406963"/>
                  </a:lnTo>
                  <a:lnTo>
                    <a:pt x="761111" y="2425928"/>
                  </a:lnTo>
                  <a:lnTo>
                    <a:pt x="803485" y="2443417"/>
                  </a:lnTo>
                  <a:lnTo>
                    <a:pt x="846615" y="2459395"/>
                  </a:lnTo>
                  <a:lnTo>
                    <a:pt x="890468" y="2473830"/>
                  </a:lnTo>
                  <a:lnTo>
                    <a:pt x="935011" y="2486690"/>
                  </a:lnTo>
                  <a:lnTo>
                    <a:pt x="980212" y="2497941"/>
                  </a:lnTo>
                  <a:lnTo>
                    <a:pt x="1026038" y="2507552"/>
                  </a:lnTo>
                  <a:lnTo>
                    <a:pt x="1072456" y="2515488"/>
                  </a:lnTo>
                  <a:lnTo>
                    <a:pt x="1119433" y="2521718"/>
                  </a:lnTo>
                  <a:lnTo>
                    <a:pt x="1166938" y="2526208"/>
                  </a:lnTo>
                  <a:lnTo>
                    <a:pt x="1214936" y="2528926"/>
                  </a:lnTo>
                  <a:lnTo>
                    <a:pt x="1263396" y="2529840"/>
                  </a:lnTo>
                  <a:lnTo>
                    <a:pt x="1311855" y="2528926"/>
                  </a:lnTo>
                  <a:lnTo>
                    <a:pt x="1359853" y="2526208"/>
                  </a:lnTo>
                  <a:lnTo>
                    <a:pt x="1407358" y="2521718"/>
                  </a:lnTo>
                  <a:lnTo>
                    <a:pt x="1454335" y="2515488"/>
                  </a:lnTo>
                  <a:lnTo>
                    <a:pt x="1500753" y="2507552"/>
                  </a:lnTo>
                  <a:lnTo>
                    <a:pt x="1546579" y="2497941"/>
                  </a:lnTo>
                  <a:lnTo>
                    <a:pt x="1591780" y="2486690"/>
                  </a:lnTo>
                  <a:lnTo>
                    <a:pt x="1636323" y="2473830"/>
                  </a:lnTo>
                  <a:lnTo>
                    <a:pt x="1680176" y="2459395"/>
                  </a:lnTo>
                  <a:lnTo>
                    <a:pt x="1723306" y="2443417"/>
                  </a:lnTo>
                  <a:lnTo>
                    <a:pt x="1765680" y="2425928"/>
                  </a:lnTo>
                  <a:lnTo>
                    <a:pt x="1807266" y="2406963"/>
                  </a:lnTo>
                  <a:lnTo>
                    <a:pt x="1848030" y="2386552"/>
                  </a:lnTo>
                  <a:lnTo>
                    <a:pt x="1887940" y="2364730"/>
                  </a:lnTo>
                  <a:lnTo>
                    <a:pt x="1926964" y="2341528"/>
                  </a:lnTo>
                  <a:lnTo>
                    <a:pt x="1965068" y="2316981"/>
                  </a:lnTo>
                  <a:lnTo>
                    <a:pt x="2002220" y="2291119"/>
                  </a:lnTo>
                  <a:lnTo>
                    <a:pt x="2038388" y="2263977"/>
                  </a:lnTo>
                  <a:lnTo>
                    <a:pt x="2073537" y="2235586"/>
                  </a:lnTo>
                  <a:lnTo>
                    <a:pt x="2107637" y="2205981"/>
                  </a:lnTo>
                  <a:lnTo>
                    <a:pt x="2140653" y="2175192"/>
                  </a:lnTo>
                  <a:lnTo>
                    <a:pt x="2172554" y="2143254"/>
                  </a:lnTo>
                  <a:lnTo>
                    <a:pt x="2203306" y="2110198"/>
                  </a:lnTo>
                  <a:lnTo>
                    <a:pt x="2232878" y="2076058"/>
                  </a:lnTo>
                  <a:lnTo>
                    <a:pt x="2261235" y="2040867"/>
                  </a:lnTo>
                  <a:lnTo>
                    <a:pt x="2288345" y="2004656"/>
                  </a:lnTo>
                  <a:lnTo>
                    <a:pt x="2314177" y="1967460"/>
                  </a:lnTo>
                  <a:lnTo>
                    <a:pt x="2338696" y="1929309"/>
                  </a:lnTo>
                  <a:lnTo>
                    <a:pt x="2361871" y="1890239"/>
                  </a:lnTo>
                  <a:lnTo>
                    <a:pt x="2383668" y="1850280"/>
                  </a:lnTo>
                  <a:lnTo>
                    <a:pt x="2404055" y="1809466"/>
                  </a:lnTo>
                  <a:lnTo>
                    <a:pt x="2422999" y="1767830"/>
                  </a:lnTo>
                  <a:lnTo>
                    <a:pt x="2440467" y="1725404"/>
                  </a:lnTo>
                  <a:lnTo>
                    <a:pt x="2456427" y="1682222"/>
                  </a:lnTo>
                  <a:lnTo>
                    <a:pt x="2470846" y="1638315"/>
                  </a:lnTo>
                  <a:lnTo>
                    <a:pt x="2483691" y="1593716"/>
                  </a:lnTo>
                  <a:lnTo>
                    <a:pt x="2494929" y="1548459"/>
                  </a:lnTo>
                  <a:lnTo>
                    <a:pt x="2504529" y="1502577"/>
                  </a:lnTo>
                  <a:lnTo>
                    <a:pt x="2512456" y="1456100"/>
                  </a:lnTo>
                  <a:lnTo>
                    <a:pt x="2518679" y="1409064"/>
                  </a:lnTo>
                  <a:lnTo>
                    <a:pt x="2523164" y="1361500"/>
                  </a:lnTo>
                  <a:lnTo>
                    <a:pt x="2525879" y="1313441"/>
                  </a:lnTo>
                  <a:lnTo>
                    <a:pt x="2526792" y="1264919"/>
                  </a:lnTo>
                  <a:lnTo>
                    <a:pt x="2525879" y="1216398"/>
                  </a:lnTo>
                  <a:lnTo>
                    <a:pt x="2523164" y="1168339"/>
                  </a:lnTo>
                  <a:lnTo>
                    <a:pt x="2518679" y="1120775"/>
                  </a:lnTo>
                  <a:lnTo>
                    <a:pt x="2512456" y="1073739"/>
                  </a:lnTo>
                  <a:lnTo>
                    <a:pt x="2504529" y="1027262"/>
                  </a:lnTo>
                  <a:lnTo>
                    <a:pt x="2494929" y="981380"/>
                  </a:lnTo>
                  <a:lnTo>
                    <a:pt x="2483691" y="936123"/>
                  </a:lnTo>
                  <a:lnTo>
                    <a:pt x="2470846" y="891524"/>
                  </a:lnTo>
                  <a:lnTo>
                    <a:pt x="2456427" y="847617"/>
                  </a:lnTo>
                  <a:lnTo>
                    <a:pt x="2440467" y="804435"/>
                  </a:lnTo>
                  <a:lnTo>
                    <a:pt x="2422999" y="762009"/>
                  </a:lnTo>
                  <a:lnTo>
                    <a:pt x="2404055" y="720373"/>
                  </a:lnTo>
                  <a:lnTo>
                    <a:pt x="2383668" y="679559"/>
                  </a:lnTo>
                  <a:lnTo>
                    <a:pt x="2361871" y="639600"/>
                  </a:lnTo>
                  <a:lnTo>
                    <a:pt x="2338696" y="600530"/>
                  </a:lnTo>
                  <a:lnTo>
                    <a:pt x="2314177" y="562379"/>
                  </a:lnTo>
                  <a:lnTo>
                    <a:pt x="2288345" y="525183"/>
                  </a:lnTo>
                  <a:lnTo>
                    <a:pt x="2261235" y="488972"/>
                  </a:lnTo>
                  <a:lnTo>
                    <a:pt x="2232878" y="453781"/>
                  </a:lnTo>
                  <a:lnTo>
                    <a:pt x="2203306" y="419641"/>
                  </a:lnTo>
                  <a:lnTo>
                    <a:pt x="2172554" y="386585"/>
                  </a:lnTo>
                  <a:lnTo>
                    <a:pt x="2140653" y="354647"/>
                  </a:lnTo>
                  <a:lnTo>
                    <a:pt x="2107637" y="323858"/>
                  </a:lnTo>
                  <a:lnTo>
                    <a:pt x="2073537" y="294253"/>
                  </a:lnTo>
                  <a:lnTo>
                    <a:pt x="2038388" y="265862"/>
                  </a:lnTo>
                  <a:lnTo>
                    <a:pt x="2002220" y="238720"/>
                  </a:lnTo>
                  <a:lnTo>
                    <a:pt x="1965068" y="212858"/>
                  </a:lnTo>
                  <a:lnTo>
                    <a:pt x="1926964" y="188311"/>
                  </a:lnTo>
                  <a:lnTo>
                    <a:pt x="1887940" y="165109"/>
                  </a:lnTo>
                  <a:lnTo>
                    <a:pt x="1848030" y="143287"/>
                  </a:lnTo>
                  <a:lnTo>
                    <a:pt x="1807266" y="122876"/>
                  </a:lnTo>
                  <a:lnTo>
                    <a:pt x="1765680" y="103911"/>
                  </a:lnTo>
                  <a:lnTo>
                    <a:pt x="1723306" y="86422"/>
                  </a:lnTo>
                  <a:lnTo>
                    <a:pt x="1680176" y="70444"/>
                  </a:lnTo>
                  <a:lnTo>
                    <a:pt x="1636323" y="56009"/>
                  </a:lnTo>
                  <a:lnTo>
                    <a:pt x="1591780" y="43149"/>
                  </a:lnTo>
                  <a:lnTo>
                    <a:pt x="1546579" y="31898"/>
                  </a:lnTo>
                  <a:lnTo>
                    <a:pt x="1500753" y="22287"/>
                  </a:lnTo>
                  <a:lnTo>
                    <a:pt x="1454335" y="14351"/>
                  </a:lnTo>
                  <a:lnTo>
                    <a:pt x="1407358" y="8121"/>
                  </a:lnTo>
                  <a:lnTo>
                    <a:pt x="1359853" y="3631"/>
                  </a:lnTo>
                  <a:lnTo>
                    <a:pt x="1311855" y="913"/>
                  </a:lnTo>
                  <a:lnTo>
                    <a:pt x="1263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94576" y="2691383"/>
              <a:ext cx="2527300" cy="2529840"/>
            </a:xfrm>
            <a:custGeom>
              <a:avLst/>
              <a:gdLst/>
              <a:ahLst/>
              <a:cxnLst/>
              <a:rect l="l" t="t" r="r" b="b"/>
              <a:pathLst>
                <a:path w="2527300" h="2529840">
                  <a:moveTo>
                    <a:pt x="0" y="1264919"/>
                  </a:moveTo>
                  <a:lnTo>
                    <a:pt x="912" y="1216398"/>
                  </a:lnTo>
                  <a:lnTo>
                    <a:pt x="3627" y="1168339"/>
                  </a:lnTo>
                  <a:lnTo>
                    <a:pt x="8112" y="1120775"/>
                  </a:lnTo>
                  <a:lnTo>
                    <a:pt x="14335" y="1073739"/>
                  </a:lnTo>
                  <a:lnTo>
                    <a:pt x="22262" y="1027262"/>
                  </a:lnTo>
                  <a:lnTo>
                    <a:pt x="31862" y="981380"/>
                  </a:lnTo>
                  <a:lnTo>
                    <a:pt x="43100" y="936123"/>
                  </a:lnTo>
                  <a:lnTo>
                    <a:pt x="55945" y="891524"/>
                  </a:lnTo>
                  <a:lnTo>
                    <a:pt x="70364" y="847617"/>
                  </a:lnTo>
                  <a:lnTo>
                    <a:pt x="86324" y="804435"/>
                  </a:lnTo>
                  <a:lnTo>
                    <a:pt x="103792" y="762009"/>
                  </a:lnTo>
                  <a:lnTo>
                    <a:pt x="122736" y="720373"/>
                  </a:lnTo>
                  <a:lnTo>
                    <a:pt x="143123" y="679559"/>
                  </a:lnTo>
                  <a:lnTo>
                    <a:pt x="164920" y="639600"/>
                  </a:lnTo>
                  <a:lnTo>
                    <a:pt x="188095" y="600530"/>
                  </a:lnTo>
                  <a:lnTo>
                    <a:pt x="212614" y="562379"/>
                  </a:lnTo>
                  <a:lnTo>
                    <a:pt x="238446" y="525183"/>
                  </a:lnTo>
                  <a:lnTo>
                    <a:pt x="265556" y="488972"/>
                  </a:lnTo>
                  <a:lnTo>
                    <a:pt x="293913" y="453781"/>
                  </a:lnTo>
                  <a:lnTo>
                    <a:pt x="323485" y="419641"/>
                  </a:lnTo>
                  <a:lnTo>
                    <a:pt x="354237" y="386585"/>
                  </a:lnTo>
                  <a:lnTo>
                    <a:pt x="386138" y="354647"/>
                  </a:lnTo>
                  <a:lnTo>
                    <a:pt x="419154" y="323858"/>
                  </a:lnTo>
                  <a:lnTo>
                    <a:pt x="453254" y="294253"/>
                  </a:lnTo>
                  <a:lnTo>
                    <a:pt x="488403" y="265862"/>
                  </a:lnTo>
                  <a:lnTo>
                    <a:pt x="524571" y="238720"/>
                  </a:lnTo>
                  <a:lnTo>
                    <a:pt x="561723" y="212858"/>
                  </a:lnTo>
                  <a:lnTo>
                    <a:pt x="599827" y="188311"/>
                  </a:lnTo>
                  <a:lnTo>
                    <a:pt x="638851" y="165109"/>
                  </a:lnTo>
                  <a:lnTo>
                    <a:pt x="678761" y="143287"/>
                  </a:lnTo>
                  <a:lnTo>
                    <a:pt x="719525" y="122876"/>
                  </a:lnTo>
                  <a:lnTo>
                    <a:pt x="761111" y="103911"/>
                  </a:lnTo>
                  <a:lnTo>
                    <a:pt x="803485" y="86422"/>
                  </a:lnTo>
                  <a:lnTo>
                    <a:pt x="846615" y="70444"/>
                  </a:lnTo>
                  <a:lnTo>
                    <a:pt x="890468" y="56009"/>
                  </a:lnTo>
                  <a:lnTo>
                    <a:pt x="935011" y="43149"/>
                  </a:lnTo>
                  <a:lnTo>
                    <a:pt x="980212" y="31898"/>
                  </a:lnTo>
                  <a:lnTo>
                    <a:pt x="1026038" y="22287"/>
                  </a:lnTo>
                  <a:lnTo>
                    <a:pt x="1072456" y="14351"/>
                  </a:lnTo>
                  <a:lnTo>
                    <a:pt x="1119433" y="8121"/>
                  </a:lnTo>
                  <a:lnTo>
                    <a:pt x="1166938" y="3631"/>
                  </a:lnTo>
                  <a:lnTo>
                    <a:pt x="1214936" y="913"/>
                  </a:lnTo>
                  <a:lnTo>
                    <a:pt x="1263396" y="0"/>
                  </a:lnTo>
                  <a:lnTo>
                    <a:pt x="1311855" y="913"/>
                  </a:lnTo>
                  <a:lnTo>
                    <a:pt x="1359853" y="3631"/>
                  </a:lnTo>
                  <a:lnTo>
                    <a:pt x="1407358" y="8121"/>
                  </a:lnTo>
                  <a:lnTo>
                    <a:pt x="1454335" y="14351"/>
                  </a:lnTo>
                  <a:lnTo>
                    <a:pt x="1500753" y="22287"/>
                  </a:lnTo>
                  <a:lnTo>
                    <a:pt x="1546579" y="31898"/>
                  </a:lnTo>
                  <a:lnTo>
                    <a:pt x="1591780" y="43149"/>
                  </a:lnTo>
                  <a:lnTo>
                    <a:pt x="1636323" y="56009"/>
                  </a:lnTo>
                  <a:lnTo>
                    <a:pt x="1680176" y="70444"/>
                  </a:lnTo>
                  <a:lnTo>
                    <a:pt x="1723306" y="86422"/>
                  </a:lnTo>
                  <a:lnTo>
                    <a:pt x="1765680" y="103911"/>
                  </a:lnTo>
                  <a:lnTo>
                    <a:pt x="1807266" y="122876"/>
                  </a:lnTo>
                  <a:lnTo>
                    <a:pt x="1848030" y="143287"/>
                  </a:lnTo>
                  <a:lnTo>
                    <a:pt x="1887940" y="165109"/>
                  </a:lnTo>
                  <a:lnTo>
                    <a:pt x="1926964" y="188311"/>
                  </a:lnTo>
                  <a:lnTo>
                    <a:pt x="1965068" y="212858"/>
                  </a:lnTo>
                  <a:lnTo>
                    <a:pt x="2002220" y="238720"/>
                  </a:lnTo>
                  <a:lnTo>
                    <a:pt x="2038388" y="265862"/>
                  </a:lnTo>
                  <a:lnTo>
                    <a:pt x="2073537" y="294253"/>
                  </a:lnTo>
                  <a:lnTo>
                    <a:pt x="2107637" y="323858"/>
                  </a:lnTo>
                  <a:lnTo>
                    <a:pt x="2140653" y="354647"/>
                  </a:lnTo>
                  <a:lnTo>
                    <a:pt x="2172554" y="386585"/>
                  </a:lnTo>
                  <a:lnTo>
                    <a:pt x="2203306" y="419641"/>
                  </a:lnTo>
                  <a:lnTo>
                    <a:pt x="2232878" y="453781"/>
                  </a:lnTo>
                  <a:lnTo>
                    <a:pt x="2261235" y="488972"/>
                  </a:lnTo>
                  <a:lnTo>
                    <a:pt x="2288345" y="525183"/>
                  </a:lnTo>
                  <a:lnTo>
                    <a:pt x="2314177" y="562379"/>
                  </a:lnTo>
                  <a:lnTo>
                    <a:pt x="2338696" y="600530"/>
                  </a:lnTo>
                  <a:lnTo>
                    <a:pt x="2361871" y="639600"/>
                  </a:lnTo>
                  <a:lnTo>
                    <a:pt x="2383668" y="679559"/>
                  </a:lnTo>
                  <a:lnTo>
                    <a:pt x="2404055" y="720373"/>
                  </a:lnTo>
                  <a:lnTo>
                    <a:pt x="2422999" y="762009"/>
                  </a:lnTo>
                  <a:lnTo>
                    <a:pt x="2440467" y="804435"/>
                  </a:lnTo>
                  <a:lnTo>
                    <a:pt x="2456427" y="847617"/>
                  </a:lnTo>
                  <a:lnTo>
                    <a:pt x="2470846" y="891524"/>
                  </a:lnTo>
                  <a:lnTo>
                    <a:pt x="2483691" y="936123"/>
                  </a:lnTo>
                  <a:lnTo>
                    <a:pt x="2494929" y="981380"/>
                  </a:lnTo>
                  <a:lnTo>
                    <a:pt x="2504529" y="1027262"/>
                  </a:lnTo>
                  <a:lnTo>
                    <a:pt x="2512456" y="1073739"/>
                  </a:lnTo>
                  <a:lnTo>
                    <a:pt x="2518679" y="1120775"/>
                  </a:lnTo>
                  <a:lnTo>
                    <a:pt x="2523164" y="1168339"/>
                  </a:lnTo>
                  <a:lnTo>
                    <a:pt x="2525879" y="1216398"/>
                  </a:lnTo>
                  <a:lnTo>
                    <a:pt x="2526792" y="1264919"/>
                  </a:lnTo>
                  <a:lnTo>
                    <a:pt x="2525879" y="1313441"/>
                  </a:lnTo>
                  <a:lnTo>
                    <a:pt x="2523164" y="1361500"/>
                  </a:lnTo>
                  <a:lnTo>
                    <a:pt x="2518679" y="1409064"/>
                  </a:lnTo>
                  <a:lnTo>
                    <a:pt x="2512456" y="1456100"/>
                  </a:lnTo>
                  <a:lnTo>
                    <a:pt x="2504529" y="1502577"/>
                  </a:lnTo>
                  <a:lnTo>
                    <a:pt x="2494929" y="1548459"/>
                  </a:lnTo>
                  <a:lnTo>
                    <a:pt x="2483691" y="1593716"/>
                  </a:lnTo>
                  <a:lnTo>
                    <a:pt x="2470846" y="1638315"/>
                  </a:lnTo>
                  <a:lnTo>
                    <a:pt x="2456427" y="1682222"/>
                  </a:lnTo>
                  <a:lnTo>
                    <a:pt x="2440467" y="1725404"/>
                  </a:lnTo>
                  <a:lnTo>
                    <a:pt x="2422999" y="1767830"/>
                  </a:lnTo>
                  <a:lnTo>
                    <a:pt x="2404055" y="1809466"/>
                  </a:lnTo>
                  <a:lnTo>
                    <a:pt x="2383668" y="1850280"/>
                  </a:lnTo>
                  <a:lnTo>
                    <a:pt x="2361871" y="1890239"/>
                  </a:lnTo>
                  <a:lnTo>
                    <a:pt x="2338696" y="1929309"/>
                  </a:lnTo>
                  <a:lnTo>
                    <a:pt x="2314177" y="1967460"/>
                  </a:lnTo>
                  <a:lnTo>
                    <a:pt x="2288345" y="2004656"/>
                  </a:lnTo>
                  <a:lnTo>
                    <a:pt x="2261235" y="2040867"/>
                  </a:lnTo>
                  <a:lnTo>
                    <a:pt x="2232878" y="2076058"/>
                  </a:lnTo>
                  <a:lnTo>
                    <a:pt x="2203306" y="2110198"/>
                  </a:lnTo>
                  <a:lnTo>
                    <a:pt x="2172554" y="2143254"/>
                  </a:lnTo>
                  <a:lnTo>
                    <a:pt x="2140653" y="2175192"/>
                  </a:lnTo>
                  <a:lnTo>
                    <a:pt x="2107637" y="2205981"/>
                  </a:lnTo>
                  <a:lnTo>
                    <a:pt x="2073537" y="2235586"/>
                  </a:lnTo>
                  <a:lnTo>
                    <a:pt x="2038388" y="2263977"/>
                  </a:lnTo>
                  <a:lnTo>
                    <a:pt x="2002220" y="2291119"/>
                  </a:lnTo>
                  <a:lnTo>
                    <a:pt x="1965068" y="2316981"/>
                  </a:lnTo>
                  <a:lnTo>
                    <a:pt x="1926964" y="2341528"/>
                  </a:lnTo>
                  <a:lnTo>
                    <a:pt x="1887940" y="2364730"/>
                  </a:lnTo>
                  <a:lnTo>
                    <a:pt x="1848030" y="2386552"/>
                  </a:lnTo>
                  <a:lnTo>
                    <a:pt x="1807266" y="2406963"/>
                  </a:lnTo>
                  <a:lnTo>
                    <a:pt x="1765680" y="2425928"/>
                  </a:lnTo>
                  <a:lnTo>
                    <a:pt x="1723306" y="2443417"/>
                  </a:lnTo>
                  <a:lnTo>
                    <a:pt x="1680176" y="2459395"/>
                  </a:lnTo>
                  <a:lnTo>
                    <a:pt x="1636323" y="2473830"/>
                  </a:lnTo>
                  <a:lnTo>
                    <a:pt x="1591780" y="2486690"/>
                  </a:lnTo>
                  <a:lnTo>
                    <a:pt x="1546579" y="2497941"/>
                  </a:lnTo>
                  <a:lnTo>
                    <a:pt x="1500753" y="2507552"/>
                  </a:lnTo>
                  <a:lnTo>
                    <a:pt x="1454335" y="2515488"/>
                  </a:lnTo>
                  <a:lnTo>
                    <a:pt x="1407358" y="2521718"/>
                  </a:lnTo>
                  <a:lnTo>
                    <a:pt x="1359853" y="2526208"/>
                  </a:lnTo>
                  <a:lnTo>
                    <a:pt x="1311855" y="2528926"/>
                  </a:lnTo>
                  <a:lnTo>
                    <a:pt x="1263396" y="2529840"/>
                  </a:lnTo>
                  <a:lnTo>
                    <a:pt x="1214936" y="2528926"/>
                  </a:lnTo>
                  <a:lnTo>
                    <a:pt x="1166938" y="2526208"/>
                  </a:lnTo>
                  <a:lnTo>
                    <a:pt x="1119433" y="2521718"/>
                  </a:lnTo>
                  <a:lnTo>
                    <a:pt x="1072456" y="2515488"/>
                  </a:lnTo>
                  <a:lnTo>
                    <a:pt x="1026038" y="2507552"/>
                  </a:lnTo>
                  <a:lnTo>
                    <a:pt x="980212" y="2497941"/>
                  </a:lnTo>
                  <a:lnTo>
                    <a:pt x="935011" y="2486690"/>
                  </a:lnTo>
                  <a:lnTo>
                    <a:pt x="890468" y="2473830"/>
                  </a:lnTo>
                  <a:lnTo>
                    <a:pt x="846615" y="2459395"/>
                  </a:lnTo>
                  <a:lnTo>
                    <a:pt x="803485" y="2443417"/>
                  </a:lnTo>
                  <a:lnTo>
                    <a:pt x="761111" y="2425928"/>
                  </a:lnTo>
                  <a:lnTo>
                    <a:pt x="719525" y="2406963"/>
                  </a:lnTo>
                  <a:lnTo>
                    <a:pt x="678761" y="2386552"/>
                  </a:lnTo>
                  <a:lnTo>
                    <a:pt x="638851" y="2364730"/>
                  </a:lnTo>
                  <a:lnTo>
                    <a:pt x="599827" y="2341528"/>
                  </a:lnTo>
                  <a:lnTo>
                    <a:pt x="561723" y="2316981"/>
                  </a:lnTo>
                  <a:lnTo>
                    <a:pt x="524571" y="2291119"/>
                  </a:lnTo>
                  <a:lnTo>
                    <a:pt x="488403" y="2263977"/>
                  </a:lnTo>
                  <a:lnTo>
                    <a:pt x="453254" y="2235586"/>
                  </a:lnTo>
                  <a:lnTo>
                    <a:pt x="419154" y="2205981"/>
                  </a:lnTo>
                  <a:lnTo>
                    <a:pt x="386138" y="2175192"/>
                  </a:lnTo>
                  <a:lnTo>
                    <a:pt x="354237" y="2143254"/>
                  </a:lnTo>
                  <a:lnTo>
                    <a:pt x="323485" y="2110198"/>
                  </a:lnTo>
                  <a:lnTo>
                    <a:pt x="293913" y="2076058"/>
                  </a:lnTo>
                  <a:lnTo>
                    <a:pt x="265556" y="2040867"/>
                  </a:lnTo>
                  <a:lnTo>
                    <a:pt x="238446" y="2004656"/>
                  </a:lnTo>
                  <a:lnTo>
                    <a:pt x="212614" y="1967460"/>
                  </a:lnTo>
                  <a:lnTo>
                    <a:pt x="188095" y="1929309"/>
                  </a:lnTo>
                  <a:lnTo>
                    <a:pt x="164920" y="1890239"/>
                  </a:lnTo>
                  <a:lnTo>
                    <a:pt x="143123" y="1850280"/>
                  </a:lnTo>
                  <a:lnTo>
                    <a:pt x="122736" y="1809466"/>
                  </a:lnTo>
                  <a:lnTo>
                    <a:pt x="103792" y="1767830"/>
                  </a:lnTo>
                  <a:lnTo>
                    <a:pt x="86324" y="1725404"/>
                  </a:lnTo>
                  <a:lnTo>
                    <a:pt x="70364" y="1682222"/>
                  </a:lnTo>
                  <a:lnTo>
                    <a:pt x="55945" y="1638315"/>
                  </a:lnTo>
                  <a:lnTo>
                    <a:pt x="43100" y="1593716"/>
                  </a:lnTo>
                  <a:lnTo>
                    <a:pt x="31862" y="1548459"/>
                  </a:lnTo>
                  <a:lnTo>
                    <a:pt x="22262" y="1502577"/>
                  </a:lnTo>
                  <a:lnTo>
                    <a:pt x="14335" y="1456100"/>
                  </a:lnTo>
                  <a:lnTo>
                    <a:pt x="8112" y="1409064"/>
                  </a:lnTo>
                  <a:lnTo>
                    <a:pt x="3627" y="1361500"/>
                  </a:lnTo>
                  <a:lnTo>
                    <a:pt x="912" y="1313441"/>
                  </a:lnTo>
                  <a:lnTo>
                    <a:pt x="0" y="1264919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84008" y="3270503"/>
              <a:ext cx="1054607" cy="1274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12811" y="4543171"/>
            <a:ext cx="1555750" cy="530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2925" marR="5080" indent="-530860">
              <a:lnSpc>
                <a:spcPct val="100600"/>
              </a:lnSpc>
              <a:spcBef>
                <a:spcPts val="95"/>
              </a:spcBef>
            </a:pPr>
            <a:r>
              <a:rPr sz="1650" spc="-10" dirty="0">
                <a:solidFill>
                  <a:srgbClr val="404040"/>
                </a:solidFill>
                <a:latin typeface="Noto Sans"/>
                <a:cs typeface="Noto Sans"/>
              </a:rPr>
              <a:t>Amazon</a:t>
            </a:r>
            <a:r>
              <a:rPr sz="1650" spc="-7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1650" spc="-10" dirty="0">
                <a:solidFill>
                  <a:srgbClr val="404040"/>
                </a:solidFill>
                <a:latin typeface="Noto Sans"/>
                <a:cs typeface="Noto Sans"/>
              </a:rPr>
              <a:t>Glacier  </a:t>
            </a:r>
            <a:r>
              <a:rPr sz="1650" spc="-5" dirty="0">
                <a:solidFill>
                  <a:srgbClr val="404040"/>
                </a:solidFill>
                <a:latin typeface="Noto Sans"/>
                <a:cs typeface="Noto Sans"/>
              </a:rPr>
              <a:t>Uses</a:t>
            </a:r>
            <a:endParaRPr sz="1650">
              <a:latin typeface="Noto Sans"/>
              <a:cs typeface="Noto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7280" y="2432240"/>
            <a:ext cx="6137275" cy="1115695"/>
            <a:chOff x="847280" y="2432240"/>
            <a:chExt cx="6137275" cy="1115695"/>
          </a:xfrm>
        </p:grpSpPr>
        <p:sp>
          <p:nvSpPr>
            <p:cNvPr id="11" name="object 11"/>
            <p:cNvSpPr/>
            <p:nvPr/>
          </p:nvSpPr>
          <p:spPr>
            <a:xfrm>
              <a:off x="5879591" y="2996183"/>
              <a:ext cx="1095375" cy="432434"/>
            </a:xfrm>
            <a:custGeom>
              <a:avLst/>
              <a:gdLst/>
              <a:ahLst/>
              <a:cxnLst/>
              <a:rect l="l" t="t" r="r" b="b"/>
              <a:pathLst>
                <a:path w="1095375" h="432435">
                  <a:moveTo>
                    <a:pt x="0" y="0"/>
                  </a:moveTo>
                  <a:lnTo>
                    <a:pt x="558800" y="0"/>
                  </a:lnTo>
                </a:path>
                <a:path w="1095375" h="432435">
                  <a:moveTo>
                    <a:pt x="569976" y="12191"/>
                  </a:moveTo>
                  <a:lnTo>
                    <a:pt x="1095248" y="432435"/>
                  </a:lnTo>
                </a:path>
              </a:pathLst>
            </a:custGeom>
            <a:ln w="18288">
              <a:solidFill>
                <a:srgbClr val="69DDB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6487" y="2441447"/>
              <a:ext cx="5029200" cy="1097280"/>
            </a:xfrm>
            <a:custGeom>
              <a:avLst/>
              <a:gdLst/>
              <a:ahLst/>
              <a:cxnLst/>
              <a:rect l="l" t="t" r="r" b="b"/>
              <a:pathLst>
                <a:path w="5029200" h="1097279">
                  <a:moveTo>
                    <a:pt x="0" y="182879"/>
                  </a:moveTo>
                  <a:lnTo>
                    <a:pt x="6532" y="134276"/>
                  </a:lnTo>
                  <a:lnTo>
                    <a:pt x="24968" y="90593"/>
                  </a:lnTo>
                  <a:lnTo>
                    <a:pt x="53563" y="53578"/>
                  </a:lnTo>
                  <a:lnTo>
                    <a:pt x="90576" y="24976"/>
                  </a:lnTo>
                  <a:lnTo>
                    <a:pt x="134262" y="6535"/>
                  </a:lnTo>
                  <a:lnTo>
                    <a:pt x="182880" y="0"/>
                  </a:lnTo>
                  <a:lnTo>
                    <a:pt x="4846320" y="0"/>
                  </a:lnTo>
                  <a:lnTo>
                    <a:pt x="4894923" y="6535"/>
                  </a:lnTo>
                  <a:lnTo>
                    <a:pt x="4938606" y="24976"/>
                  </a:lnTo>
                  <a:lnTo>
                    <a:pt x="4975621" y="53578"/>
                  </a:lnTo>
                  <a:lnTo>
                    <a:pt x="5004223" y="90593"/>
                  </a:lnTo>
                  <a:lnTo>
                    <a:pt x="5022664" y="134276"/>
                  </a:lnTo>
                  <a:lnTo>
                    <a:pt x="5029200" y="182879"/>
                  </a:lnTo>
                  <a:lnTo>
                    <a:pt x="5029200" y="914400"/>
                  </a:lnTo>
                  <a:lnTo>
                    <a:pt x="5022664" y="963003"/>
                  </a:lnTo>
                  <a:lnTo>
                    <a:pt x="5004223" y="1006686"/>
                  </a:lnTo>
                  <a:lnTo>
                    <a:pt x="4975621" y="1043701"/>
                  </a:lnTo>
                  <a:lnTo>
                    <a:pt x="4938606" y="1072303"/>
                  </a:lnTo>
                  <a:lnTo>
                    <a:pt x="4894923" y="1090744"/>
                  </a:lnTo>
                  <a:lnTo>
                    <a:pt x="4846320" y="1097279"/>
                  </a:lnTo>
                  <a:lnTo>
                    <a:pt x="182880" y="1097279"/>
                  </a:lnTo>
                  <a:lnTo>
                    <a:pt x="134262" y="1090744"/>
                  </a:lnTo>
                  <a:lnTo>
                    <a:pt x="90576" y="1072303"/>
                  </a:lnTo>
                  <a:lnTo>
                    <a:pt x="53563" y="1043701"/>
                  </a:lnTo>
                  <a:lnTo>
                    <a:pt x="24968" y="1006686"/>
                  </a:lnTo>
                  <a:lnTo>
                    <a:pt x="6532" y="963003"/>
                  </a:lnTo>
                  <a:lnTo>
                    <a:pt x="0" y="914400"/>
                  </a:lnTo>
                  <a:lnTo>
                    <a:pt x="0" y="182879"/>
                  </a:lnTo>
                  <a:close/>
                </a:path>
              </a:pathLst>
            </a:custGeom>
            <a:ln w="18288">
              <a:solidFill>
                <a:srgbClr val="69DD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57526" y="2775965"/>
            <a:ext cx="262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3E3E3E"/>
                </a:solidFill>
                <a:latin typeface="Noto Sans"/>
                <a:cs typeface="Noto Sans"/>
              </a:rPr>
              <a:t>Database</a:t>
            </a:r>
            <a:r>
              <a:rPr sz="24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Noto Sans"/>
                <a:cs typeface="Noto Sans"/>
              </a:rPr>
              <a:t>backups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56519" y="2520695"/>
            <a:ext cx="5029200" cy="1097280"/>
          </a:xfrm>
          <a:custGeom>
            <a:avLst/>
            <a:gdLst/>
            <a:ahLst/>
            <a:cxnLst/>
            <a:rect l="l" t="t" r="r" b="b"/>
            <a:pathLst>
              <a:path w="5029200" h="1097279">
                <a:moveTo>
                  <a:pt x="0" y="182879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79" y="0"/>
                </a:lnTo>
                <a:lnTo>
                  <a:pt x="4846320" y="0"/>
                </a:lnTo>
                <a:lnTo>
                  <a:pt x="4894923" y="6535"/>
                </a:lnTo>
                <a:lnTo>
                  <a:pt x="4938606" y="24976"/>
                </a:lnTo>
                <a:lnTo>
                  <a:pt x="4975621" y="53578"/>
                </a:lnTo>
                <a:lnTo>
                  <a:pt x="5004223" y="90593"/>
                </a:lnTo>
                <a:lnTo>
                  <a:pt x="5022664" y="134276"/>
                </a:lnTo>
                <a:lnTo>
                  <a:pt x="5029199" y="182879"/>
                </a:lnTo>
                <a:lnTo>
                  <a:pt x="5029199" y="914400"/>
                </a:lnTo>
                <a:lnTo>
                  <a:pt x="5022664" y="963003"/>
                </a:lnTo>
                <a:lnTo>
                  <a:pt x="5004223" y="1006686"/>
                </a:lnTo>
                <a:lnTo>
                  <a:pt x="4975621" y="1043701"/>
                </a:lnTo>
                <a:lnTo>
                  <a:pt x="4938606" y="1072303"/>
                </a:lnTo>
                <a:lnTo>
                  <a:pt x="4894923" y="1090744"/>
                </a:lnTo>
                <a:lnTo>
                  <a:pt x="4846320" y="1097279"/>
                </a:lnTo>
                <a:lnTo>
                  <a:pt x="182879" y="1097279"/>
                </a:lnTo>
                <a:lnTo>
                  <a:pt x="134276" y="1090744"/>
                </a:lnTo>
                <a:lnTo>
                  <a:pt x="90593" y="1072303"/>
                </a:lnTo>
                <a:lnTo>
                  <a:pt x="53578" y="1043701"/>
                </a:lnTo>
                <a:lnTo>
                  <a:pt x="24976" y="1006686"/>
                </a:lnTo>
                <a:lnTo>
                  <a:pt x="6535" y="963003"/>
                </a:lnTo>
                <a:lnTo>
                  <a:pt x="0" y="914400"/>
                </a:lnTo>
                <a:lnTo>
                  <a:pt x="0" y="182879"/>
                </a:lnTo>
                <a:close/>
              </a:path>
            </a:pathLst>
          </a:custGeom>
          <a:ln w="18288">
            <a:solidFill>
              <a:srgbClr val="7DAF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566017" y="2856991"/>
            <a:ext cx="2414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3E3E3E"/>
                </a:solidFill>
                <a:latin typeface="Noto Sans"/>
                <a:cs typeface="Noto Sans"/>
              </a:rPr>
              <a:t>Compliance</a:t>
            </a:r>
            <a:r>
              <a:rPr sz="2400" spc="-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Noto Sans"/>
                <a:cs typeface="Noto Sans"/>
              </a:rPr>
              <a:t>data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29655" y="5961888"/>
            <a:ext cx="5029200" cy="1097280"/>
          </a:xfrm>
          <a:custGeom>
            <a:avLst/>
            <a:gdLst/>
            <a:ahLst/>
            <a:cxnLst/>
            <a:rect l="l" t="t" r="r" b="b"/>
            <a:pathLst>
              <a:path w="5029200" h="1097279">
                <a:moveTo>
                  <a:pt x="0" y="182880"/>
                </a:moveTo>
                <a:lnTo>
                  <a:pt x="6535" y="134276"/>
                </a:lnTo>
                <a:lnTo>
                  <a:pt x="24976" y="90593"/>
                </a:lnTo>
                <a:lnTo>
                  <a:pt x="53578" y="53578"/>
                </a:lnTo>
                <a:lnTo>
                  <a:pt x="90593" y="24976"/>
                </a:lnTo>
                <a:lnTo>
                  <a:pt x="134276" y="6535"/>
                </a:lnTo>
                <a:lnTo>
                  <a:pt x="182880" y="0"/>
                </a:lnTo>
                <a:lnTo>
                  <a:pt x="4846320" y="0"/>
                </a:lnTo>
                <a:lnTo>
                  <a:pt x="4894923" y="6535"/>
                </a:lnTo>
                <a:lnTo>
                  <a:pt x="4938606" y="24976"/>
                </a:lnTo>
                <a:lnTo>
                  <a:pt x="4975621" y="53578"/>
                </a:lnTo>
                <a:lnTo>
                  <a:pt x="5004223" y="90593"/>
                </a:lnTo>
                <a:lnTo>
                  <a:pt x="5022664" y="134276"/>
                </a:lnTo>
                <a:lnTo>
                  <a:pt x="5029200" y="182880"/>
                </a:lnTo>
                <a:lnTo>
                  <a:pt x="5029200" y="914400"/>
                </a:lnTo>
                <a:lnTo>
                  <a:pt x="5022664" y="963003"/>
                </a:lnTo>
                <a:lnTo>
                  <a:pt x="5004223" y="1006686"/>
                </a:lnTo>
                <a:lnTo>
                  <a:pt x="4975621" y="1043701"/>
                </a:lnTo>
                <a:lnTo>
                  <a:pt x="4938606" y="1072303"/>
                </a:lnTo>
                <a:lnTo>
                  <a:pt x="4894923" y="1090744"/>
                </a:lnTo>
                <a:lnTo>
                  <a:pt x="4846320" y="1097280"/>
                </a:lnTo>
                <a:lnTo>
                  <a:pt x="182880" y="1097280"/>
                </a:lnTo>
                <a:lnTo>
                  <a:pt x="134276" y="1090744"/>
                </a:lnTo>
                <a:lnTo>
                  <a:pt x="90593" y="1072303"/>
                </a:lnTo>
                <a:lnTo>
                  <a:pt x="53578" y="1043701"/>
                </a:lnTo>
                <a:lnTo>
                  <a:pt x="24976" y="1006686"/>
                </a:lnTo>
                <a:lnTo>
                  <a:pt x="6535" y="963003"/>
                </a:lnTo>
                <a:lnTo>
                  <a:pt x="0" y="914400"/>
                </a:lnTo>
                <a:lnTo>
                  <a:pt x="0" y="182880"/>
                </a:lnTo>
                <a:close/>
              </a:path>
            </a:pathLst>
          </a:custGeom>
          <a:ln w="18288">
            <a:solidFill>
              <a:srgbClr val="EF93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73848" y="6297548"/>
            <a:ext cx="1938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3E3E3E"/>
                </a:solidFill>
                <a:latin typeface="Noto Sans"/>
                <a:cs typeface="Noto Sans"/>
              </a:rPr>
              <a:t>Audit </a:t>
            </a:r>
            <a:r>
              <a:rPr sz="2400" spc="-70" dirty="0">
                <a:solidFill>
                  <a:srgbClr val="3E3E3E"/>
                </a:solidFill>
                <a:latin typeface="Noto Sans"/>
                <a:cs typeface="Noto Sans"/>
              </a:rPr>
              <a:t>log</a:t>
            </a:r>
            <a:r>
              <a:rPr sz="2400" spc="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400" spc="-15" dirty="0">
                <a:solidFill>
                  <a:srgbClr val="3E3E3E"/>
                </a:solidFill>
                <a:latin typeface="Noto Sans"/>
                <a:cs typeface="Noto Sans"/>
              </a:rPr>
              <a:t>files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9016" y="5227320"/>
            <a:ext cx="8255" cy="737235"/>
          </a:xfrm>
          <a:custGeom>
            <a:avLst/>
            <a:gdLst/>
            <a:ahLst/>
            <a:cxnLst/>
            <a:rect l="l" t="t" r="r" b="b"/>
            <a:pathLst>
              <a:path w="8254" h="737235">
                <a:moveTo>
                  <a:pt x="0" y="0"/>
                </a:moveTo>
                <a:lnTo>
                  <a:pt x="8127" y="737234"/>
                </a:lnTo>
              </a:path>
            </a:pathLst>
          </a:custGeom>
          <a:ln w="18288">
            <a:solidFill>
              <a:srgbClr val="EF935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1408" y="710183"/>
            <a:ext cx="4386072" cy="222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8" y="271093"/>
            <a:ext cx="55003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Amazon </a:t>
            </a:r>
            <a:r>
              <a:rPr sz="3200" spc="65" dirty="0"/>
              <a:t>Retrieval</a:t>
            </a:r>
            <a:r>
              <a:rPr sz="3200" spc="-35" dirty="0"/>
              <a:t> </a:t>
            </a:r>
            <a:r>
              <a:rPr sz="3200" spc="50" dirty="0"/>
              <a:t>Options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39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346191" y="710183"/>
            <a:ext cx="5519927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69941" y="1856054"/>
            <a:ext cx="64852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20" dirty="0">
                <a:latin typeface="Noto Sans"/>
                <a:cs typeface="Noto Sans"/>
              </a:rPr>
              <a:t>table </a:t>
            </a:r>
            <a:r>
              <a:rPr sz="2200" spc="-10" dirty="0">
                <a:latin typeface="Noto Sans"/>
                <a:cs typeface="Noto Sans"/>
              </a:rPr>
              <a:t>presents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retrieval</a:t>
            </a:r>
            <a:r>
              <a:rPr sz="2200" spc="2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options:</a:t>
            </a:r>
            <a:endParaRPr sz="2200">
              <a:latin typeface="Noto Sans"/>
              <a:cs typeface="Noto San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10305" y="3232404"/>
          <a:ext cx="10566399" cy="339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395"/>
                <a:gridCol w="2807335"/>
                <a:gridCol w="2807335"/>
                <a:gridCol w="2807334"/>
              </a:tblGrid>
              <a:tr h="4344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EXPEDITED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STANDARD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BULK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856614">
                <a:tc>
                  <a:txBody>
                    <a:bodyPr/>
                    <a:lstStyle/>
                    <a:p>
                      <a:pPr marL="721360" marR="445134" indent="-2686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Retri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e</a:t>
                      </a:r>
                      <a:r>
                        <a:rPr sz="2400" dirty="0">
                          <a:latin typeface="Noto Sans"/>
                          <a:cs typeface="Noto Sans"/>
                        </a:rPr>
                        <a:t>val 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Time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1-5</a:t>
                      </a:r>
                      <a:r>
                        <a:rPr sz="240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minutes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3-5</a:t>
                      </a:r>
                      <a:r>
                        <a:rPr sz="2400" spc="5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hours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5-8</a:t>
                      </a:r>
                      <a:r>
                        <a:rPr sz="2400" spc="5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hours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1248410"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Retrieval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4197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Requests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40" dirty="0">
                          <a:latin typeface="Noto Sans"/>
                          <a:cs typeface="Noto Sans"/>
                        </a:rPr>
                        <a:t>Charge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per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request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40" dirty="0">
                          <a:latin typeface="Noto Sans"/>
                          <a:cs typeface="Noto Sans"/>
                        </a:rPr>
                        <a:t>Charge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per</a:t>
                      </a:r>
                      <a:r>
                        <a:rPr sz="2400" spc="1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5" dirty="0">
                          <a:latin typeface="Noto Sans"/>
                          <a:cs typeface="Noto Sans"/>
                        </a:rPr>
                        <a:t>1000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requests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Lowest </a:t>
                      </a:r>
                      <a:r>
                        <a:rPr sz="2400" spc="-40" dirty="0">
                          <a:latin typeface="Noto Sans"/>
                          <a:cs typeface="Noto Sans"/>
                        </a:rPr>
                        <a:t>charge</a:t>
                      </a:r>
                      <a:r>
                        <a:rPr sz="2400" spc="-3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per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1000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requests</a:t>
                      </a:r>
                      <a:r>
                        <a:rPr sz="2400" spc="45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dirty="0">
                          <a:latin typeface="Noto Sans"/>
                          <a:cs typeface="Noto Sans"/>
                        </a:rPr>
                        <a:t>+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  <a:tr h="85661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Data</a:t>
                      </a:r>
                      <a:r>
                        <a:rPr sz="2400" spc="-25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20" dirty="0">
                          <a:latin typeface="Noto Sans"/>
                          <a:cs typeface="Noto Sans"/>
                        </a:rPr>
                        <a:t>Retrieval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35" dirty="0">
                          <a:latin typeface="Noto Sans"/>
                          <a:cs typeface="Noto Sans"/>
                        </a:rPr>
                        <a:t>Charge 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per</a:t>
                      </a:r>
                      <a:r>
                        <a:rPr sz="2400" spc="1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5" dirty="0">
                          <a:latin typeface="Noto Sans"/>
                          <a:cs typeface="Noto Sans"/>
                        </a:rPr>
                        <a:t>GB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1194435" marR="118745" indent="-9906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Lower </a:t>
                      </a:r>
                      <a:r>
                        <a:rPr sz="2400" spc="-40" dirty="0">
                          <a:latin typeface="Noto Sans"/>
                          <a:cs typeface="Noto Sans"/>
                        </a:rPr>
                        <a:t>charge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per  </a:t>
                      </a:r>
                      <a:r>
                        <a:rPr sz="2400" dirty="0">
                          <a:latin typeface="Noto Sans"/>
                          <a:cs typeface="Noto Sans"/>
                        </a:rPr>
                        <a:t>GB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1195070" marR="91440" indent="-10947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Lowest </a:t>
                      </a:r>
                      <a:r>
                        <a:rPr sz="2400" spc="-40" dirty="0">
                          <a:latin typeface="Noto Sans"/>
                          <a:cs typeface="Noto Sans"/>
                        </a:rPr>
                        <a:t>charge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per  </a:t>
                      </a:r>
                      <a:r>
                        <a:rPr sz="2400" spc="-5" dirty="0">
                          <a:latin typeface="Noto Sans"/>
                          <a:cs typeface="Noto Sans"/>
                        </a:rPr>
                        <a:t>GB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9296" y="271093"/>
            <a:ext cx="56781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Simple </a:t>
            </a:r>
            <a:r>
              <a:rPr sz="3200" spc="40" dirty="0"/>
              <a:t>Storage </a:t>
            </a:r>
            <a:r>
              <a:rPr sz="3200" spc="75" dirty="0"/>
              <a:t>Service</a:t>
            </a:r>
            <a:r>
              <a:rPr sz="3200" spc="-50" dirty="0"/>
              <a:t> </a:t>
            </a:r>
            <a:r>
              <a:rPr sz="3200" spc="60" dirty="0"/>
              <a:t>(S3)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282184" y="710183"/>
            <a:ext cx="5705856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249743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10" dirty="0">
                <a:latin typeface="Noto Sans"/>
                <a:cs typeface="Noto Sans"/>
              </a:rPr>
              <a:t>Simple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0" dirty="0">
                <a:latin typeface="Noto Sans"/>
                <a:cs typeface="Noto Sans"/>
              </a:rPr>
              <a:t>Service </a:t>
            </a:r>
            <a:r>
              <a:rPr sz="2200" spc="-5" dirty="0">
                <a:latin typeface="Noto Sans"/>
                <a:cs typeface="Noto Sans"/>
              </a:rPr>
              <a:t>(S3) </a:t>
            </a:r>
            <a:r>
              <a:rPr sz="2200" spc="-10" dirty="0">
                <a:latin typeface="Noto Sans"/>
                <a:cs typeface="Noto Sans"/>
              </a:rPr>
              <a:t>provides </a:t>
            </a:r>
            <a:r>
              <a:rPr sz="2200" spc="-5" dirty="0">
                <a:latin typeface="Noto Sans"/>
                <a:cs typeface="Noto Sans"/>
              </a:rPr>
              <a:t>developers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65" dirty="0">
                <a:latin typeface="Noto Sans"/>
                <a:cs typeface="Noto Sans"/>
              </a:rPr>
              <a:t>IT </a:t>
            </a:r>
            <a:r>
              <a:rPr sz="2200" spc="-10" dirty="0">
                <a:latin typeface="Noto Sans"/>
                <a:cs typeface="Noto Sans"/>
              </a:rPr>
              <a:t>teams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secure, </a:t>
            </a:r>
            <a:r>
              <a:rPr sz="2200" spc="-15" dirty="0">
                <a:latin typeface="Noto Sans"/>
                <a:cs typeface="Noto Sans"/>
              </a:rPr>
              <a:t>durable,</a:t>
            </a:r>
            <a:r>
              <a:rPr sz="2200" spc="2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and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25" dirty="0">
                <a:latin typeface="Noto Sans"/>
                <a:cs typeface="Noto Sans"/>
              </a:rPr>
              <a:t>highly-scalable </a:t>
            </a:r>
            <a:r>
              <a:rPr sz="2200" spc="-10" dirty="0">
                <a:latin typeface="Noto Sans"/>
                <a:cs typeface="Noto Sans"/>
              </a:rPr>
              <a:t>cloud</a:t>
            </a:r>
            <a:r>
              <a:rPr sz="2200" spc="65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storage.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2303" y="3535679"/>
            <a:ext cx="2865120" cy="3462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43419" y="7388097"/>
            <a:ext cx="14719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Amazon</a:t>
            </a:r>
            <a:r>
              <a:rPr sz="2200" spc="-114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S3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4</a:t>
            </a:fld>
            <a:endParaRPr sz="2450">
              <a:latin typeface="Carlito"/>
              <a:cs typeface="Carlito"/>
            </a:endParaRPr>
          </a:p>
        </p:txBody>
      </p:sp>
      <p:pic>
        <p:nvPicPr>
          <p:cNvPr id="102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7711" y="271093"/>
            <a:ext cx="66408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 S3 </a:t>
            </a:r>
            <a:r>
              <a:rPr sz="3200" spc="40" dirty="0"/>
              <a:t>Storage</a:t>
            </a:r>
            <a:r>
              <a:rPr sz="3200" spc="-95" dirty="0"/>
              <a:t> </a:t>
            </a:r>
            <a:r>
              <a:rPr sz="3200" spc="50" dirty="0"/>
              <a:t>Comparison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40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791455" y="710183"/>
            <a:ext cx="663244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58795" y="1413764"/>
            <a:ext cx="104641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5" dirty="0">
                <a:latin typeface="Noto Sans"/>
                <a:cs typeface="Noto Sans"/>
              </a:rPr>
              <a:t>table </a:t>
            </a:r>
            <a:r>
              <a:rPr sz="2200" spc="-10" dirty="0">
                <a:latin typeface="Noto Sans"/>
                <a:cs typeface="Noto Sans"/>
              </a:rPr>
              <a:t>presents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comparisons </a:t>
            </a:r>
            <a:r>
              <a:rPr sz="2200" spc="-10" dirty="0">
                <a:latin typeface="Noto Sans"/>
                <a:cs typeface="Noto Sans"/>
              </a:rPr>
              <a:t>between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four </a:t>
            </a:r>
            <a:r>
              <a:rPr sz="2200" spc="-30" dirty="0">
                <a:latin typeface="Noto Sans"/>
                <a:cs typeface="Noto Sans"/>
              </a:rPr>
              <a:t>storage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options:</a:t>
            </a:r>
            <a:endParaRPr sz="2200">
              <a:latin typeface="Noto Sans"/>
              <a:cs typeface="Noto San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61158" y="2279650"/>
          <a:ext cx="13091157" cy="5532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1860"/>
                <a:gridCol w="2181860"/>
                <a:gridCol w="2181860"/>
                <a:gridCol w="2181859"/>
                <a:gridCol w="2181859"/>
                <a:gridCol w="2181859"/>
              </a:tblGrid>
              <a:tr h="800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STANDARD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STANDARD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-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7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IA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GLACIER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RRS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S3 One</a:t>
                      </a:r>
                      <a:r>
                        <a:rPr sz="2400" b="1" spc="-60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Zone-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-75" dirty="0">
                          <a:solidFill>
                            <a:srgbClr val="FFFFFF"/>
                          </a:solidFill>
                          <a:latin typeface="Noto Sans"/>
                          <a:cs typeface="Noto Sans"/>
                        </a:rPr>
                        <a:t>IA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116586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Durability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99.999999999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99.999999999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99.999999999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99.99%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2400" spc="-5" dirty="0">
                          <a:latin typeface="Noto Sans"/>
                          <a:cs typeface="Noto Sans"/>
                        </a:rPr>
                        <a:t>99.999999999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%+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Availability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latin typeface="Noto Sans"/>
                          <a:cs typeface="Noto Sans"/>
                        </a:rPr>
                        <a:t>99.99%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latin typeface="Noto Sans"/>
                          <a:cs typeface="Noto Sans"/>
                        </a:rPr>
                        <a:t>99.99%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25" dirty="0">
                          <a:latin typeface="Noto Sans"/>
                          <a:cs typeface="Noto Sans"/>
                        </a:rPr>
                        <a:t>N/A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latin typeface="Noto Sans"/>
                          <a:cs typeface="Noto Sans"/>
                        </a:rPr>
                        <a:t>99.99%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spc="-10" dirty="0">
                          <a:latin typeface="Noto Sans"/>
                          <a:cs typeface="Noto Sans"/>
                        </a:rPr>
                        <a:t>99.5%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  <a:tr h="8002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Min</a:t>
                      </a:r>
                      <a:r>
                        <a:rPr sz="240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35" dirty="0">
                          <a:latin typeface="Noto Sans"/>
                          <a:cs typeface="Noto Sans"/>
                        </a:rPr>
                        <a:t>Storage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Duration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5" dirty="0">
                          <a:latin typeface="Noto Sans"/>
                          <a:cs typeface="Noto Sans"/>
                        </a:rPr>
                        <a:t>N/A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30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days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90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days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N/A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dirty="0">
                          <a:latin typeface="Noto Sans"/>
                          <a:cs typeface="Noto Sans"/>
                        </a:rPr>
                        <a:t>30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days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  <a:tr h="116586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Retrieval</a:t>
                      </a:r>
                      <a:r>
                        <a:rPr sz="2400" spc="-5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Fee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5" dirty="0">
                          <a:latin typeface="Noto Sans"/>
                          <a:cs typeface="Noto Sans"/>
                        </a:rPr>
                        <a:t>N/A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Per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 GB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retrieved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Per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 GB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retrieved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N/A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Per</a:t>
                      </a:r>
                      <a:r>
                        <a:rPr sz="2400" spc="-10" dirty="0">
                          <a:latin typeface="Noto Sans"/>
                          <a:cs typeface="Noto Sans"/>
                        </a:rPr>
                        <a:t> GB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retrieved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</a:tr>
              <a:tr h="80009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0" dirty="0">
                          <a:latin typeface="Noto Sans"/>
                          <a:cs typeface="Noto Sans"/>
                        </a:rPr>
                        <a:t>First </a:t>
                      </a:r>
                      <a:r>
                        <a:rPr sz="2400" spc="-15" dirty="0">
                          <a:latin typeface="Noto Sans"/>
                          <a:cs typeface="Noto Sans"/>
                        </a:rPr>
                        <a:t>Byte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Latency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Milliseconds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Milliseconds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Minutes-</a:t>
                      </a:r>
                      <a:endParaRPr sz="2400">
                        <a:latin typeface="Noto Sans"/>
                        <a:cs typeface="Noto Sans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hours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15" dirty="0">
                          <a:latin typeface="Noto Sans"/>
                          <a:cs typeface="Noto Sans"/>
                        </a:rPr>
                        <a:t>Milliseconds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400" spc="-20" dirty="0">
                          <a:latin typeface="Noto Sans"/>
                          <a:cs typeface="Noto Sans"/>
                        </a:rPr>
                        <a:t>Milliseconds</a:t>
                      </a:r>
                      <a:endParaRPr sz="2400">
                        <a:latin typeface="Noto Sans"/>
                        <a:cs typeface="Noto Sans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6165" y="271093"/>
            <a:ext cx="49631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55" dirty="0">
                <a:solidFill>
                  <a:srgbClr val="3E3E3E"/>
                </a:solidFill>
                <a:latin typeface="Noto Sans"/>
                <a:cs typeface="Noto Sans"/>
              </a:rPr>
              <a:t>S3 Glacier </a:t>
            </a:r>
            <a:r>
              <a:rPr sz="3200" b="1" spc="40" dirty="0">
                <a:solidFill>
                  <a:srgbClr val="3E3E3E"/>
                </a:solidFill>
                <a:latin typeface="Noto Sans"/>
                <a:cs typeface="Noto Sans"/>
              </a:rPr>
              <a:t>Deep</a:t>
            </a:r>
            <a:r>
              <a:rPr sz="3200" b="1" spc="-8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3200" b="1" spc="70" dirty="0">
                <a:solidFill>
                  <a:srgbClr val="3E3E3E"/>
                </a:solidFill>
                <a:latin typeface="Noto Sans"/>
                <a:cs typeface="Noto Sans"/>
              </a:rPr>
              <a:t>Archive</a:t>
            </a:r>
            <a:endParaRPr sz="3200">
              <a:latin typeface="Noto Sans"/>
              <a:cs typeface="Noto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37632" y="710183"/>
            <a:ext cx="5410200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3870" y="1426844"/>
            <a:ext cx="12432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9540" marR="5080" indent="-13868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Noto Sans"/>
                <a:cs typeface="Noto Sans"/>
              </a:rPr>
              <a:t>S3 </a:t>
            </a:r>
            <a:r>
              <a:rPr sz="2400" spc="-15" dirty="0">
                <a:latin typeface="Noto Sans"/>
                <a:cs typeface="Noto Sans"/>
              </a:rPr>
              <a:t>Glacier </a:t>
            </a:r>
            <a:r>
              <a:rPr sz="2400" spc="-10" dirty="0">
                <a:latin typeface="Noto Sans"/>
                <a:cs typeface="Noto Sans"/>
              </a:rPr>
              <a:t>Deep </a:t>
            </a:r>
            <a:r>
              <a:rPr sz="2400" spc="-20" dirty="0">
                <a:latin typeface="Noto Sans"/>
                <a:cs typeface="Noto Sans"/>
              </a:rPr>
              <a:t>Archive </a:t>
            </a:r>
            <a:r>
              <a:rPr sz="2400" spc="-10" dirty="0">
                <a:latin typeface="Noto Sans"/>
                <a:cs typeface="Noto Sans"/>
              </a:rPr>
              <a:t>is </a:t>
            </a:r>
            <a:r>
              <a:rPr sz="2400" spc="-15" dirty="0">
                <a:latin typeface="Noto Sans"/>
                <a:cs typeface="Noto Sans"/>
              </a:rPr>
              <a:t>a </a:t>
            </a:r>
            <a:r>
              <a:rPr sz="2400" spc="-20" dirty="0">
                <a:latin typeface="Noto Sans"/>
                <a:cs typeface="Noto Sans"/>
              </a:rPr>
              <a:t>new </a:t>
            </a:r>
            <a:r>
              <a:rPr sz="2400" spc="-15" dirty="0">
                <a:latin typeface="Noto Sans"/>
                <a:cs typeface="Noto Sans"/>
              </a:rPr>
              <a:t>Amazon </a:t>
            </a:r>
            <a:r>
              <a:rPr sz="2400" dirty="0">
                <a:latin typeface="Noto Sans"/>
                <a:cs typeface="Noto Sans"/>
              </a:rPr>
              <a:t>S3 </a:t>
            </a:r>
            <a:r>
              <a:rPr sz="2400" spc="-35" dirty="0">
                <a:latin typeface="Noto Sans"/>
                <a:cs typeface="Noto Sans"/>
              </a:rPr>
              <a:t>storage </a:t>
            </a:r>
            <a:r>
              <a:rPr sz="2400" spc="-10" dirty="0">
                <a:latin typeface="Noto Sans"/>
                <a:cs typeface="Noto Sans"/>
              </a:rPr>
              <a:t>class </a:t>
            </a:r>
            <a:r>
              <a:rPr sz="2400" spc="-20" dirty="0">
                <a:latin typeface="Noto Sans"/>
                <a:cs typeface="Noto Sans"/>
              </a:rPr>
              <a:t>that </a:t>
            </a:r>
            <a:r>
              <a:rPr sz="2400" spc="-15" dirty="0">
                <a:latin typeface="Noto Sans"/>
                <a:cs typeface="Noto Sans"/>
              </a:rPr>
              <a:t>provides </a:t>
            </a:r>
            <a:r>
              <a:rPr sz="2400" spc="-20" dirty="0">
                <a:latin typeface="Noto Sans"/>
                <a:cs typeface="Noto Sans"/>
              </a:rPr>
              <a:t>secure, </a:t>
            </a:r>
            <a:r>
              <a:rPr sz="2400" spc="-15" dirty="0">
                <a:latin typeface="Noto Sans"/>
                <a:cs typeface="Noto Sans"/>
              </a:rPr>
              <a:t>durable  object </a:t>
            </a:r>
            <a:r>
              <a:rPr sz="2400" spc="-35" dirty="0">
                <a:latin typeface="Noto Sans"/>
                <a:cs typeface="Noto Sans"/>
              </a:rPr>
              <a:t>storage </a:t>
            </a:r>
            <a:r>
              <a:rPr sz="2400" spc="-10" dirty="0">
                <a:latin typeface="Noto Sans"/>
                <a:cs typeface="Noto Sans"/>
              </a:rPr>
              <a:t>for </a:t>
            </a:r>
            <a:r>
              <a:rPr sz="2400" spc="-35" dirty="0">
                <a:latin typeface="Noto Sans"/>
                <a:cs typeface="Noto Sans"/>
              </a:rPr>
              <a:t>long-term </a:t>
            </a:r>
            <a:r>
              <a:rPr sz="2400" spc="-15" dirty="0">
                <a:latin typeface="Noto Sans"/>
                <a:cs typeface="Noto Sans"/>
              </a:rPr>
              <a:t>data </a:t>
            </a:r>
            <a:r>
              <a:rPr sz="2400" spc="-20" dirty="0">
                <a:latin typeface="Noto Sans"/>
                <a:cs typeface="Noto Sans"/>
              </a:rPr>
              <a:t>retention </a:t>
            </a:r>
            <a:r>
              <a:rPr sz="2400" spc="-15" dirty="0">
                <a:latin typeface="Noto Sans"/>
                <a:cs typeface="Noto Sans"/>
              </a:rPr>
              <a:t>and </a:t>
            </a:r>
            <a:r>
              <a:rPr sz="2400" spc="-40" dirty="0">
                <a:latin typeface="Noto Sans"/>
                <a:cs typeface="Noto Sans"/>
              </a:rPr>
              <a:t>digital</a:t>
            </a:r>
            <a:r>
              <a:rPr sz="2400" spc="36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preservation.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66400" y="2895600"/>
            <a:ext cx="5334382" cy="37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41</a:t>
            </a:fld>
            <a:endParaRPr spc="-5" dirty="0"/>
          </a:p>
        </p:txBody>
      </p:sp>
      <p:sp>
        <p:nvSpPr>
          <p:cNvPr id="8" name="Rectangle 7"/>
          <p:cNvSpPr/>
          <p:nvPr/>
        </p:nvSpPr>
        <p:spPr>
          <a:xfrm>
            <a:off x="812800" y="2362200"/>
            <a:ext cx="10058400" cy="611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Glacier Deep Archive storage class provides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the lowest-cost data archiving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where data access is infrequent and retrieval time of hours is acceptable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Has a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minimum storage duration period of 180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days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Supports long-term retention and digital preservation for data that may be accessed once or twice a year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Designed for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99.999999999% i.e. 11 9’s Durability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of objects across AZs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Designed for 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99.9% availability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over a given year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DEEP_ARCHIVE retrieval costs can be reduced by using bulk retrieval, which returns data within 48 hours.</a:t>
            </a:r>
          </a:p>
          <a:p>
            <a:pPr fontAlgn="base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6984" y="271093"/>
            <a:ext cx="76187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90" dirty="0"/>
              <a:t>Access </a:t>
            </a:r>
            <a:r>
              <a:rPr sz="3200" spc="55" dirty="0"/>
              <a:t>Amazon S3 </a:t>
            </a:r>
            <a:r>
              <a:rPr sz="3200" spc="50" dirty="0"/>
              <a:t>from </a:t>
            </a:r>
            <a:r>
              <a:rPr sz="3200" spc="60" dirty="0"/>
              <a:t>the</a:t>
            </a:r>
            <a:r>
              <a:rPr sz="3200" spc="-160" dirty="0"/>
              <a:t> </a:t>
            </a:r>
            <a:r>
              <a:rPr sz="3200" spc="30" dirty="0"/>
              <a:t>Internet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42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325111" y="710183"/>
            <a:ext cx="7601711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3611225" cy="1371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easily host </a:t>
            </a:r>
            <a:r>
              <a:rPr sz="2200" spc="-15" dirty="0">
                <a:latin typeface="Noto Sans"/>
                <a:cs typeface="Noto Sans"/>
              </a:rPr>
              <a:t>static </a:t>
            </a:r>
            <a:r>
              <a:rPr sz="2200" spc="-10" dirty="0">
                <a:latin typeface="Noto Sans"/>
                <a:cs typeface="Noto Sans"/>
              </a:rPr>
              <a:t>websites </a:t>
            </a:r>
            <a:r>
              <a:rPr sz="2200" spc="-5" dirty="0">
                <a:latin typeface="Noto Sans"/>
                <a:cs typeface="Noto Sans"/>
              </a:rPr>
              <a:t>from Amazon S3. 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30" dirty="0">
                <a:latin typeface="Noto Sans"/>
                <a:cs typeface="Noto Sans"/>
              </a:rPr>
              <a:t>configure </a:t>
            </a:r>
            <a:r>
              <a:rPr sz="2200" spc="-15" dirty="0">
                <a:latin typeface="Noto Sans"/>
                <a:cs typeface="Noto Sans"/>
              </a:rPr>
              <a:t>buckets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5" dirty="0">
                <a:latin typeface="Noto Sans"/>
                <a:cs typeface="Noto Sans"/>
              </a:rPr>
              <a:t>static </a:t>
            </a:r>
            <a:r>
              <a:rPr sz="2200" spc="-10" dirty="0">
                <a:latin typeface="Noto Sans"/>
                <a:cs typeface="Noto Sans"/>
              </a:rPr>
              <a:t>website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35" dirty="0">
                <a:latin typeface="Noto Sans"/>
                <a:cs typeface="Noto Sans"/>
              </a:rPr>
              <a:t>hosting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and then </a:t>
            </a:r>
            <a:r>
              <a:rPr sz="2200" spc="-10" dirty="0">
                <a:latin typeface="Noto Sans"/>
                <a:cs typeface="Noto Sans"/>
              </a:rPr>
              <a:t>upload your website </a:t>
            </a:r>
            <a:r>
              <a:rPr sz="2200" spc="-5" dirty="0">
                <a:latin typeface="Noto Sans"/>
                <a:cs typeface="Noto Sans"/>
              </a:rPr>
              <a:t>code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15" dirty="0">
                <a:latin typeface="Noto Sans"/>
                <a:cs typeface="Noto Sans"/>
              </a:rPr>
              <a:t>bucket. </a:t>
            </a:r>
            <a:r>
              <a:rPr sz="2200" spc="-75" dirty="0">
                <a:latin typeface="Noto Sans"/>
                <a:cs typeface="Noto Sans"/>
              </a:rPr>
              <a:t>It </a:t>
            </a:r>
            <a:r>
              <a:rPr sz="2200" spc="-15" dirty="0">
                <a:latin typeface="Noto Sans"/>
                <a:cs typeface="Noto Sans"/>
              </a:rPr>
              <a:t>will </a:t>
            </a:r>
            <a:r>
              <a:rPr sz="2200" spc="-5" dirty="0">
                <a:latin typeface="Noto Sans"/>
                <a:cs typeface="Noto Sans"/>
              </a:rPr>
              <a:t>become </a:t>
            </a:r>
            <a:r>
              <a:rPr sz="2200" spc="-10" dirty="0">
                <a:latin typeface="Noto Sans"/>
                <a:cs typeface="Noto Sans"/>
              </a:rPr>
              <a:t>accessible </a:t>
            </a: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URLs.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40" dirty="0">
                <a:latin typeface="Noto Sans"/>
                <a:cs typeface="Noto Sans"/>
              </a:rPr>
              <a:t>naming </a:t>
            </a:r>
            <a:r>
              <a:rPr sz="2200" spc="-10" dirty="0">
                <a:latin typeface="Noto Sans"/>
                <a:cs typeface="Noto Sans"/>
              </a:rPr>
              <a:t>convention </a:t>
            </a:r>
            <a:r>
              <a:rPr sz="2200" spc="-5" dirty="0">
                <a:latin typeface="Noto Sans"/>
                <a:cs typeface="Noto Sans"/>
              </a:rPr>
              <a:t>is: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&lt;bucket-name&gt;.s3-website-&lt;AWS-region&gt;.amazonaws.com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41264" y="3596640"/>
            <a:ext cx="9073896" cy="4556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1767" y="5108447"/>
            <a:ext cx="1106424" cy="1146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6957" y="5552440"/>
            <a:ext cx="2385060" cy="82550"/>
          </a:xfrm>
          <a:custGeom>
            <a:avLst/>
            <a:gdLst/>
            <a:ahLst/>
            <a:cxnLst/>
            <a:rect l="l" t="t" r="r" b="b"/>
            <a:pathLst>
              <a:path w="2385060" h="82550">
                <a:moveTo>
                  <a:pt x="2302764" y="0"/>
                </a:moveTo>
                <a:lnTo>
                  <a:pt x="2302552" y="27456"/>
                </a:lnTo>
                <a:lnTo>
                  <a:pt x="2316226" y="27559"/>
                </a:lnTo>
                <a:lnTo>
                  <a:pt x="2316098" y="54990"/>
                </a:lnTo>
                <a:lnTo>
                  <a:pt x="2302339" y="54990"/>
                </a:lnTo>
                <a:lnTo>
                  <a:pt x="2302129" y="82296"/>
                </a:lnTo>
                <a:lnTo>
                  <a:pt x="2357766" y="54990"/>
                </a:lnTo>
                <a:lnTo>
                  <a:pt x="2316098" y="54990"/>
                </a:lnTo>
                <a:lnTo>
                  <a:pt x="2357976" y="54887"/>
                </a:lnTo>
                <a:lnTo>
                  <a:pt x="2384679" y="41783"/>
                </a:lnTo>
                <a:lnTo>
                  <a:pt x="2302764" y="0"/>
                </a:lnTo>
                <a:close/>
              </a:path>
              <a:path w="2385060" h="82550">
                <a:moveTo>
                  <a:pt x="2302552" y="27456"/>
                </a:moveTo>
                <a:lnTo>
                  <a:pt x="2302340" y="54887"/>
                </a:lnTo>
                <a:lnTo>
                  <a:pt x="2316098" y="54990"/>
                </a:lnTo>
                <a:lnTo>
                  <a:pt x="2316226" y="27559"/>
                </a:lnTo>
                <a:lnTo>
                  <a:pt x="2302552" y="27456"/>
                </a:lnTo>
                <a:close/>
              </a:path>
              <a:path w="2385060" h="82550">
                <a:moveTo>
                  <a:pt x="254" y="10160"/>
                </a:moveTo>
                <a:lnTo>
                  <a:pt x="0" y="37592"/>
                </a:lnTo>
                <a:lnTo>
                  <a:pt x="2302340" y="54887"/>
                </a:lnTo>
                <a:lnTo>
                  <a:pt x="2302552" y="27456"/>
                </a:lnTo>
                <a:lnTo>
                  <a:pt x="254" y="1016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72734" y="5260924"/>
            <a:ext cx="6301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Noto Sans"/>
                <a:cs typeface="Noto Sans"/>
              </a:rPr>
              <a:t>&lt;bucket-name&gt;.s3-website-&lt;AWS-region&gt;.amazonaws.com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3464" y="6406641"/>
            <a:ext cx="1183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Noto Sans"/>
                <a:cs typeface="Noto Sans"/>
              </a:rPr>
              <a:t>S3</a:t>
            </a:r>
            <a:r>
              <a:rPr sz="2000" spc="-75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Bucket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8711" y="271093"/>
            <a:ext cx="58781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0" dirty="0"/>
              <a:t>URL </a:t>
            </a:r>
            <a:r>
              <a:rPr sz="3200" spc="90" dirty="0"/>
              <a:t>Access </a:t>
            </a:r>
            <a:r>
              <a:rPr sz="3200" spc="50" dirty="0"/>
              <a:t>from </a:t>
            </a:r>
            <a:r>
              <a:rPr sz="3200" spc="55" dirty="0"/>
              <a:t>Amazon</a:t>
            </a:r>
            <a:r>
              <a:rPr sz="3200" spc="-110" dirty="0"/>
              <a:t> </a:t>
            </a:r>
            <a:r>
              <a:rPr sz="3200" spc="55" dirty="0"/>
              <a:t>S3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43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212079" y="710183"/>
            <a:ext cx="585520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3864590" cy="338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provide URL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stored </a:t>
            </a:r>
            <a:r>
              <a:rPr sz="2200" spc="-10" dirty="0">
                <a:latin typeface="Noto Sans"/>
                <a:cs typeface="Noto Sans"/>
              </a:rPr>
              <a:t>in your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by </a:t>
            </a:r>
            <a:r>
              <a:rPr sz="2200" spc="-30" dirty="0">
                <a:latin typeface="Noto Sans"/>
                <a:cs typeface="Noto Sans"/>
              </a:rPr>
              <a:t>enabling </a:t>
            </a:r>
            <a:r>
              <a:rPr sz="2200" spc="-10" dirty="0">
                <a:latin typeface="Noto Sans"/>
                <a:cs typeface="Noto Sans"/>
              </a:rPr>
              <a:t>website </a:t>
            </a:r>
            <a:r>
              <a:rPr sz="2200" spc="-30" dirty="0">
                <a:latin typeface="Noto Sans"/>
                <a:cs typeface="Noto Sans"/>
              </a:rPr>
              <a:t>hosting. </a:t>
            </a:r>
            <a:r>
              <a:rPr sz="2200" spc="-10" dirty="0">
                <a:latin typeface="Noto Sans"/>
                <a:cs typeface="Noto Sans"/>
              </a:rPr>
              <a:t>For</a:t>
            </a:r>
            <a:r>
              <a:rPr sz="2200" spc="10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example,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URL </a:t>
            </a:r>
            <a:r>
              <a:rPr sz="2200" spc="-15" dirty="0">
                <a:latin typeface="Noto Sans"/>
                <a:cs typeface="Noto Sans"/>
              </a:rPr>
              <a:t>will </a:t>
            </a:r>
            <a:r>
              <a:rPr sz="2200" spc="-10" dirty="0">
                <a:latin typeface="Noto Sans"/>
                <a:cs typeface="Noto Sans"/>
              </a:rPr>
              <a:t>request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30" dirty="0">
                <a:latin typeface="Noto Sans"/>
                <a:cs typeface="Noto Sans"/>
              </a:rPr>
              <a:t>photo.jpg </a:t>
            </a:r>
            <a:r>
              <a:rPr sz="2200" spc="-10" dirty="0">
                <a:latin typeface="Noto Sans"/>
                <a:cs typeface="Noto Sans"/>
              </a:rPr>
              <a:t>object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is </a:t>
            </a:r>
            <a:r>
              <a:rPr sz="2200" spc="-5" dirty="0">
                <a:latin typeface="Noto Sans"/>
                <a:cs typeface="Noto Sans"/>
              </a:rPr>
              <a:t>stored </a:t>
            </a:r>
            <a:r>
              <a:rPr sz="2200" spc="-15" dirty="0">
                <a:latin typeface="Noto Sans"/>
                <a:cs typeface="Noto Sans"/>
              </a:rPr>
              <a:t>at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dirty="0">
                <a:latin typeface="Noto Sans"/>
                <a:cs typeface="Noto Sans"/>
              </a:rPr>
              <a:t>root </a:t>
            </a:r>
            <a:r>
              <a:rPr sz="2200" spc="-10" dirty="0">
                <a:latin typeface="Noto Sans"/>
                <a:cs typeface="Noto Sans"/>
              </a:rPr>
              <a:t>level </a:t>
            </a:r>
            <a:r>
              <a:rPr sz="2200" spc="-15" dirty="0">
                <a:latin typeface="Noto Sans"/>
                <a:cs typeface="Noto Sans"/>
              </a:rPr>
              <a:t>in </a:t>
            </a:r>
            <a:r>
              <a:rPr sz="2200" spc="-5" dirty="0">
                <a:latin typeface="Noto Sans"/>
                <a:cs typeface="Noto Sans"/>
              </a:rPr>
              <a:t>a</a:t>
            </a:r>
            <a:r>
              <a:rPr sz="2200" spc="11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bucket.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2200" spc="-15" dirty="0">
                <a:latin typeface="Noto Sans"/>
                <a:cs typeface="Noto Sans"/>
              </a:rPr>
              <a:t>http://&lt;bucket-name&gt;.s3-website-&lt;AWS-region&gt;.amazonaws.com</a:t>
            </a:r>
            <a:r>
              <a:rPr sz="2200" spc="-85" dirty="0">
                <a:latin typeface="Noto Sans"/>
                <a:cs typeface="Noto Sans"/>
              </a:rPr>
              <a:t> </a:t>
            </a:r>
            <a:r>
              <a:rPr sz="2200" spc="-25" dirty="0">
                <a:latin typeface="Noto Sans"/>
                <a:cs typeface="Noto Sans"/>
              </a:rPr>
              <a:t>/photo.jpg</a:t>
            </a:r>
            <a:endParaRPr sz="2200">
              <a:latin typeface="Noto Sans"/>
              <a:cs typeface="Noto Sans"/>
            </a:endParaRPr>
          </a:p>
          <a:p>
            <a:pPr marL="12700" marR="160020">
              <a:lnSpc>
                <a:spcPct val="100499"/>
              </a:lnSpc>
              <a:spcBef>
                <a:spcPts val="26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also provide URL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15" dirty="0">
                <a:latin typeface="Noto Sans"/>
                <a:cs typeface="Noto Sans"/>
              </a:rPr>
              <a:t>without </a:t>
            </a:r>
            <a:r>
              <a:rPr sz="2200" spc="-30" dirty="0">
                <a:latin typeface="Noto Sans"/>
                <a:cs typeface="Noto Sans"/>
              </a:rPr>
              <a:t>enabling </a:t>
            </a:r>
            <a:r>
              <a:rPr sz="2200" spc="-10" dirty="0">
                <a:latin typeface="Noto Sans"/>
                <a:cs typeface="Noto Sans"/>
              </a:rPr>
              <a:t>website </a:t>
            </a:r>
            <a:r>
              <a:rPr sz="2200" spc="-35" dirty="0">
                <a:latin typeface="Noto Sans"/>
                <a:cs typeface="Noto Sans"/>
              </a:rPr>
              <a:t>hosting </a:t>
            </a:r>
            <a:r>
              <a:rPr sz="2200" spc="-10" dirty="0">
                <a:latin typeface="Noto Sans"/>
                <a:cs typeface="Noto Sans"/>
              </a:rPr>
              <a:t>as </a:t>
            </a:r>
            <a:r>
              <a:rPr sz="2200" spc="-45" dirty="0">
                <a:latin typeface="Noto Sans"/>
                <a:cs typeface="Noto Sans"/>
              </a:rPr>
              <a:t>long </a:t>
            </a:r>
            <a:r>
              <a:rPr sz="2200" spc="-10" dirty="0">
                <a:latin typeface="Noto Sans"/>
                <a:cs typeface="Noto Sans"/>
              </a:rPr>
              <a:t>as you </a:t>
            </a:r>
            <a:r>
              <a:rPr sz="2200" spc="-5" dirty="0">
                <a:latin typeface="Noto Sans"/>
                <a:cs typeface="Noto Sans"/>
              </a:rPr>
              <a:t>set </a:t>
            </a:r>
            <a:r>
              <a:rPr sz="2200" spc="-10" dirty="0">
                <a:latin typeface="Noto Sans"/>
                <a:cs typeface="Noto Sans"/>
              </a:rPr>
              <a:t>up  appropriate information in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URL. </a:t>
            </a: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URL requests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healthcheck.html file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5" dirty="0">
                <a:latin typeface="Noto Sans"/>
                <a:cs typeface="Noto Sans"/>
              </a:rPr>
              <a:t>is  stored </a:t>
            </a:r>
            <a:r>
              <a:rPr sz="2200" spc="-15" dirty="0">
                <a:latin typeface="Noto Sans"/>
                <a:cs typeface="Noto Sans"/>
              </a:rPr>
              <a:t>in </a:t>
            </a:r>
            <a:r>
              <a:rPr sz="2200" spc="-5" dirty="0">
                <a:latin typeface="Noto Sans"/>
                <a:cs typeface="Noto Sans"/>
              </a:rPr>
              <a:t>a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named</a:t>
            </a:r>
            <a:r>
              <a:rPr sz="2200" spc="-2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“simplilearn.”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2200" spc="-15" dirty="0">
                <a:latin typeface="Noto Sans"/>
                <a:cs typeface="Noto Sans"/>
              </a:rPr>
              <a:t>https://s3.amazonaws.com/simplilearn/health_check.html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2984" y="8382000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6917" y="271093"/>
            <a:ext cx="51219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05" dirty="0"/>
              <a:t>New </a:t>
            </a:r>
            <a:r>
              <a:rPr sz="3200" spc="55" dirty="0"/>
              <a:t>Amazon S3</a:t>
            </a:r>
            <a:r>
              <a:rPr sz="3200" spc="-155" dirty="0"/>
              <a:t> </a:t>
            </a:r>
            <a:r>
              <a:rPr sz="3200" spc="60" dirty="0"/>
              <a:t>Console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44</a:t>
            </a:fld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5565647" y="710183"/>
            <a:ext cx="5084063" cy="207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8960" y="1676400"/>
            <a:ext cx="10936224" cy="4926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1752" y="7071741"/>
            <a:ext cx="142525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Console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enhances security by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showing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number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objects affected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before operation</a:t>
            </a:r>
            <a:r>
              <a:rPr sz="2200" spc="7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initiation.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2984" y="8382000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6917" y="271093"/>
            <a:ext cx="51219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05" dirty="0"/>
              <a:t>New </a:t>
            </a:r>
            <a:r>
              <a:rPr sz="3200" spc="55" dirty="0"/>
              <a:t>Amazon S3</a:t>
            </a:r>
            <a:r>
              <a:rPr sz="3200" spc="-155" dirty="0"/>
              <a:t> </a:t>
            </a:r>
            <a:r>
              <a:rPr sz="3200" spc="60" dirty="0"/>
              <a:t>Console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45</a:t>
            </a:fld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4791455" y="710183"/>
            <a:ext cx="6632448" cy="207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0217" y="6539230"/>
            <a:ext cx="756920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Object operation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status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now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reported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 a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progress</a:t>
            </a: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bar.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39800" y="1892215"/>
            <a:ext cx="9643641" cy="364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43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4" name="object 4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8" name="object 8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3914153"/>
            <a:ext cx="11426825" cy="11093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1: </a:t>
            </a:r>
            <a:r>
              <a:rPr sz="3600" spc="65" dirty="0">
                <a:solidFill>
                  <a:srgbClr val="FFFFFF"/>
                </a:solidFill>
              </a:rPr>
              <a:t>Create </a:t>
            </a:r>
            <a:r>
              <a:rPr sz="3600" spc="40" dirty="0">
                <a:solidFill>
                  <a:srgbClr val="FFFFFF"/>
                </a:solidFill>
              </a:rPr>
              <a:t>and </a:t>
            </a:r>
            <a:r>
              <a:rPr sz="3600" spc="95" dirty="0">
                <a:solidFill>
                  <a:srgbClr val="FFFFFF"/>
                </a:solidFill>
              </a:rPr>
              <a:t>access </a:t>
            </a:r>
            <a:r>
              <a:rPr sz="3600" spc="55" dirty="0">
                <a:solidFill>
                  <a:srgbClr val="FFFFFF"/>
                </a:solidFill>
              </a:rPr>
              <a:t>an </a:t>
            </a:r>
            <a:r>
              <a:rPr sz="3600" spc="70" dirty="0">
                <a:solidFill>
                  <a:srgbClr val="FFFFFF"/>
                </a:solidFill>
              </a:rPr>
              <a:t>Amazon S3</a:t>
            </a:r>
            <a:r>
              <a:rPr sz="3600" spc="-395" dirty="0">
                <a:solidFill>
                  <a:srgbClr val="FFFFFF"/>
                </a:solidFill>
              </a:rPr>
              <a:t> </a:t>
            </a:r>
            <a:r>
              <a:rPr sz="3600" spc="70" dirty="0">
                <a:solidFill>
                  <a:srgbClr val="FFFFFF"/>
                </a:solidFill>
              </a:rPr>
              <a:t>Bucket</a:t>
            </a:r>
            <a:endParaRPr sz="3600"/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how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to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create and access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an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</a:t>
            </a:r>
            <a:r>
              <a:rPr sz="2800" b="0" spc="-23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Bucket.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47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  <a:tabLst>
                <a:tab pos="5692775" algn="l"/>
              </a:tabLst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names </a:t>
            </a:r>
            <a:r>
              <a:rPr sz="2200" spc="-15" dirty="0">
                <a:latin typeface="Noto Sans"/>
                <a:cs typeface="Noto Sans"/>
              </a:rPr>
              <a:t>have</a:t>
            </a:r>
            <a:r>
              <a:rPr sz="2200" spc="-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to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be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 	</a:t>
            </a:r>
            <a:r>
              <a:rPr sz="2200" spc="-10" dirty="0">
                <a:latin typeface="Noto Sans"/>
                <a:cs typeface="Noto Sans"/>
              </a:rPr>
              <a:t>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58211"/>
            <a:ext cx="2856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10" dirty="0">
                <a:latin typeface="Noto Sans"/>
                <a:cs typeface="Noto Sans"/>
              </a:rPr>
              <a:t>in each</a:t>
            </a:r>
            <a:r>
              <a:rPr sz="2200" spc="-5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784219"/>
            <a:ext cx="41465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10" dirty="0">
                <a:latin typeface="Noto Sans"/>
                <a:cs typeface="Noto Sans"/>
              </a:rPr>
              <a:t>in each </a:t>
            </a:r>
            <a:r>
              <a:rPr sz="2200" spc="-20" dirty="0">
                <a:latin typeface="Noto Sans"/>
                <a:cs typeface="Noto Sans"/>
              </a:rPr>
              <a:t>Availability</a:t>
            </a:r>
            <a:r>
              <a:rPr sz="2200" spc="114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Zone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591304"/>
            <a:ext cx="32664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5" dirty="0">
                <a:latin typeface="Noto Sans"/>
                <a:cs typeface="Noto Sans"/>
              </a:rPr>
              <a:t>across </a:t>
            </a:r>
            <a:r>
              <a:rPr sz="2200" spc="-15" dirty="0">
                <a:latin typeface="Noto Sans"/>
                <a:cs typeface="Noto Sans"/>
              </a:rPr>
              <a:t>all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16118"/>
            <a:ext cx="38652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Noto Sans"/>
                <a:cs typeface="Noto Sans"/>
              </a:rPr>
              <a:t>more </a:t>
            </a:r>
            <a:r>
              <a:rPr sz="2200" spc="-15" dirty="0">
                <a:latin typeface="Noto Sans"/>
                <a:cs typeface="Noto Sans"/>
              </a:rPr>
              <a:t>than </a:t>
            </a:r>
            <a:r>
              <a:rPr sz="2200" spc="5" dirty="0">
                <a:latin typeface="Noto Sans"/>
                <a:cs typeface="Noto Sans"/>
              </a:rPr>
              <a:t>63 </a:t>
            </a:r>
            <a:r>
              <a:rPr sz="2200" spc="-10" dirty="0">
                <a:latin typeface="Noto Sans"/>
                <a:cs typeface="Noto Sans"/>
              </a:rPr>
              <a:t>characters</a:t>
            </a:r>
            <a:r>
              <a:rPr sz="2200" spc="-140" dirty="0">
                <a:latin typeface="Noto Sans"/>
                <a:cs typeface="Noto Sans"/>
              </a:rPr>
              <a:t> </a:t>
            </a:r>
            <a:r>
              <a:rPr sz="2200" spc="-45" dirty="0">
                <a:latin typeface="Noto Sans"/>
                <a:cs typeface="Noto Sans"/>
              </a:rPr>
              <a:t>long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667600"/>
            <a:ext cx="13709650" cy="113728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c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400" spc="-15" dirty="0">
                <a:latin typeface="Noto Sans"/>
                <a:cs typeface="Noto Sans"/>
              </a:rPr>
              <a:t>Amazon </a:t>
            </a:r>
            <a:r>
              <a:rPr sz="2400" dirty="0">
                <a:latin typeface="Noto Sans"/>
                <a:cs typeface="Noto Sans"/>
              </a:rPr>
              <a:t>S3 </a:t>
            </a:r>
            <a:r>
              <a:rPr sz="2400" spc="-20" dirty="0">
                <a:latin typeface="Noto Sans"/>
                <a:cs typeface="Noto Sans"/>
              </a:rPr>
              <a:t>bucket </a:t>
            </a:r>
            <a:r>
              <a:rPr sz="2400" spc="-15" dirty="0">
                <a:latin typeface="Noto Sans"/>
                <a:cs typeface="Noto Sans"/>
              </a:rPr>
              <a:t>names have </a:t>
            </a:r>
            <a:r>
              <a:rPr sz="2400" spc="-20" dirty="0">
                <a:latin typeface="Noto Sans"/>
                <a:cs typeface="Noto Sans"/>
              </a:rPr>
              <a:t>to </a:t>
            </a:r>
            <a:r>
              <a:rPr sz="2400" spc="-10" dirty="0">
                <a:latin typeface="Noto Sans"/>
                <a:cs typeface="Noto Sans"/>
              </a:rPr>
              <a:t>be </a:t>
            </a:r>
            <a:r>
              <a:rPr sz="2400" spc="-20" dirty="0">
                <a:latin typeface="Noto Sans"/>
                <a:cs typeface="Noto Sans"/>
              </a:rPr>
              <a:t>unique </a:t>
            </a:r>
            <a:r>
              <a:rPr sz="2400" spc="-35" dirty="0">
                <a:latin typeface="Noto Sans"/>
                <a:cs typeface="Noto Sans"/>
              </a:rPr>
              <a:t>globally </a:t>
            </a:r>
            <a:r>
              <a:rPr sz="2400" spc="-15" dirty="0">
                <a:latin typeface="Noto Sans"/>
                <a:cs typeface="Noto Sans"/>
              </a:rPr>
              <a:t>and </a:t>
            </a:r>
            <a:r>
              <a:rPr sz="2400" spc="-20" dirty="0">
                <a:latin typeface="Noto Sans"/>
                <a:cs typeface="Noto Sans"/>
              </a:rPr>
              <a:t>between </a:t>
            </a:r>
            <a:r>
              <a:rPr sz="2400" dirty="0">
                <a:latin typeface="Noto Sans"/>
                <a:cs typeface="Noto Sans"/>
              </a:rPr>
              <a:t>3 </a:t>
            </a:r>
            <a:r>
              <a:rPr sz="2400" spc="-15" dirty="0">
                <a:latin typeface="Noto Sans"/>
                <a:cs typeface="Noto Sans"/>
              </a:rPr>
              <a:t>and </a:t>
            </a:r>
            <a:r>
              <a:rPr sz="2400" dirty="0">
                <a:latin typeface="Noto Sans"/>
                <a:cs typeface="Noto Sans"/>
              </a:rPr>
              <a:t>63 </a:t>
            </a:r>
            <a:r>
              <a:rPr sz="2400" spc="-15" dirty="0">
                <a:latin typeface="Noto Sans"/>
                <a:cs typeface="Noto Sans"/>
              </a:rPr>
              <a:t>characters in</a:t>
            </a:r>
            <a:r>
              <a:rPr sz="2400" spc="530" dirty="0">
                <a:latin typeface="Noto Sans"/>
                <a:cs typeface="Noto Sans"/>
              </a:rPr>
              <a:t> </a:t>
            </a:r>
            <a:r>
              <a:rPr sz="2400" spc="-40" dirty="0">
                <a:latin typeface="Noto Sans"/>
                <a:cs typeface="Noto Sans"/>
              </a:rPr>
              <a:t>length.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49</a:t>
            </a:fld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  <a:tabLst>
                <a:tab pos="5692775" algn="l"/>
              </a:tabLst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5" dirty="0">
                <a:latin typeface="Noto Sans"/>
                <a:cs typeface="Noto Sans"/>
              </a:rPr>
              <a:t>bucket </a:t>
            </a:r>
            <a:r>
              <a:rPr sz="2200" spc="-10" dirty="0">
                <a:latin typeface="Noto Sans"/>
                <a:cs typeface="Noto Sans"/>
              </a:rPr>
              <a:t>names </a:t>
            </a:r>
            <a:r>
              <a:rPr sz="2200" spc="-15" dirty="0">
                <a:latin typeface="Noto Sans"/>
                <a:cs typeface="Noto Sans"/>
              </a:rPr>
              <a:t>have</a:t>
            </a:r>
            <a:r>
              <a:rPr sz="2200" spc="-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to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be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Noto Sans"/>
                <a:cs typeface="Noto Sans"/>
              </a:rPr>
              <a:t> 	</a:t>
            </a:r>
            <a:r>
              <a:rPr sz="2200" spc="-10" dirty="0">
                <a:latin typeface="Noto Sans"/>
                <a:cs typeface="Noto Sans"/>
              </a:rPr>
              <a:t>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58211"/>
            <a:ext cx="28568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10" dirty="0">
                <a:latin typeface="Noto Sans"/>
                <a:cs typeface="Noto Sans"/>
              </a:rPr>
              <a:t>in each</a:t>
            </a:r>
            <a:r>
              <a:rPr sz="2200" spc="-5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784219"/>
            <a:ext cx="41465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10" dirty="0">
                <a:latin typeface="Noto Sans"/>
                <a:cs typeface="Noto Sans"/>
              </a:rPr>
              <a:t>in each </a:t>
            </a:r>
            <a:r>
              <a:rPr sz="2200" spc="-20" dirty="0">
                <a:latin typeface="Noto Sans"/>
                <a:cs typeface="Noto Sans"/>
              </a:rPr>
              <a:t>Availability</a:t>
            </a:r>
            <a:r>
              <a:rPr sz="2200" spc="114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Zone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591304"/>
            <a:ext cx="32664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unique </a:t>
            </a:r>
            <a:r>
              <a:rPr sz="2200" spc="-5" dirty="0">
                <a:latin typeface="Noto Sans"/>
                <a:cs typeface="Noto Sans"/>
              </a:rPr>
              <a:t>across </a:t>
            </a:r>
            <a:r>
              <a:rPr sz="2200" spc="-15" dirty="0">
                <a:latin typeface="Noto Sans"/>
                <a:cs typeface="Noto Sans"/>
              </a:rPr>
              <a:t>all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30" dirty="0">
                <a:latin typeface="Noto Sans"/>
                <a:cs typeface="Noto Sans"/>
              </a:rPr>
              <a:t>regions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16118"/>
            <a:ext cx="38652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Noto Sans"/>
                <a:cs typeface="Noto Sans"/>
              </a:rPr>
              <a:t>more </a:t>
            </a:r>
            <a:r>
              <a:rPr sz="2200" spc="-15" dirty="0">
                <a:latin typeface="Noto Sans"/>
                <a:cs typeface="Noto Sans"/>
              </a:rPr>
              <a:t>than </a:t>
            </a:r>
            <a:r>
              <a:rPr sz="2200" spc="5" dirty="0">
                <a:latin typeface="Noto Sans"/>
                <a:cs typeface="Noto Sans"/>
              </a:rPr>
              <a:t>63 </a:t>
            </a:r>
            <a:r>
              <a:rPr sz="2200" spc="-10" dirty="0">
                <a:latin typeface="Noto Sans"/>
                <a:cs typeface="Noto Sans"/>
              </a:rPr>
              <a:t>characters</a:t>
            </a:r>
            <a:r>
              <a:rPr sz="2200" spc="-140" dirty="0">
                <a:latin typeface="Noto Sans"/>
                <a:cs typeface="Noto Sans"/>
              </a:rPr>
              <a:t> </a:t>
            </a:r>
            <a:r>
              <a:rPr sz="2200" spc="-45" dirty="0">
                <a:latin typeface="Noto Sans"/>
                <a:cs typeface="Noto Sans"/>
              </a:rPr>
              <a:t>long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9038" y="271093"/>
            <a:ext cx="168211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Durable</a:t>
            </a:r>
            <a:endParaRPr sz="320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34656" y="3735323"/>
            <a:ext cx="890269" cy="1440180"/>
            <a:chOff x="7534656" y="3735323"/>
            <a:chExt cx="890269" cy="1440180"/>
          </a:xfrm>
        </p:grpSpPr>
        <p:sp>
          <p:nvSpPr>
            <p:cNvPr id="4" name="object 4"/>
            <p:cNvSpPr/>
            <p:nvPr/>
          </p:nvSpPr>
          <p:spPr>
            <a:xfrm>
              <a:off x="7946136" y="3735323"/>
              <a:ext cx="76200" cy="327660"/>
            </a:xfrm>
            <a:custGeom>
              <a:avLst/>
              <a:gdLst/>
              <a:ahLst/>
              <a:cxnLst/>
              <a:rect l="l" t="t" r="r" b="b"/>
              <a:pathLst>
                <a:path w="76200" h="327660">
                  <a:moveTo>
                    <a:pt x="31750" y="251205"/>
                  </a:moveTo>
                  <a:lnTo>
                    <a:pt x="0" y="251205"/>
                  </a:lnTo>
                  <a:lnTo>
                    <a:pt x="38100" y="327405"/>
                  </a:lnTo>
                  <a:lnTo>
                    <a:pt x="69850" y="263905"/>
                  </a:lnTo>
                  <a:lnTo>
                    <a:pt x="31750" y="263905"/>
                  </a:lnTo>
                  <a:lnTo>
                    <a:pt x="31750" y="251205"/>
                  </a:lnTo>
                  <a:close/>
                </a:path>
                <a:path w="76200" h="327660">
                  <a:moveTo>
                    <a:pt x="44450" y="0"/>
                  </a:moveTo>
                  <a:lnTo>
                    <a:pt x="31750" y="0"/>
                  </a:lnTo>
                  <a:lnTo>
                    <a:pt x="31750" y="263905"/>
                  </a:lnTo>
                  <a:lnTo>
                    <a:pt x="44450" y="263905"/>
                  </a:lnTo>
                  <a:lnTo>
                    <a:pt x="44450" y="0"/>
                  </a:lnTo>
                  <a:close/>
                </a:path>
                <a:path w="76200" h="327660">
                  <a:moveTo>
                    <a:pt x="76200" y="251205"/>
                  </a:moveTo>
                  <a:lnTo>
                    <a:pt x="44450" y="251205"/>
                  </a:lnTo>
                  <a:lnTo>
                    <a:pt x="44450" y="263905"/>
                  </a:lnTo>
                  <a:lnTo>
                    <a:pt x="69850" y="263905"/>
                  </a:lnTo>
                  <a:lnTo>
                    <a:pt x="76200" y="251205"/>
                  </a:lnTo>
                  <a:close/>
                </a:path>
              </a:pathLst>
            </a:custGeom>
            <a:solidFill>
              <a:srgbClr val="ED89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34656" y="4096511"/>
              <a:ext cx="890016" cy="1078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20406" y="5214873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3984" y="6099047"/>
            <a:ext cx="1689100" cy="1996439"/>
          </a:xfrm>
          <a:custGeom>
            <a:avLst/>
            <a:gdLst/>
            <a:ahLst/>
            <a:cxnLst/>
            <a:rect l="l" t="t" r="r" b="b"/>
            <a:pathLst>
              <a:path w="1689100" h="1996440">
                <a:moveTo>
                  <a:pt x="0" y="93218"/>
                </a:moveTo>
                <a:lnTo>
                  <a:pt x="7332" y="56953"/>
                </a:lnTo>
                <a:lnTo>
                  <a:pt x="27320" y="27320"/>
                </a:lnTo>
                <a:lnTo>
                  <a:pt x="56953" y="7332"/>
                </a:lnTo>
                <a:lnTo>
                  <a:pt x="93217" y="0"/>
                </a:lnTo>
                <a:lnTo>
                  <a:pt x="1595374" y="0"/>
                </a:lnTo>
                <a:lnTo>
                  <a:pt x="1631638" y="7332"/>
                </a:lnTo>
                <a:lnTo>
                  <a:pt x="1661271" y="27320"/>
                </a:lnTo>
                <a:lnTo>
                  <a:pt x="1681259" y="56953"/>
                </a:lnTo>
                <a:lnTo>
                  <a:pt x="1688591" y="93218"/>
                </a:lnTo>
                <a:lnTo>
                  <a:pt x="1688591" y="1903196"/>
                </a:lnTo>
                <a:lnTo>
                  <a:pt x="1681259" y="1939491"/>
                </a:lnTo>
                <a:lnTo>
                  <a:pt x="1661271" y="1969130"/>
                </a:lnTo>
                <a:lnTo>
                  <a:pt x="1631638" y="1989112"/>
                </a:lnTo>
                <a:lnTo>
                  <a:pt x="1595374" y="1996439"/>
                </a:lnTo>
                <a:lnTo>
                  <a:pt x="93217" y="1996439"/>
                </a:lnTo>
                <a:lnTo>
                  <a:pt x="56953" y="1989112"/>
                </a:lnTo>
                <a:lnTo>
                  <a:pt x="27320" y="1969130"/>
                </a:lnTo>
                <a:lnTo>
                  <a:pt x="7332" y="1939491"/>
                </a:lnTo>
                <a:lnTo>
                  <a:pt x="0" y="1903196"/>
                </a:lnTo>
                <a:lnTo>
                  <a:pt x="0" y="93218"/>
                </a:lnTo>
                <a:close/>
              </a:path>
            </a:pathLst>
          </a:custGeom>
          <a:ln w="18288">
            <a:solidFill>
              <a:srgbClr val="F7971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7128" y="7476820"/>
            <a:ext cx="11645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Availability</a:t>
            </a:r>
            <a:endParaRPr sz="18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Zone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56214" y="6089840"/>
            <a:ext cx="4283075" cy="2014855"/>
            <a:chOff x="4556214" y="6089840"/>
            <a:chExt cx="4283075" cy="2014855"/>
          </a:xfrm>
        </p:grpSpPr>
        <p:sp>
          <p:nvSpPr>
            <p:cNvPr id="10" name="object 10"/>
            <p:cNvSpPr/>
            <p:nvPr/>
          </p:nvSpPr>
          <p:spPr>
            <a:xfrm>
              <a:off x="4556214" y="6363369"/>
              <a:ext cx="63202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4038" y="6363369"/>
              <a:ext cx="63202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41464" y="6099048"/>
              <a:ext cx="1689100" cy="1996439"/>
            </a:xfrm>
            <a:custGeom>
              <a:avLst/>
              <a:gdLst/>
              <a:ahLst/>
              <a:cxnLst/>
              <a:rect l="l" t="t" r="r" b="b"/>
              <a:pathLst>
                <a:path w="1689100" h="1996440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580895" y="0"/>
                  </a:lnTo>
                  <a:lnTo>
                    <a:pt x="1622798" y="8469"/>
                  </a:lnTo>
                  <a:lnTo>
                    <a:pt x="1657032" y="31559"/>
                  </a:lnTo>
                  <a:lnTo>
                    <a:pt x="1680122" y="65793"/>
                  </a:lnTo>
                  <a:lnTo>
                    <a:pt x="1688591" y="107695"/>
                  </a:lnTo>
                  <a:lnTo>
                    <a:pt x="1688591" y="1888693"/>
                  </a:lnTo>
                  <a:lnTo>
                    <a:pt x="1680122" y="1930629"/>
                  </a:lnTo>
                  <a:lnTo>
                    <a:pt x="1657032" y="1964878"/>
                  </a:lnTo>
                  <a:lnTo>
                    <a:pt x="1622798" y="1987971"/>
                  </a:lnTo>
                  <a:lnTo>
                    <a:pt x="1580895" y="1996439"/>
                  </a:lnTo>
                  <a:lnTo>
                    <a:pt x="107695" y="1996439"/>
                  </a:lnTo>
                  <a:lnTo>
                    <a:pt x="65793" y="1987971"/>
                  </a:lnTo>
                  <a:lnTo>
                    <a:pt x="31559" y="1964878"/>
                  </a:lnTo>
                  <a:lnTo>
                    <a:pt x="8469" y="1930629"/>
                  </a:lnTo>
                  <a:lnTo>
                    <a:pt x="0" y="1888693"/>
                  </a:lnTo>
                  <a:lnTo>
                    <a:pt x="0" y="107695"/>
                  </a:lnTo>
                  <a:close/>
                </a:path>
              </a:pathLst>
            </a:custGeom>
            <a:ln w="18288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18578" y="7476820"/>
            <a:ext cx="11645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Availability</a:t>
            </a:r>
            <a:endParaRPr sz="18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Zone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250740" y="6089840"/>
            <a:ext cx="4518025" cy="2014855"/>
            <a:chOff x="7250740" y="6089840"/>
            <a:chExt cx="4518025" cy="2014855"/>
          </a:xfrm>
        </p:grpSpPr>
        <p:sp>
          <p:nvSpPr>
            <p:cNvPr id="15" name="object 15"/>
            <p:cNvSpPr/>
            <p:nvPr/>
          </p:nvSpPr>
          <p:spPr>
            <a:xfrm>
              <a:off x="7250740" y="6363369"/>
              <a:ext cx="63488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31518" y="6363369"/>
              <a:ext cx="63202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70591" y="6099048"/>
              <a:ext cx="1689100" cy="1996439"/>
            </a:xfrm>
            <a:custGeom>
              <a:avLst/>
              <a:gdLst/>
              <a:ahLst/>
              <a:cxnLst/>
              <a:rect l="l" t="t" r="r" b="b"/>
              <a:pathLst>
                <a:path w="1689100" h="1996440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1580896" y="0"/>
                  </a:lnTo>
                  <a:lnTo>
                    <a:pt x="1622798" y="8469"/>
                  </a:lnTo>
                  <a:lnTo>
                    <a:pt x="1657032" y="31559"/>
                  </a:lnTo>
                  <a:lnTo>
                    <a:pt x="1680122" y="65793"/>
                  </a:lnTo>
                  <a:lnTo>
                    <a:pt x="1688591" y="107695"/>
                  </a:lnTo>
                  <a:lnTo>
                    <a:pt x="1688591" y="1888693"/>
                  </a:lnTo>
                  <a:lnTo>
                    <a:pt x="1680122" y="1930629"/>
                  </a:lnTo>
                  <a:lnTo>
                    <a:pt x="1657032" y="1964878"/>
                  </a:lnTo>
                  <a:lnTo>
                    <a:pt x="1622798" y="1987971"/>
                  </a:lnTo>
                  <a:lnTo>
                    <a:pt x="1580896" y="1996439"/>
                  </a:lnTo>
                  <a:lnTo>
                    <a:pt x="107696" y="1996439"/>
                  </a:lnTo>
                  <a:lnTo>
                    <a:pt x="65793" y="1987971"/>
                  </a:lnTo>
                  <a:lnTo>
                    <a:pt x="31559" y="1964878"/>
                  </a:lnTo>
                  <a:lnTo>
                    <a:pt x="8469" y="1930629"/>
                  </a:lnTo>
                  <a:lnTo>
                    <a:pt x="0" y="1888693"/>
                  </a:lnTo>
                  <a:lnTo>
                    <a:pt x="0" y="107695"/>
                  </a:lnTo>
                  <a:close/>
                </a:path>
              </a:pathLst>
            </a:custGeom>
            <a:ln w="18288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51389" y="7476820"/>
            <a:ext cx="11645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Availability</a:t>
            </a:r>
            <a:endParaRPr sz="18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Zone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42559" y="5541264"/>
            <a:ext cx="6441440" cy="1688464"/>
            <a:chOff x="5242559" y="5541264"/>
            <a:chExt cx="6441440" cy="1688464"/>
          </a:xfrm>
        </p:grpSpPr>
        <p:sp>
          <p:nvSpPr>
            <p:cNvPr id="20" name="object 20"/>
            <p:cNvSpPr/>
            <p:nvPr/>
          </p:nvSpPr>
          <p:spPr>
            <a:xfrm>
              <a:off x="5280659" y="5545836"/>
              <a:ext cx="5632450" cy="234950"/>
            </a:xfrm>
            <a:custGeom>
              <a:avLst/>
              <a:gdLst/>
              <a:ahLst/>
              <a:cxnLst/>
              <a:rect l="l" t="t" r="r" b="b"/>
              <a:pathLst>
                <a:path w="5632450" h="234950">
                  <a:moveTo>
                    <a:pt x="2700528" y="0"/>
                  </a:moveTo>
                  <a:lnTo>
                    <a:pt x="2702560" y="233425"/>
                  </a:lnTo>
                </a:path>
                <a:path w="5632450" h="234950">
                  <a:moveTo>
                    <a:pt x="0" y="234696"/>
                  </a:moveTo>
                  <a:lnTo>
                    <a:pt x="5631942" y="234696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46135" y="5774436"/>
              <a:ext cx="76200" cy="311150"/>
            </a:xfrm>
            <a:custGeom>
              <a:avLst/>
              <a:gdLst/>
              <a:ahLst/>
              <a:cxnLst/>
              <a:rect l="l" t="t" r="r" b="b"/>
              <a:pathLst>
                <a:path w="76200" h="311150">
                  <a:moveTo>
                    <a:pt x="31750" y="234950"/>
                  </a:moveTo>
                  <a:lnTo>
                    <a:pt x="0" y="234950"/>
                  </a:lnTo>
                  <a:lnTo>
                    <a:pt x="38100" y="311150"/>
                  </a:lnTo>
                  <a:lnTo>
                    <a:pt x="69850" y="247650"/>
                  </a:lnTo>
                  <a:lnTo>
                    <a:pt x="31750" y="247650"/>
                  </a:lnTo>
                  <a:lnTo>
                    <a:pt x="31750" y="234950"/>
                  </a:lnTo>
                  <a:close/>
                </a:path>
                <a:path w="76200" h="311150">
                  <a:moveTo>
                    <a:pt x="44450" y="0"/>
                  </a:moveTo>
                  <a:lnTo>
                    <a:pt x="31750" y="0"/>
                  </a:lnTo>
                  <a:lnTo>
                    <a:pt x="31750" y="247650"/>
                  </a:lnTo>
                  <a:lnTo>
                    <a:pt x="44450" y="247650"/>
                  </a:lnTo>
                  <a:lnTo>
                    <a:pt x="44450" y="0"/>
                  </a:lnTo>
                  <a:close/>
                </a:path>
                <a:path w="76200" h="311150">
                  <a:moveTo>
                    <a:pt x="76200" y="234950"/>
                  </a:moveTo>
                  <a:lnTo>
                    <a:pt x="44450" y="234950"/>
                  </a:lnTo>
                  <a:lnTo>
                    <a:pt x="44450" y="247650"/>
                  </a:lnTo>
                  <a:lnTo>
                    <a:pt x="69850" y="247650"/>
                  </a:lnTo>
                  <a:lnTo>
                    <a:pt x="76200" y="2349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73678" y="6363369"/>
              <a:ext cx="63202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51502" y="6363369"/>
              <a:ext cx="632027" cy="866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42560" y="5774435"/>
              <a:ext cx="5709285" cy="311150"/>
            </a:xfrm>
            <a:custGeom>
              <a:avLst/>
              <a:gdLst/>
              <a:ahLst/>
              <a:cxnLst/>
              <a:rect l="l" t="t" r="r" b="b"/>
              <a:pathLst>
                <a:path w="5709284" h="311150">
                  <a:moveTo>
                    <a:pt x="76200" y="234950"/>
                  </a:moveTo>
                  <a:lnTo>
                    <a:pt x="44450" y="234950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34950"/>
                  </a:lnTo>
                  <a:lnTo>
                    <a:pt x="0" y="234950"/>
                  </a:lnTo>
                  <a:lnTo>
                    <a:pt x="38100" y="311150"/>
                  </a:lnTo>
                  <a:lnTo>
                    <a:pt x="69850" y="247650"/>
                  </a:lnTo>
                  <a:lnTo>
                    <a:pt x="76200" y="234950"/>
                  </a:lnTo>
                  <a:close/>
                </a:path>
                <a:path w="5709284" h="311150">
                  <a:moveTo>
                    <a:pt x="5708904" y="234950"/>
                  </a:moveTo>
                  <a:lnTo>
                    <a:pt x="5677154" y="234950"/>
                  </a:lnTo>
                  <a:lnTo>
                    <a:pt x="5677154" y="0"/>
                  </a:lnTo>
                  <a:lnTo>
                    <a:pt x="5664454" y="0"/>
                  </a:lnTo>
                  <a:lnTo>
                    <a:pt x="5664454" y="234950"/>
                  </a:lnTo>
                  <a:lnTo>
                    <a:pt x="5632704" y="234950"/>
                  </a:lnTo>
                  <a:lnTo>
                    <a:pt x="5670804" y="311150"/>
                  </a:lnTo>
                  <a:lnTo>
                    <a:pt x="5702554" y="247650"/>
                  </a:lnTo>
                  <a:lnTo>
                    <a:pt x="5708904" y="2349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705343" y="2670048"/>
            <a:ext cx="539496" cy="743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04835" y="3433064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18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39583" y="710183"/>
            <a:ext cx="1591055" cy="22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494146" y="1268983"/>
            <a:ext cx="51968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provides </a:t>
            </a:r>
            <a:r>
              <a:rPr sz="2200" spc="5" dirty="0">
                <a:solidFill>
                  <a:srgbClr val="3E3E3E"/>
                </a:solidFill>
                <a:latin typeface="Noto Sans"/>
                <a:cs typeface="Noto Sans"/>
              </a:rPr>
              <a:t>11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9’s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</a:t>
            </a:r>
            <a:r>
              <a:rPr sz="2200" spc="-114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durability.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5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47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619061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5" dirty="0">
                <a:solidFill>
                  <a:srgbClr val="FFFFFF"/>
                </a:solidFill>
              </a:rPr>
              <a:t>Version</a:t>
            </a:r>
            <a:r>
              <a:rPr sz="3200" spc="45" dirty="0">
                <a:solidFill>
                  <a:srgbClr val="FFFFFF"/>
                </a:solidFill>
              </a:rPr>
              <a:t> Control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of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Version</a:t>
            </a:r>
            <a:r>
              <a:rPr sz="2800" b="0" spc="-13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Control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1317" y="271093"/>
            <a:ext cx="32918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Version</a:t>
            </a:r>
            <a:r>
              <a:rPr sz="3200" spc="-15" dirty="0"/>
              <a:t> </a:t>
            </a:r>
            <a:r>
              <a:rPr sz="3200" spc="45" dirty="0"/>
              <a:t>Control</a:t>
            </a:r>
            <a:endParaRPr sz="32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51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510528" y="710183"/>
            <a:ext cx="32735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34553" y="8041335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k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31023" y="4480559"/>
            <a:ext cx="3058160" cy="3343910"/>
            <a:chOff x="7431023" y="4480559"/>
            <a:chExt cx="3058160" cy="3343910"/>
          </a:xfrm>
        </p:grpSpPr>
        <p:sp>
          <p:nvSpPr>
            <p:cNvPr id="6" name="object 6"/>
            <p:cNvSpPr/>
            <p:nvPr/>
          </p:nvSpPr>
          <p:spPr>
            <a:xfrm>
              <a:off x="7431023" y="5224271"/>
              <a:ext cx="2508504" cy="25999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01783" y="4480559"/>
              <a:ext cx="787146" cy="8237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1080991" y="2366733"/>
            <a:ext cx="762788" cy="797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22152" y="2368295"/>
            <a:ext cx="683260" cy="7162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303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205"/>
              </a:spcBef>
            </a:pPr>
            <a:r>
              <a:rPr sz="2450" spc="-5" dirty="0">
                <a:solidFill>
                  <a:srgbClr val="FFFFFF"/>
                </a:solidFill>
                <a:latin typeface="Carlito"/>
                <a:cs typeface="Carlito"/>
              </a:rPr>
              <a:t>V.01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01234" y="3460965"/>
            <a:ext cx="759846" cy="7978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42447" y="3462528"/>
            <a:ext cx="680085" cy="7162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3208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40"/>
              </a:spcBef>
            </a:pP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V.02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6647" y="4495800"/>
            <a:ext cx="680085" cy="71945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162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15"/>
              </a:spcBef>
            </a:pPr>
            <a:r>
              <a:rPr sz="2450" spc="-5" dirty="0">
                <a:solidFill>
                  <a:srgbClr val="FFFFFF"/>
                </a:solidFill>
                <a:latin typeface="Carlito"/>
                <a:cs typeface="Carlito"/>
              </a:rPr>
              <a:t>V.03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3781" y="2519552"/>
            <a:ext cx="10629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Pr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v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87308" y="3654628"/>
            <a:ext cx="9931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ri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v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7789" y="4715636"/>
            <a:ext cx="9321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ore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4959" y="2343911"/>
            <a:ext cx="2542032" cy="3051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79691" y="4413630"/>
            <a:ext cx="439420" cy="774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0335" marR="5080" indent="-128270">
              <a:lnSpc>
                <a:spcPct val="100400"/>
              </a:lnSpc>
              <a:spcBef>
                <a:spcPts val="85"/>
              </a:spcBef>
            </a:pPr>
            <a:r>
              <a:rPr sz="2450" spc="-1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2450" spc="-5" dirty="0">
                <a:solidFill>
                  <a:srgbClr val="FFFFFF"/>
                </a:solidFill>
                <a:latin typeface="Carlito"/>
                <a:cs typeface="Carlito"/>
              </a:rPr>
              <a:t>0  </a:t>
            </a: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9728" y="3432428"/>
            <a:ext cx="439420" cy="774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0335" marR="5080" indent="-128270">
              <a:lnSpc>
                <a:spcPct val="100400"/>
              </a:lnSpc>
              <a:spcBef>
                <a:spcPts val="85"/>
              </a:spcBef>
            </a:pPr>
            <a:r>
              <a:rPr sz="2450" spc="-1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2450" spc="-5" dirty="0">
                <a:solidFill>
                  <a:srgbClr val="FFFFFF"/>
                </a:solidFill>
                <a:latin typeface="Carlito"/>
                <a:cs typeface="Carlito"/>
              </a:rPr>
              <a:t>0  </a:t>
            </a: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14238" y="2477516"/>
            <a:ext cx="439420" cy="7734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0335" marR="5080" indent="-128270">
              <a:lnSpc>
                <a:spcPct val="100400"/>
              </a:lnSpc>
              <a:spcBef>
                <a:spcPts val="85"/>
              </a:spcBef>
            </a:pPr>
            <a:r>
              <a:rPr sz="2450" spc="-1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24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2450" spc="-5" dirty="0">
                <a:solidFill>
                  <a:srgbClr val="FFFFFF"/>
                </a:solidFill>
                <a:latin typeface="Carlito"/>
                <a:cs typeface="Carlito"/>
              </a:rPr>
              <a:t>0  1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7239" y="1098550"/>
            <a:ext cx="1242568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5" dirty="0">
                <a:latin typeface="Noto Sans"/>
                <a:cs typeface="Noto Sans"/>
              </a:rPr>
              <a:t>Versioning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used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preserve, </a:t>
            </a:r>
            <a:r>
              <a:rPr sz="2200" spc="-15" dirty="0">
                <a:latin typeface="Noto Sans"/>
                <a:cs typeface="Noto Sans"/>
              </a:rPr>
              <a:t>retrieve, and </a:t>
            </a:r>
            <a:r>
              <a:rPr sz="2200" spc="-5" dirty="0">
                <a:latin typeface="Noto Sans"/>
                <a:cs typeface="Noto Sans"/>
              </a:rPr>
              <a:t>restore </a:t>
            </a:r>
            <a:r>
              <a:rPr sz="2200" spc="-10" dirty="0">
                <a:latin typeface="Noto Sans"/>
                <a:cs typeface="Noto Sans"/>
              </a:rPr>
              <a:t>earlier versions </a:t>
            </a:r>
            <a:r>
              <a:rPr sz="2200" spc="-5" dirty="0">
                <a:latin typeface="Noto Sans"/>
                <a:cs typeface="Noto Sans"/>
              </a:rPr>
              <a:t>of every </a:t>
            </a:r>
            <a:r>
              <a:rPr sz="2200" spc="-10" dirty="0">
                <a:latin typeface="Noto Sans"/>
                <a:cs typeface="Noto Sans"/>
              </a:rPr>
              <a:t>object you store</a:t>
            </a:r>
            <a:r>
              <a:rPr sz="2200" spc="-8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in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5" dirty="0">
                <a:latin typeface="Noto Sans"/>
                <a:cs typeface="Noto Sans"/>
              </a:rPr>
              <a:t>buckets.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2050" name="Picture 2" descr="C:\Users\Administrator\Desktop\KLE BC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71600" y="70866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0191" y="271093"/>
            <a:ext cx="50603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Version </a:t>
            </a:r>
            <a:r>
              <a:rPr sz="3200" spc="45" dirty="0"/>
              <a:t>Control</a:t>
            </a:r>
            <a:r>
              <a:rPr sz="3200" spc="-10" dirty="0"/>
              <a:t> </a:t>
            </a:r>
            <a:r>
              <a:rPr sz="3200" spc="45" dirty="0"/>
              <a:t>(Contd.)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52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623559" y="710183"/>
            <a:ext cx="493471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4140" y="4919598"/>
            <a:ext cx="4283710" cy="76200"/>
          </a:xfrm>
          <a:custGeom>
            <a:avLst/>
            <a:gdLst/>
            <a:ahLst/>
            <a:cxnLst/>
            <a:rect l="l" t="t" r="r" b="b"/>
            <a:pathLst>
              <a:path w="4283709" h="76200">
                <a:moveTo>
                  <a:pt x="76200" y="0"/>
                </a:moveTo>
                <a:lnTo>
                  <a:pt x="0" y="37973"/>
                </a:lnTo>
                <a:lnTo>
                  <a:pt x="76200" y="76200"/>
                </a:lnTo>
                <a:lnTo>
                  <a:pt x="76200" y="44469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283709" h="76200">
                <a:moveTo>
                  <a:pt x="76200" y="31769"/>
                </a:moveTo>
                <a:lnTo>
                  <a:pt x="76200" y="44469"/>
                </a:lnTo>
                <a:lnTo>
                  <a:pt x="4283583" y="51053"/>
                </a:lnTo>
                <a:lnTo>
                  <a:pt x="4283583" y="38353"/>
                </a:lnTo>
                <a:lnTo>
                  <a:pt x="76200" y="31769"/>
                </a:lnTo>
                <a:close/>
              </a:path>
              <a:path w="4283709" h="76200">
                <a:moveTo>
                  <a:pt x="63500" y="31750"/>
                </a:moveTo>
                <a:lnTo>
                  <a:pt x="63500" y="44450"/>
                </a:lnTo>
                <a:lnTo>
                  <a:pt x="76200" y="44469"/>
                </a:lnTo>
                <a:lnTo>
                  <a:pt x="76200" y="31769"/>
                </a:lnTo>
                <a:lnTo>
                  <a:pt x="63500" y="31750"/>
                </a:lnTo>
                <a:close/>
              </a:path>
              <a:path w="4283709" h="76200">
                <a:moveTo>
                  <a:pt x="76200" y="31750"/>
                </a:moveTo>
                <a:lnTo>
                  <a:pt x="63500" y="31750"/>
                </a:lnTo>
                <a:lnTo>
                  <a:pt x="76200" y="3176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1091" y="4438522"/>
            <a:ext cx="4284345" cy="80645"/>
          </a:xfrm>
          <a:custGeom>
            <a:avLst/>
            <a:gdLst/>
            <a:ahLst/>
            <a:cxnLst/>
            <a:rect l="l" t="t" r="r" b="b"/>
            <a:pathLst>
              <a:path w="4284345" h="80645">
                <a:moveTo>
                  <a:pt x="4207774" y="31732"/>
                </a:moveTo>
                <a:lnTo>
                  <a:pt x="0" y="67944"/>
                </a:lnTo>
                <a:lnTo>
                  <a:pt x="0" y="80644"/>
                </a:lnTo>
                <a:lnTo>
                  <a:pt x="4207880" y="44432"/>
                </a:lnTo>
                <a:lnTo>
                  <a:pt x="4207774" y="31732"/>
                </a:lnTo>
                <a:close/>
              </a:path>
              <a:path w="4284345" h="80645">
                <a:moveTo>
                  <a:pt x="4272042" y="31623"/>
                </a:moveTo>
                <a:lnTo>
                  <a:pt x="4220464" y="31623"/>
                </a:lnTo>
                <a:lnTo>
                  <a:pt x="4220591" y="44323"/>
                </a:lnTo>
                <a:lnTo>
                  <a:pt x="4207880" y="44432"/>
                </a:lnTo>
                <a:lnTo>
                  <a:pt x="4208145" y="76200"/>
                </a:lnTo>
                <a:lnTo>
                  <a:pt x="4283964" y="37464"/>
                </a:lnTo>
                <a:lnTo>
                  <a:pt x="4272042" y="31623"/>
                </a:lnTo>
                <a:close/>
              </a:path>
              <a:path w="4284345" h="80645">
                <a:moveTo>
                  <a:pt x="4220464" y="31623"/>
                </a:moveTo>
                <a:lnTo>
                  <a:pt x="4207774" y="31732"/>
                </a:lnTo>
                <a:lnTo>
                  <a:pt x="4207880" y="44432"/>
                </a:lnTo>
                <a:lnTo>
                  <a:pt x="4220591" y="44323"/>
                </a:lnTo>
                <a:lnTo>
                  <a:pt x="4220464" y="31623"/>
                </a:lnTo>
                <a:close/>
              </a:path>
              <a:path w="4284345" h="80645">
                <a:moveTo>
                  <a:pt x="4207510" y="0"/>
                </a:moveTo>
                <a:lnTo>
                  <a:pt x="4207774" y="31732"/>
                </a:lnTo>
                <a:lnTo>
                  <a:pt x="4272042" y="31623"/>
                </a:lnTo>
                <a:lnTo>
                  <a:pt x="420751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00186" y="4988178"/>
            <a:ext cx="98869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Request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3779" y="3993006"/>
            <a:ext cx="14217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70" dirty="0">
                <a:solidFill>
                  <a:srgbClr val="3E3E3E"/>
                </a:solidFill>
                <a:latin typeface="Noto Sans"/>
                <a:cs typeface="Noto Sans"/>
              </a:rPr>
              <a:t>ID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=</a:t>
            </a:r>
            <a:r>
              <a:rPr sz="2000" spc="3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121212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77600" y="3834384"/>
            <a:ext cx="161544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824461" y="6008319"/>
            <a:ext cx="524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oto Sans"/>
                <a:cs typeface="Noto Sans"/>
              </a:rPr>
              <a:t>U</a:t>
            </a:r>
            <a:r>
              <a:rPr sz="1800" spc="-10" dirty="0">
                <a:latin typeface="Noto Sans"/>
                <a:cs typeface="Noto Sans"/>
              </a:rPr>
              <a:t>ser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0608" y="3325367"/>
            <a:ext cx="2414016" cy="2813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54297" y="4702302"/>
            <a:ext cx="1671955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Key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=</a:t>
            </a:r>
            <a:r>
              <a:rPr sz="1800" spc="-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30" dirty="0">
                <a:solidFill>
                  <a:srgbClr val="3E3E3E"/>
                </a:solidFill>
                <a:latin typeface="Noto Sans"/>
                <a:cs typeface="Noto Sans"/>
              </a:rPr>
              <a:t>photo.gif  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ID=</a:t>
            </a:r>
            <a:r>
              <a:rPr sz="1800" spc="-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 marL="12700" marR="60960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Key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=</a:t>
            </a:r>
            <a:r>
              <a:rPr sz="18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25" dirty="0">
                <a:solidFill>
                  <a:srgbClr val="3E3E3E"/>
                </a:solidFill>
                <a:latin typeface="Noto Sans"/>
                <a:cs typeface="Noto Sans"/>
              </a:rPr>
              <a:t>photo.gif  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ID=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dirty="0">
                <a:solidFill>
                  <a:srgbClr val="3E3E3E"/>
                </a:solidFill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2909" y="6261861"/>
            <a:ext cx="207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Versioning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24809" y="1595374"/>
            <a:ext cx="100482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5" dirty="0">
                <a:latin typeface="Noto Sans"/>
                <a:cs typeface="Noto Sans"/>
              </a:rPr>
              <a:t>Versioning </a:t>
            </a:r>
            <a:r>
              <a:rPr sz="2200" spc="-10" dirty="0">
                <a:latin typeface="Noto Sans"/>
                <a:cs typeface="Noto Sans"/>
              </a:rPr>
              <a:t>helps </a:t>
            </a:r>
            <a:r>
              <a:rPr sz="2200" spc="-5" dirty="0">
                <a:latin typeface="Noto Sans"/>
                <a:cs typeface="Noto Sans"/>
              </a:rPr>
              <a:t>you recover </a:t>
            </a:r>
            <a:r>
              <a:rPr sz="2200" spc="-10" dirty="0">
                <a:latin typeface="Noto Sans"/>
                <a:cs typeface="Noto Sans"/>
              </a:rPr>
              <a:t>your files </a:t>
            </a: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15" dirty="0">
                <a:latin typeface="Noto Sans"/>
                <a:cs typeface="Noto Sans"/>
              </a:rPr>
              <a:t>accidental </a:t>
            </a:r>
            <a:r>
              <a:rPr sz="2200" spc="-10" dirty="0">
                <a:latin typeface="Noto Sans"/>
                <a:cs typeface="Noto Sans"/>
              </a:rPr>
              <a:t>deletion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0" dirty="0">
                <a:latin typeface="Noto Sans"/>
                <a:cs typeface="Noto Sans"/>
              </a:rPr>
              <a:t>overwrite.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307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954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0320" y="271093"/>
            <a:ext cx="60540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0" dirty="0"/>
              <a:t>Restoring </a:t>
            </a:r>
            <a:r>
              <a:rPr sz="3200" spc="55" dirty="0"/>
              <a:t>a </a:t>
            </a:r>
            <a:r>
              <a:rPr sz="3200" spc="60" dirty="0"/>
              <a:t>Previous</a:t>
            </a:r>
            <a:r>
              <a:rPr sz="3200" dirty="0"/>
              <a:t> </a:t>
            </a:r>
            <a:r>
              <a:rPr sz="3200" spc="65" dirty="0"/>
              <a:t>Version</a:t>
            </a:r>
            <a:endParaRPr sz="320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53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160264" y="710183"/>
            <a:ext cx="598932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9530" y="1474469"/>
            <a:ext cx="74612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There </a:t>
            </a:r>
            <a:r>
              <a:rPr sz="2200" spc="-10" dirty="0">
                <a:latin typeface="Noto Sans"/>
                <a:cs typeface="Noto Sans"/>
              </a:rPr>
              <a:t>are </a:t>
            </a:r>
            <a:r>
              <a:rPr sz="2200" spc="-15" dirty="0">
                <a:latin typeface="Noto Sans"/>
                <a:cs typeface="Noto Sans"/>
              </a:rPr>
              <a:t>two </a:t>
            </a:r>
            <a:r>
              <a:rPr sz="2200" spc="-10" dirty="0">
                <a:latin typeface="Noto Sans"/>
                <a:cs typeface="Noto Sans"/>
              </a:rPr>
              <a:t>approaches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restore </a:t>
            </a:r>
            <a:r>
              <a:rPr sz="2200" spc="-10" dirty="0">
                <a:latin typeface="Noto Sans"/>
                <a:cs typeface="Noto Sans"/>
              </a:rPr>
              <a:t>a previous</a:t>
            </a:r>
            <a:r>
              <a:rPr sz="2200" spc="-11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version:</a:t>
            </a:r>
            <a:endParaRPr sz="2200">
              <a:latin typeface="Noto Sans"/>
              <a:cs typeface="Noto Sans"/>
            </a:endParaRPr>
          </a:p>
          <a:p>
            <a:pPr marL="320040" indent="-307340">
              <a:lnSpc>
                <a:spcPct val="100000"/>
              </a:lnSpc>
              <a:spcBef>
                <a:spcPts val="2645"/>
              </a:spcBef>
              <a:buAutoNum type="arabicPeriod"/>
              <a:tabLst>
                <a:tab pos="320040" algn="l"/>
              </a:tabLst>
            </a:pPr>
            <a:r>
              <a:rPr sz="2200" spc="-5" dirty="0">
                <a:latin typeface="Noto Sans"/>
                <a:cs typeface="Noto Sans"/>
              </a:rPr>
              <a:t>Copy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previous version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object </a:t>
            </a:r>
            <a:r>
              <a:rPr sz="2200" spc="-15" dirty="0">
                <a:latin typeface="Noto Sans"/>
                <a:cs typeface="Noto Sans"/>
              </a:rPr>
              <a:t>into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2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bucket</a:t>
            </a:r>
            <a:endParaRPr sz="2200">
              <a:latin typeface="Noto Sans"/>
              <a:cs typeface="Noto Sans"/>
            </a:endParaRPr>
          </a:p>
          <a:p>
            <a:pPr marL="320040" indent="-307340">
              <a:lnSpc>
                <a:spcPct val="100000"/>
              </a:lnSpc>
              <a:buAutoNum type="arabicPeriod"/>
              <a:tabLst>
                <a:tab pos="320040" algn="l"/>
              </a:tabLst>
            </a:pPr>
            <a:r>
              <a:rPr sz="2200" spc="-5" dirty="0">
                <a:latin typeface="Noto Sans"/>
                <a:cs typeface="Noto Sans"/>
              </a:rPr>
              <a:t>Delete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current version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-5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object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4047" y="5260847"/>
            <a:ext cx="2414016" cy="2816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115" y="6641083"/>
            <a:ext cx="20732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30" dirty="0">
                <a:latin typeface="Noto Sans"/>
                <a:cs typeface="Noto Sans"/>
              </a:rPr>
              <a:t> photo.gif</a:t>
            </a:r>
            <a:endParaRPr sz="1800">
              <a:latin typeface="Noto Sans"/>
              <a:cs typeface="Noto Sans"/>
            </a:endParaRPr>
          </a:p>
          <a:p>
            <a:pPr marL="203200">
              <a:lnSpc>
                <a:spcPct val="100000"/>
              </a:lnSpc>
            </a:pP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0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 marL="143510" marR="334010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Noto Sans"/>
                <a:cs typeface="Noto Sans"/>
              </a:rPr>
              <a:t>Versioning</a:t>
            </a:r>
            <a:r>
              <a:rPr sz="1800" spc="-90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5212079"/>
            <a:ext cx="2417064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13119" y="6597522"/>
            <a:ext cx="1671955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 marL="12700" marR="64135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101010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9058" y="8198916"/>
            <a:ext cx="207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Noto Sans"/>
                <a:cs typeface="Noto Sans"/>
              </a:rPr>
              <a:t>Versioning</a:t>
            </a:r>
            <a:r>
              <a:rPr sz="1800" spc="-90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62597" y="5800734"/>
            <a:ext cx="1586865" cy="5861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60591" y="5681471"/>
            <a:ext cx="2240280" cy="646430"/>
          </a:xfrm>
          <a:custGeom>
            <a:avLst/>
            <a:gdLst/>
            <a:ahLst/>
            <a:cxnLst/>
            <a:rect l="l" t="t" r="r" b="b"/>
            <a:pathLst>
              <a:path w="2240279" h="646429">
                <a:moveTo>
                  <a:pt x="2240280" y="0"/>
                </a:moveTo>
                <a:lnTo>
                  <a:pt x="0" y="0"/>
                </a:lnTo>
                <a:lnTo>
                  <a:pt x="0" y="646176"/>
                </a:lnTo>
                <a:lnTo>
                  <a:pt x="2240280" y="646176"/>
                </a:lnTo>
                <a:lnTo>
                  <a:pt x="224028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39966" y="5705094"/>
            <a:ext cx="161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0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</a:t>
            </a:r>
            <a:endParaRPr sz="18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</a:pP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72143" y="5245608"/>
            <a:ext cx="2414016" cy="2831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62973" y="7422260"/>
            <a:ext cx="1877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525" baseline="23148" dirty="0">
                <a:latin typeface="Noto Sans"/>
                <a:cs typeface="Noto Sans"/>
              </a:rPr>
              <a:t>Ke</a:t>
            </a:r>
            <a:r>
              <a:rPr sz="1800" spc="-350" dirty="0">
                <a:latin typeface="Noto Sans"/>
                <a:cs typeface="Noto Sans"/>
              </a:rPr>
              <a:t>K</a:t>
            </a:r>
            <a:r>
              <a:rPr sz="2700" spc="-525" baseline="23148" dirty="0">
                <a:latin typeface="Noto Sans"/>
                <a:cs typeface="Noto Sans"/>
              </a:rPr>
              <a:t>y</a:t>
            </a:r>
            <a:r>
              <a:rPr sz="1800" spc="-350" dirty="0">
                <a:latin typeface="Noto Sans"/>
                <a:cs typeface="Noto Sans"/>
              </a:rPr>
              <a:t>e</a:t>
            </a:r>
            <a:r>
              <a:rPr sz="2700" spc="-525" baseline="23148" dirty="0">
                <a:latin typeface="Noto Sans"/>
                <a:cs typeface="Noto Sans"/>
              </a:rPr>
              <a:t>=</a:t>
            </a:r>
            <a:r>
              <a:rPr sz="1800" spc="-350" dirty="0">
                <a:latin typeface="Noto Sans"/>
                <a:cs typeface="Noto Sans"/>
              </a:rPr>
              <a:t>y</a:t>
            </a:r>
            <a:r>
              <a:rPr sz="1800" spc="-330" dirty="0">
                <a:latin typeface="Noto Sans"/>
                <a:cs typeface="Noto Sans"/>
              </a:rPr>
              <a:t> </a:t>
            </a:r>
            <a:r>
              <a:rPr sz="2700" spc="-525" baseline="23148" dirty="0">
                <a:latin typeface="Noto Sans"/>
                <a:cs typeface="Noto Sans"/>
              </a:rPr>
              <a:t>p</a:t>
            </a:r>
            <a:r>
              <a:rPr sz="1800" spc="-350" dirty="0">
                <a:latin typeface="Noto Sans"/>
                <a:cs typeface="Noto Sans"/>
              </a:rPr>
              <a:t>=</a:t>
            </a:r>
            <a:r>
              <a:rPr sz="2700" spc="-525" baseline="23148" dirty="0">
                <a:latin typeface="Noto Sans"/>
                <a:cs typeface="Noto Sans"/>
              </a:rPr>
              <a:t>h</a:t>
            </a:r>
            <a:r>
              <a:rPr sz="1800" spc="-350" dirty="0">
                <a:latin typeface="Noto Sans"/>
                <a:cs typeface="Noto Sans"/>
              </a:rPr>
              <a:t>p</a:t>
            </a:r>
            <a:r>
              <a:rPr sz="2700" spc="-525" baseline="23148" dirty="0">
                <a:latin typeface="Noto Sans"/>
                <a:cs typeface="Noto Sans"/>
              </a:rPr>
              <a:t>o</a:t>
            </a:r>
            <a:r>
              <a:rPr sz="1800" spc="-350" dirty="0">
                <a:latin typeface="Noto Sans"/>
                <a:cs typeface="Noto Sans"/>
              </a:rPr>
              <a:t>h</a:t>
            </a:r>
            <a:r>
              <a:rPr sz="2700" spc="-525" baseline="23148" dirty="0">
                <a:latin typeface="Noto Sans"/>
                <a:cs typeface="Noto Sans"/>
              </a:rPr>
              <a:t>t</a:t>
            </a:r>
            <a:r>
              <a:rPr sz="1800" spc="-350" dirty="0">
                <a:latin typeface="Noto Sans"/>
                <a:cs typeface="Noto Sans"/>
              </a:rPr>
              <a:t>ot</a:t>
            </a:r>
            <a:r>
              <a:rPr sz="2700" spc="-525" baseline="23148" dirty="0">
                <a:latin typeface="Noto Sans"/>
                <a:cs typeface="Noto Sans"/>
              </a:rPr>
              <a:t>.g</a:t>
            </a:r>
            <a:r>
              <a:rPr sz="1800" spc="-350" dirty="0">
                <a:latin typeface="Noto Sans"/>
                <a:cs typeface="Noto Sans"/>
              </a:rPr>
              <a:t>o</a:t>
            </a:r>
            <a:r>
              <a:rPr sz="2700" spc="-525" baseline="23148" dirty="0">
                <a:latin typeface="Noto Sans"/>
                <a:cs typeface="Noto Sans"/>
              </a:rPr>
              <a:t>i</a:t>
            </a:r>
            <a:r>
              <a:rPr sz="1800" spc="-350" dirty="0">
                <a:latin typeface="Noto Sans"/>
                <a:cs typeface="Noto Sans"/>
              </a:rPr>
              <a:t>.</a:t>
            </a:r>
            <a:r>
              <a:rPr sz="2700" spc="-525" baseline="23148" dirty="0">
                <a:latin typeface="Noto Sans"/>
                <a:cs typeface="Noto Sans"/>
              </a:rPr>
              <a:t>f</a:t>
            </a:r>
            <a:r>
              <a:rPr sz="1800" spc="-350" dirty="0">
                <a:latin typeface="Noto Sans"/>
                <a:cs typeface="Noto Sans"/>
              </a:rPr>
              <a:t>gif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78138" y="7600263"/>
            <a:ext cx="2124075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sz="1800" spc="-400" dirty="0">
                <a:latin typeface="Noto Sans"/>
                <a:cs typeface="Noto Sans"/>
              </a:rPr>
              <a:t>ID</a:t>
            </a:r>
            <a:r>
              <a:rPr sz="2700" spc="-600" baseline="-23148" dirty="0">
                <a:latin typeface="Noto Sans"/>
                <a:cs typeface="Noto Sans"/>
              </a:rPr>
              <a:t>I</a:t>
            </a:r>
            <a:r>
              <a:rPr sz="1800" spc="-400" dirty="0">
                <a:latin typeface="Noto Sans"/>
                <a:cs typeface="Noto Sans"/>
              </a:rPr>
              <a:t>=</a:t>
            </a:r>
            <a:r>
              <a:rPr sz="2700" spc="-600" baseline="-23148" dirty="0">
                <a:latin typeface="Noto Sans"/>
                <a:cs typeface="Noto Sans"/>
              </a:rPr>
              <a:t>D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=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1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1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1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1</a:t>
            </a:r>
            <a:r>
              <a:rPr sz="1800" spc="-400" dirty="0">
                <a:latin typeface="Noto Sans"/>
                <a:cs typeface="Noto Sans"/>
              </a:rPr>
              <a:t>1</a:t>
            </a:r>
            <a:r>
              <a:rPr sz="2700" spc="-600" baseline="-23148" dirty="0">
                <a:latin typeface="Noto Sans"/>
                <a:cs typeface="Noto Sans"/>
              </a:rPr>
              <a:t>11</a:t>
            </a:r>
            <a:endParaRPr sz="2700" baseline="-23148">
              <a:latin typeface="Noto Sans"/>
              <a:cs typeface="Noto Sans"/>
            </a:endParaRPr>
          </a:p>
          <a:p>
            <a:pPr marL="38100">
              <a:lnSpc>
                <a:spcPct val="100000"/>
              </a:lnSpc>
              <a:spcBef>
                <a:spcPts val="2430"/>
              </a:spcBef>
            </a:pPr>
            <a:r>
              <a:rPr sz="1800" spc="-20" dirty="0">
                <a:latin typeface="Noto Sans"/>
                <a:cs typeface="Noto Sans"/>
              </a:rPr>
              <a:t>Versioning</a:t>
            </a:r>
            <a:r>
              <a:rPr sz="1800" spc="-70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8064" y="6623761"/>
            <a:ext cx="161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95" dirty="0">
                <a:latin typeface="Noto Sans"/>
                <a:cs typeface="Noto Sans"/>
              </a:rPr>
              <a:t> </a:t>
            </a:r>
            <a:r>
              <a:rPr sz="1800" spc="-25" dirty="0">
                <a:latin typeface="Noto Sans"/>
                <a:cs typeface="Noto Sans"/>
              </a:rPr>
              <a:t>photo.gif</a:t>
            </a:r>
            <a:endParaRPr sz="18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08505" y="3989578"/>
            <a:ext cx="1802130" cy="1457960"/>
            <a:chOff x="1508505" y="3989578"/>
            <a:chExt cx="1802130" cy="1457960"/>
          </a:xfrm>
        </p:grpSpPr>
        <p:sp>
          <p:nvSpPr>
            <p:cNvPr id="18" name="object 18"/>
            <p:cNvSpPr/>
            <p:nvPr/>
          </p:nvSpPr>
          <p:spPr>
            <a:xfrm>
              <a:off x="1514855" y="3995928"/>
              <a:ext cx="1789430" cy="1445260"/>
            </a:xfrm>
            <a:custGeom>
              <a:avLst/>
              <a:gdLst/>
              <a:ahLst/>
              <a:cxnLst/>
              <a:rect l="l" t="t" r="r" b="b"/>
              <a:pathLst>
                <a:path w="1789429" h="1445260">
                  <a:moveTo>
                    <a:pt x="1427988" y="0"/>
                  </a:moveTo>
                  <a:lnTo>
                    <a:pt x="1427988" y="180594"/>
                  </a:lnTo>
                  <a:lnTo>
                    <a:pt x="632079" y="180594"/>
                  </a:lnTo>
                  <a:lnTo>
                    <a:pt x="584901" y="182327"/>
                  </a:lnTo>
                  <a:lnTo>
                    <a:pt x="538667" y="187446"/>
                  </a:lnTo>
                  <a:lnTo>
                    <a:pt x="493496" y="195829"/>
                  </a:lnTo>
                  <a:lnTo>
                    <a:pt x="449513" y="207352"/>
                  </a:lnTo>
                  <a:lnTo>
                    <a:pt x="406838" y="221895"/>
                  </a:lnTo>
                  <a:lnTo>
                    <a:pt x="365595" y="239335"/>
                  </a:lnTo>
                  <a:lnTo>
                    <a:pt x="325904" y="259549"/>
                  </a:lnTo>
                  <a:lnTo>
                    <a:pt x="287889" y="282416"/>
                  </a:lnTo>
                  <a:lnTo>
                    <a:pt x="251672" y="307814"/>
                  </a:lnTo>
                  <a:lnTo>
                    <a:pt x="217374" y="335620"/>
                  </a:lnTo>
                  <a:lnTo>
                    <a:pt x="185118" y="365712"/>
                  </a:lnTo>
                  <a:lnTo>
                    <a:pt x="155026" y="397968"/>
                  </a:lnTo>
                  <a:lnTo>
                    <a:pt x="127220" y="432266"/>
                  </a:lnTo>
                  <a:lnTo>
                    <a:pt x="101822" y="468483"/>
                  </a:lnTo>
                  <a:lnTo>
                    <a:pt x="78955" y="506498"/>
                  </a:lnTo>
                  <a:lnTo>
                    <a:pt x="58741" y="546189"/>
                  </a:lnTo>
                  <a:lnTo>
                    <a:pt x="41301" y="587432"/>
                  </a:lnTo>
                  <a:lnTo>
                    <a:pt x="26758" y="630107"/>
                  </a:lnTo>
                  <a:lnTo>
                    <a:pt x="15235" y="674090"/>
                  </a:lnTo>
                  <a:lnTo>
                    <a:pt x="6852" y="719261"/>
                  </a:lnTo>
                  <a:lnTo>
                    <a:pt x="1733" y="765495"/>
                  </a:lnTo>
                  <a:lnTo>
                    <a:pt x="0" y="812673"/>
                  </a:lnTo>
                  <a:lnTo>
                    <a:pt x="0" y="1444752"/>
                  </a:lnTo>
                  <a:lnTo>
                    <a:pt x="361188" y="1444752"/>
                  </a:lnTo>
                  <a:lnTo>
                    <a:pt x="361188" y="812673"/>
                  </a:lnTo>
                  <a:lnTo>
                    <a:pt x="365552" y="763980"/>
                  </a:lnTo>
                  <a:lnTo>
                    <a:pt x="378135" y="718151"/>
                  </a:lnTo>
                  <a:lnTo>
                    <a:pt x="398173" y="675950"/>
                  </a:lnTo>
                  <a:lnTo>
                    <a:pt x="424899" y="638142"/>
                  </a:lnTo>
                  <a:lnTo>
                    <a:pt x="457548" y="605493"/>
                  </a:lnTo>
                  <a:lnTo>
                    <a:pt x="495356" y="578767"/>
                  </a:lnTo>
                  <a:lnTo>
                    <a:pt x="537557" y="558729"/>
                  </a:lnTo>
                  <a:lnTo>
                    <a:pt x="583386" y="546146"/>
                  </a:lnTo>
                  <a:lnTo>
                    <a:pt x="632079" y="541782"/>
                  </a:lnTo>
                  <a:lnTo>
                    <a:pt x="1427988" y="541782"/>
                  </a:lnTo>
                  <a:lnTo>
                    <a:pt x="1427988" y="722376"/>
                  </a:lnTo>
                  <a:lnTo>
                    <a:pt x="1789176" y="361188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4855" y="3995928"/>
              <a:ext cx="1789430" cy="1445260"/>
            </a:xfrm>
            <a:custGeom>
              <a:avLst/>
              <a:gdLst/>
              <a:ahLst/>
              <a:cxnLst/>
              <a:rect l="l" t="t" r="r" b="b"/>
              <a:pathLst>
                <a:path w="1789429" h="1445260">
                  <a:moveTo>
                    <a:pt x="0" y="1444752"/>
                  </a:moveTo>
                  <a:lnTo>
                    <a:pt x="0" y="812673"/>
                  </a:lnTo>
                  <a:lnTo>
                    <a:pt x="1733" y="765495"/>
                  </a:lnTo>
                  <a:lnTo>
                    <a:pt x="6852" y="719261"/>
                  </a:lnTo>
                  <a:lnTo>
                    <a:pt x="15235" y="674090"/>
                  </a:lnTo>
                  <a:lnTo>
                    <a:pt x="26758" y="630107"/>
                  </a:lnTo>
                  <a:lnTo>
                    <a:pt x="41301" y="587432"/>
                  </a:lnTo>
                  <a:lnTo>
                    <a:pt x="58741" y="546189"/>
                  </a:lnTo>
                  <a:lnTo>
                    <a:pt x="78955" y="506498"/>
                  </a:lnTo>
                  <a:lnTo>
                    <a:pt x="101822" y="468483"/>
                  </a:lnTo>
                  <a:lnTo>
                    <a:pt x="127220" y="432266"/>
                  </a:lnTo>
                  <a:lnTo>
                    <a:pt x="155026" y="397968"/>
                  </a:lnTo>
                  <a:lnTo>
                    <a:pt x="185118" y="365712"/>
                  </a:lnTo>
                  <a:lnTo>
                    <a:pt x="217374" y="335620"/>
                  </a:lnTo>
                  <a:lnTo>
                    <a:pt x="251672" y="307814"/>
                  </a:lnTo>
                  <a:lnTo>
                    <a:pt x="287889" y="282416"/>
                  </a:lnTo>
                  <a:lnTo>
                    <a:pt x="325904" y="259549"/>
                  </a:lnTo>
                  <a:lnTo>
                    <a:pt x="365595" y="239335"/>
                  </a:lnTo>
                  <a:lnTo>
                    <a:pt x="406838" y="221895"/>
                  </a:lnTo>
                  <a:lnTo>
                    <a:pt x="449513" y="207352"/>
                  </a:lnTo>
                  <a:lnTo>
                    <a:pt x="493496" y="195829"/>
                  </a:lnTo>
                  <a:lnTo>
                    <a:pt x="538667" y="187446"/>
                  </a:lnTo>
                  <a:lnTo>
                    <a:pt x="584901" y="182327"/>
                  </a:lnTo>
                  <a:lnTo>
                    <a:pt x="632079" y="180594"/>
                  </a:lnTo>
                  <a:lnTo>
                    <a:pt x="1427988" y="180594"/>
                  </a:lnTo>
                  <a:lnTo>
                    <a:pt x="1427988" y="0"/>
                  </a:lnTo>
                  <a:lnTo>
                    <a:pt x="1789176" y="361188"/>
                  </a:lnTo>
                  <a:lnTo>
                    <a:pt x="1427988" y="722376"/>
                  </a:lnTo>
                  <a:lnTo>
                    <a:pt x="1427988" y="541782"/>
                  </a:lnTo>
                  <a:lnTo>
                    <a:pt x="632079" y="541782"/>
                  </a:lnTo>
                  <a:lnTo>
                    <a:pt x="583386" y="546146"/>
                  </a:lnTo>
                  <a:lnTo>
                    <a:pt x="537557" y="558729"/>
                  </a:lnTo>
                  <a:lnTo>
                    <a:pt x="495356" y="578767"/>
                  </a:lnTo>
                  <a:lnTo>
                    <a:pt x="457548" y="605493"/>
                  </a:lnTo>
                  <a:lnTo>
                    <a:pt x="424899" y="638142"/>
                  </a:lnTo>
                  <a:lnTo>
                    <a:pt x="398173" y="675950"/>
                  </a:lnTo>
                  <a:lnTo>
                    <a:pt x="378135" y="718151"/>
                  </a:lnTo>
                  <a:lnTo>
                    <a:pt x="365552" y="763980"/>
                  </a:lnTo>
                  <a:lnTo>
                    <a:pt x="361188" y="812673"/>
                  </a:lnTo>
                  <a:lnTo>
                    <a:pt x="361188" y="1444752"/>
                  </a:lnTo>
                  <a:lnTo>
                    <a:pt x="0" y="1444752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04770" y="4158741"/>
            <a:ext cx="4889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G</a:t>
            </a:r>
            <a:r>
              <a:rPr sz="2000" spc="-15" dirty="0">
                <a:latin typeface="Noto Sans"/>
                <a:cs typeface="Noto Sans"/>
              </a:rPr>
              <a:t>ET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22903" y="3846576"/>
            <a:ext cx="2414270" cy="1228725"/>
            <a:chOff x="3422903" y="3846576"/>
            <a:chExt cx="2414270" cy="1228725"/>
          </a:xfrm>
        </p:grpSpPr>
        <p:sp>
          <p:nvSpPr>
            <p:cNvPr id="22" name="object 22"/>
            <p:cNvSpPr/>
            <p:nvPr/>
          </p:nvSpPr>
          <p:spPr>
            <a:xfrm>
              <a:off x="3428999" y="3852672"/>
              <a:ext cx="2402205" cy="1216660"/>
            </a:xfrm>
            <a:custGeom>
              <a:avLst/>
              <a:gdLst/>
              <a:ahLst/>
              <a:cxnLst/>
              <a:rect l="l" t="t" r="r" b="b"/>
              <a:pathLst>
                <a:path w="2402204" h="1216660">
                  <a:moveTo>
                    <a:pt x="1200912" y="0"/>
                  </a:moveTo>
                  <a:lnTo>
                    <a:pt x="1124969" y="399"/>
                  </a:lnTo>
                  <a:lnTo>
                    <a:pt x="1050282" y="1580"/>
                  </a:lnTo>
                  <a:lnTo>
                    <a:pt x="976989" y="3519"/>
                  </a:lnTo>
                  <a:lnTo>
                    <a:pt x="905233" y="6193"/>
                  </a:lnTo>
                  <a:lnTo>
                    <a:pt x="835153" y="9578"/>
                  </a:lnTo>
                  <a:lnTo>
                    <a:pt x="766890" y="13650"/>
                  </a:lnTo>
                  <a:lnTo>
                    <a:pt x="700585" y="18385"/>
                  </a:lnTo>
                  <a:lnTo>
                    <a:pt x="636379" y="23759"/>
                  </a:lnTo>
                  <a:lnTo>
                    <a:pt x="574413" y="29749"/>
                  </a:lnTo>
                  <a:lnTo>
                    <a:pt x="514827" y="36331"/>
                  </a:lnTo>
                  <a:lnTo>
                    <a:pt x="457762" y="43480"/>
                  </a:lnTo>
                  <a:lnTo>
                    <a:pt x="403359" y="51174"/>
                  </a:lnTo>
                  <a:lnTo>
                    <a:pt x="351758" y="59388"/>
                  </a:lnTo>
                  <a:lnTo>
                    <a:pt x="303100" y="68098"/>
                  </a:lnTo>
                  <a:lnTo>
                    <a:pt x="257526" y="77282"/>
                  </a:lnTo>
                  <a:lnTo>
                    <a:pt x="215177" y="86914"/>
                  </a:lnTo>
                  <a:lnTo>
                    <a:pt x="176193" y="96971"/>
                  </a:lnTo>
                  <a:lnTo>
                    <a:pt x="108884" y="118266"/>
                  </a:lnTo>
                  <a:lnTo>
                    <a:pt x="56726" y="140976"/>
                  </a:lnTo>
                  <a:lnTo>
                    <a:pt x="20843" y="164911"/>
                  </a:lnTo>
                  <a:lnTo>
                    <a:pt x="0" y="202691"/>
                  </a:lnTo>
                  <a:lnTo>
                    <a:pt x="0" y="1013460"/>
                  </a:lnTo>
                  <a:lnTo>
                    <a:pt x="20843" y="1051240"/>
                  </a:lnTo>
                  <a:lnTo>
                    <a:pt x="56726" y="1075175"/>
                  </a:lnTo>
                  <a:lnTo>
                    <a:pt x="108884" y="1097885"/>
                  </a:lnTo>
                  <a:lnTo>
                    <a:pt x="176193" y="1119180"/>
                  </a:lnTo>
                  <a:lnTo>
                    <a:pt x="215177" y="1129237"/>
                  </a:lnTo>
                  <a:lnTo>
                    <a:pt x="257526" y="1138869"/>
                  </a:lnTo>
                  <a:lnTo>
                    <a:pt x="303100" y="1148053"/>
                  </a:lnTo>
                  <a:lnTo>
                    <a:pt x="351758" y="1156763"/>
                  </a:lnTo>
                  <a:lnTo>
                    <a:pt x="403359" y="1164977"/>
                  </a:lnTo>
                  <a:lnTo>
                    <a:pt x="457762" y="1172671"/>
                  </a:lnTo>
                  <a:lnTo>
                    <a:pt x="514827" y="1179820"/>
                  </a:lnTo>
                  <a:lnTo>
                    <a:pt x="574413" y="1186402"/>
                  </a:lnTo>
                  <a:lnTo>
                    <a:pt x="636379" y="1192392"/>
                  </a:lnTo>
                  <a:lnTo>
                    <a:pt x="700585" y="1197766"/>
                  </a:lnTo>
                  <a:lnTo>
                    <a:pt x="766890" y="1202501"/>
                  </a:lnTo>
                  <a:lnTo>
                    <a:pt x="835153" y="1206573"/>
                  </a:lnTo>
                  <a:lnTo>
                    <a:pt x="905233" y="1209958"/>
                  </a:lnTo>
                  <a:lnTo>
                    <a:pt x="976989" y="1212632"/>
                  </a:lnTo>
                  <a:lnTo>
                    <a:pt x="1050282" y="1214571"/>
                  </a:lnTo>
                  <a:lnTo>
                    <a:pt x="1124969" y="1215752"/>
                  </a:lnTo>
                  <a:lnTo>
                    <a:pt x="1200912" y="1216152"/>
                  </a:lnTo>
                  <a:lnTo>
                    <a:pt x="1276854" y="1215752"/>
                  </a:lnTo>
                  <a:lnTo>
                    <a:pt x="1351541" y="1214571"/>
                  </a:lnTo>
                  <a:lnTo>
                    <a:pt x="1424834" y="1212632"/>
                  </a:lnTo>
                  <a:lnTo>
                    <a:pt x="1496590" y="1209958"/>
                  </a:lnTo>
                  <a:lnTo>
                    <a:pt x="1566670" y="1206573"/>
                  </a:lnTo>
                  <a:lnTo>
                    <a:pt x="1634933" y="1202501"/>
                  </a:lnTo>
                  <a:lnTo>
                    <a:pt x="1701238" y="1197766"/>
                  </a:lnTo>
                  <a:lnTo>
                    <a:pt x="1765444" y="1192392"/>
                  </a:lnTo>
                  <a:lnTo>
                    <a:pt x="1827410" y="1186402"/>
                  </a:lnTo>
                  <a:lnTo>
                    <a:pt x="1886996" y="1179820"/>
                  </a:lnTo>
                  <a:lnTo>
                    <a:pt x="1944061" y="1172671"/>
                  </a:lnTo>
                  <a:lnTo>
                    <a:pt x="1998464" y="1164977"/>
                  </a:lnTo>
                  <a:lnTo>
                    <a:pt x="2050065" y="1156763"/>
                  </a:lnTo>
                  <a:lnTo>
                    <a:pt x="2098723" y="1148053"/>
                  </a:lnTo>
                  <a:lnTo>
                    <a:pt x="2144297" y="1138869"/>
                  </a:lnTo>
                  <a:lnTo>
                    <a:pt x="2186646" y="1129237"/>
                  </a:lnTo>
                  <a:lnTo>
                    <a:pt x="2225630" y="1119180"/>
                  </a:lnTo>
                  <a:lnTo>
                    <a:pt x="2292939" y="1097885"/>
                  </a:lnTo>
                  <a:lnTo>
                    <a:pt x="2345097" y="1075175"/>
                  </a:lnTo>
                  <a:lnTo>
                    <a:pt x="2380980" y="1051240"/>
                  </a:lnTo>
                  <a:lnTo>
                    <a:pt x="2401824" y="1013460"/>
                  </a:lnTo>
                  <a:lnTo>
                    <a:pt x="2401824" y="202691"/>
                  </a:lnTo>
                  <a:lnTo>
                    <a:pt x="2380980" y="164911"/>
                  </a:lnTo>
                  <a:lnTo>
                    <a:pt x="2345097" y="140976"/>
                  </a:lnTo>
                  <a:lnTo>
                    <a:pt x="2292939" y="118266"/>
                  </a:lnTo>
                  <a:lnTo>
                    <a:pt x="2225630" y="96971"/>
                  </a:lnTo>
                  <a:lnTo>
                    <a:pt x="2186646" y="86914"/>
                  </a:lnTo>
                  <a:lnTo>
                    <a:pt x="2144297" y="77282"/>
                  </a:lnTo>
                  <a:lnTo>
                    <a:pt x="2098723" y="68098"/>
                  </a:lnTo>
                  <a:lnTo>
                    <a:pt x="2050065" y="59388"/>
                  </a:lnTo>
                  <a:lnTo>
                    <a:pt x="1998464" y="51174"/>
                  </a:lnTo>
                  <a:lnTo>
                    <a:pt x="1944061" y="43480"/>
                  </a:lnTo>
                  <a:lnTo>
                    <a:pt x="1886996" y="36331"/>
                  </a:lnTo>
                  <a:lnTo>
                    <a:pt x="1827410" y="29749"/>
                  </a:lnTo>
                  <a:lnTo>
                    <a:pt x="1765444" y="23759"/>
                  </a:lnTo>
                  <a:lnTo>
                    <a:pt x="1701238" y="18385"/>
                  </a:lnTo>
                  <a:lnTo>
                    <a:pt x="1634933" y="13650"/>
                  </a:lnTo>
                  <a:lnTo>
                    <a:pt x="1566670" y="9578"/>
                  </a:lnTo>
                  <a:lnTo>
                    <a:pt x="1496590" y="6193"/>
                  </a:lnTo>
                  <a:lnTo>
                    <a:pt x="1424834" y="3519"/>
                  </a:lnTo>
                  <a:lnTo>
                    <a:pt x="1351541" y="1580"/>
                  </a:lnTo>
                  <a:lnTo>
                    <a:pt x="1276854" y="399"/>
                  </a:lnTo>
                  <a:lnTo>
                    <a:pt x="120091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8999" y="3852672"/>
              <a:ext cx="2402205" cy="1216660"/>
            </a:xfrm>
            <a:custGeom>
              <a:avLst/>
              <a:gdLst/>
              <a:ahLst/>
              <a:cxnLst/>
              <a:rect l="l" t="t" r="r" b="b"/>
              <a:pathLst>
                <a:path w="2402204" h="1216660">
                  <a:moveTo>
                    <a:pt x="2401824" y="202691"/>
                  </a:moveTo>
                  <a:lnTo>
                    <a:pt x="2380980" y="240472"/>
                  </a:lnTo>
                  <a:lnTo>
                    <a:pt x="2345097" y="264407"/>
                  </a:lnTo>
                  <a:lnTo>
                    <a:pt x="2292939" y="287117"/>
                  </a:lnTo>
                  <a:lnTo>
                    <a:pt x="2225630" y="308412"/>
                  </a:lnTo>
                  <a:lnTo>
                    <a:pt x="2186646" y="318469"/>
                  </a:lnTo>
                  <a:lnTo>
                    <a:pt x="2144297" y="328101"/>
                  </a:lnTo>
                  <a:lnTo>
                    <a:pt x="2098723" y="337285"/>
                  </a:lnTo>
                  <a:lnTo>
                    <a:pt x="2050065" y="345995"/>
                  </a:lnTo>
                  <a:lnTo>
                    <a:pt x="1998464" y="354209"/>
                  </a:lnTo>
                  <a:lnTo>
                    <a:pt x="1944061" y="361903"/>
                  </a:lnTo>
                  <a:lnTo>
                    <a:pt x="1886996" y="369052"/>
                  </a:lnTo>
                  <a:lnTo>
                    <a:pt x="1827410" y="375634"/>
                  </a:lnTo>
                  <a:lnTo>
                    <a:pt x="1765444" y="381624"/>
                  </a:lnTo>
                  <a:lnTo>
                    <a:pt x="1701238" y="386998"/>
                  </a:lnTo>
                  <a:lnTo>
                    <a:pt x="1634933" y="391733"/>
                  </a:lnTo>
                  <a:lnTo>
                    <a:pt x="1566670" y="395805"/>
                  </a:lnTo>
                  <a:lnTo>
                    <a:pt x="1496590" y="399190"/>
                  </a:lnTo>
                  <a:lnTo>
                    <a:pt x="1424834" y="401864"/>
                  </a:lnTo>
                  <a:lnTo>
                    <a:pt x="1351541" y="403803"/>
                  </a:lnTo>
                  <a:lnTo>
                    <a:pt x="1276854" y="404984"/>
                  </a:lnTo>
                  <a:lnTo>
                    <a:pt x="1200912" y="405383"/>
                  </a:lnTo>
                  <a:lnTo>
                    <a:pt x="1124969" y="404984"/>
                  </a:lnTo>
                  <a:lnTo>
                    <a:pt x="1050282" y="403803"/>
                  </a:lnTo>
                  <a:lnTo>
                    <a:pt x="976989" y="401864"/>
                  </a:lnTo>
                  <a:lnTo>
                    <a:pt x="905233" y="399190"/>
                  </a:lnTo>
                  <a:lnTo>
                    <a:pt x="835153" y="395805"/>
                  </a:lnTo>
                  <a:lnTo>
                    <a:pt x="766890" y="391733"/>
                  </a:lnTo>
                  <a:lnTo>
                    <a:pt x="700585" y="386998"/>
                  </a:lnTo>
                  <a:lnTo>
                    <a:pt x="636379" y="381624"/>
                  </a:lnTo>
                  <a:lnTo>
                    <a:pt x="574413" y="375634"/>
                  </a:lnTo>
                  <a:lnTo>
                    <a:pt x="514827" y="369052"/>
                  </a:lnTo>
                  <a:lnTo>
                    <a:pt x="457762" y="361903"/>
                  </a:lnTo>
                  <a:lnTo>
                    <a:pt x="403359" y="354209"/>
                  </a:lnTo>
                  <a:lnTo>
                    <a:pt x="351758" y="345995"/>
                  </a:lnTo>
                  <a:lnTo>
                    <a:pt x="303100" y="337285"/>
                  </a:lnTo>
                  <a:lnTo>
                    <a:pt x="257526" y="328101"/>
                  </a:lnTo>
                  <a:lnTo>
                    <a:pt x="215177" y="318469"/>
                  </a:lnTo>
                  <a:lnTo>
                    <a:pt x="176193" y="308412"/>
                  </a:lnTo>
                  <a:lnTo>
                    <a:pt x="108884" y="287117"/>
                  </a:lnTo>
                  <a:lnTo>
                    <a:pt x="56726" y="264407"/>
                  </a:lnTo>
                  <a:lnTo>
                    <a:pt x="20843" y="240472"/>
                  </a:lnTo>
                  <a:lnTo>
                    <a:pt x="2362" y="215504"/>
                  </a:lnTo>
                  <a:lnTo>
                    <a:pt x="0" y="202691"/>
                  </a:lnTo>
                </a:path>
                <a:path w="2402204" h="1216660">
                  <a:moveTo>
                    <a:pt x="0" y="202691"/>
                  </a:moveTo>
                  <a:lnTo>
                    <a:pt x="20843" y="164911"/>
                  </a:lnTo>
                  <a:lnTo>
                    <a:pt x="56726" y="140976"/>
                  </a:lnTo>
                  <a:lnTo>
                    <a:pt x="108884" y="118266"/>
                  </a:lnTo>
                  <a:lnTo>
                    <a:pt x="176193" y="96971"/>
                  </a:lnTo>
                  <a:lnTo>
                    <a:pt x="215177" y="86914"/>
                  </a:lnTo>
                  <a:lnTo>
                    <a:pt x="257526" y="77282"/>
                  </a:lnTo>
                  <a:lnTo>
                    <a:pt x="303100" y="68098"/>
                  </a:lnTo>
                  <a:lnTo>
                    <a:pt x="351758" y="59388"/>
                  </a:lnTo>
                  <a:lnTo>
                    <a:pt x="403359" y="51174"/>
                  </a:lnTo>
                  <a:lnTo>
                    <a:pt x="457762" y="43480"/>
                  </a:lnTo>
                  <a:lnTo>
                    <a:pt x="514827" y="36331"/>
                  </a:lnTo>
                  <a:lnTo>
                    <a:pt x="574413" y="29749"/>
                  </a:lnTo>
                  <a:lnTo>
                    <a:pt x="636379" y="23759"/>
                  </a:lnTo>
                  <a:lnTo>
                    <a:pt x="700585" y="18385"/>
                  </a:lnTo>
                  <a:lnTo>
                    <a:pt x="766890" y="13650"/>
                  </a:lnTo>
                  <a:lnTo>
                    <a:pt x="835153" y="9578"/>
                  </a:lnTo>
                  <a:lnTo>
                    <a:pt x="905233" y="6193"/>
                  </a:lnTo>
                  <a:lnTo>
                    <a:pt x="976989" y="3519"/>
                  </a:lnTo>
                  <a:lnTo>
                    <a:pt x="1050282" y="1580"/>
                  </a:lnTo>
                  <a:lnTo>
                    <a:pt x="1124969" y="399"/>
                  </a:lnTo>
                  <a:lnTo>
                    <a:pt x="1200912" y="0"/>
                  </a:lnTo>
                  <a:lnTo>
                    <a:pt x="1276854" y="399"/>
                  </a:lnTo>
                  <a:lnTo>
                    <a:pt x="1351541" y="1580"/>
                  </a:lnTo>
                  <a:lnTo>
                    <a:pt x="1424834" y="3519"/>
                  </a:lnTo>
                  <a:lnTo>
                    <a:pt x="1496590" y="6193"/>
                  </a:lnTo>
                  <a:lnTo>
                    <a:pt x="1566670" y="9578"/>
                  </a:lnTo>
                  <a:lnTo>
                    <a:pt x="1634933" y="13650"/>
                  </a:lnTo>
                  <a:lnTo>
                    <a:pt x="1701238" y="18385"/>
                  </a:lnTo>
                  <a:lnTo>
                    <a:pt x="1765444" y="23759"/>
                  </a:lnTo>
                  <a:lnTo>
                    <a:pt x="1827410" y="29749"/>
                  </a:lnTo>
                  <a:lnTo>
                    <a:pt x="1886996" y="36331"/>
                  </a:lnTo>
                  <a:lnTo>
                    <a:pt x="1944061" y="43480"/>
                  </a:lnTo>
                  <a:lnTo>
                    <a:pt x="1998464" y="51174"/>
                  </a:lnTo>
                  <a:lnTo>
                    <a:pt x="2050065" y="59388"/>
                  </a:lnTo>
                  <a:lnTo>
                    <a:pt x="2098723" y="68098"/>
                  </a:lnTo>
                  <a:lnTo>
                    <a:pt x="2144297" y="77282"/>
                  </a:lnTo>
                  <a:lnTo>
                    <a:pt x="2186646" y="86914"/>
                  </a:lnTo>
                  <a:lnTo>
                    <a:pt x="2225630" y="96971"/>
                  </a:lnTo>
                  <a:lnTo>
                    <a:pt x="2292939" y="118266"/>
                  </a:lnTo>
                  <a:lnTo>
                    <a:pt x="2345097" y="140976"/>
                  </a:lnTo>
                  <a:lnTo>
                    <a:pt x="2380980" y="164911"/>
                  </a:lnTo>
                  <a:lnTo>
                    <a:pt x="2401824" y="202691"/>
                  </a:lnTo>
                  <a:lnTo>
                    <a:pt x="2401824" y="1013460"/>
                  </a:lnTo>
                  <a:lnTo>
                    <a:pt x="2380980" y="1051240"/>
                  </a:lnTo>
                  <a:lnTo>
                    <a:pt x="2345097" y="1075175"/>
                  </a:lnTo>
                  <a:lnTo>
                    <a:pt x="2292939" y="1097885"/>
                  </a:lnTo>
                  <a:lnTo>
                    <a:pt x="2225630" y="1119180"/>
                  </a:lnTo>
                  <a:lnTo>
                    <a:pt x="2186646" y="1129237"/>
                  </a:lnTo>
                  <a:lnTo>
                    <a:pt x="2144297" y="1138869"/>
                  </a:lnTo>
                  <a:lnTo>
                    <a:pt x="2098723" y="1148053"/>
                  </a:lnTo>
                  <a:lnTo>
                    <a:pt x="2050065" y="1156763"/>
                  </a:lnTo>
                  <a:lnTo>
                    <a:pt x="1998464" y="1164977"/>
                  </a:lnTo>
                  <a:lnTo>
                    <a:pt x="1944061" y="1172671"/>
                  </a:lnTo>
                  <a:lnTo>
                    <a:pt x="1886996" y="1179820"/>
                  </a:lnTo>
                  <a:lnTo>
                    <a:pt x="1827410" y="1186402"/>
                  </a:lnTo>
                  <a:lnTo>
                    <a:pt x="1765444" y="1192392"/>
                  </a:lnTo>
                  <a:lnTo>
                    <a:pt x="1701238" y="1197766"/>
                  </a:lnTo>
                  <a:lnTo>
                    <a:pt x="1634933" y="1202501"/>
                  </a:lnTo>
                  <a:lnTo>
                    <a:pt x="1566670" y="1206573"/>
                  </a:lnTo>
                  <a:lnTo>
                    <a:pt x="1496590" y="1209958"/>
                  </a:lnTo>
                  <a:lnTo>
                    <a:pt x="1424834" y="1212632"/>
                  </a:lnTo>
                  <a:lnTo>
                    <a:pt x="1351541" y="1214571"/>
                  </a:lnTo>
                  <a:lnTo>
                    <a:pt x="1276854" y="1215752"/>
                  </a:lnTo>
                  <a:lnTo>
                    <a:pt x="1200912" y="1216152"/>
                  </a:lnTo>
                  <a:lnTo>
                    <a:pt x="1124969" y="1215752"/>
                  </a:lnTo>
                  <a:lnTo>
                    <a:pt x="1050282" y="1214571"/>
                  </a:lnTo>
                  <a:lnTo>
                    <a:pt x="976989" y="1212632"/>
                  </a:lnTo>
                  <a:lnTo>
                    <a:pt x="905233" y="1209958"/>
                  </a:lnTo>
                  <a:lnTo>
                    <a:pt x="835153" y="1206573"/>
                  </a:lnTo>
                  <a:lnTo>
                    <a:pt x="766890" y="1202501"/>
                  </a:lnTo>
                  <a:lnTo>
                    <a:pt x="700585" y="1197766"/>
                  </a:lnTo>
                  <a:lnTo>
                    <a:pt x="636379" y="1192392"/>
                  </a:lnTo>
                  <a:lnTo>
                    <a:pt x="574413" y="1186402"/>
                  </a:lnTo>
                  <a:lnTo>
                    <a:pt x="514827" y="1179820"/>
                  </a:lnTo>
                  <a:lnTo>
                    <a:pt x="457762" y="1172671"/>
                  </a:lnTo>
                  <a:lnTo>
                    <a:pt x="403359" y="1164977"/>
                  </a:lnTo>
                  <a:lnTo>
                    <a:pt x="351758" y="1156763"/>
                  </a:lnTo>
                  <a:lnTo>
                    <a:pt x="303100" y="1148053"/>
                  </a:lnTo>
                  <a:lnTo>
                    <a:pt x="257526" y="1138869"/>
                  </a:lnTo>
                  <a:lnTo>
                    <a:pt x="215177" y="1129237"/>
                  </a:lnTo>
                  <a:lnTo>
                    <a:pt x="176193" y="1119180"/>
                  </a:lnTo>
                  <a:lnTo>
                    <a:pt x="108884" y="1097885"/>
                  </a:lnTo>
                  <a:lnTo>
                    <a:pt x="56726" y="1075175"/>
                  </a:lnTo>
                  <a:lnTo>
                    <a:pt x="20843" y="1051240"/>
                  </a:lnTo>
                  <a:lnTo>
                    <a:pt x="0" y="101346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84447" y="4315968"/>
              <a:ext cx="2240280" cy="649605"/>
            </a:xfrm>
            <a:custGeom>
              <a:avLst/>
              <a:gdLst/>
              <a:ahLst/>
              <a:cxnLst/>
              <a:rect l="l" t="t" r="r" b="b"/>
              <a:pathLst>
                <a:path w="2240279" h="649604">
                  <a:moveTo>
                    <a:pt x="2240279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2240279" y="649224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64711" y="4339285"/>
            <a:ext cx="161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95" dirty="0">
                <a:latin typeface="Noto Sans"/>
                <a:cs typeface="Noto Sans"/>
              </a:rPr>
              <a:t> </a:t>
            </a:r>
            <a:r>
              <a:rPr sz="1800" spc="-25" dirty="0">
                <a:latin typeface="Noto Sans"/>
                <a:cs typeface="Noto Sans"/>
              </a:rPr>
              <a:t>photo.gif</a:t>
            </a:r>
            <a:endParaRPr sz="18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03976" y="4130040"/>
            <a:ext cx="1689100" cy="1316990"/>
            <a:chOff x="5903976" y="4130040"/>
            <a:chExt cx="1689100" cy="1316990"/>
          </a:xfrm>
        </p:grpSpPr>
        <p:sp>
          <p:nvSpPr>
            <p:cNvPr id="27" name="object 27"/>
            <p:cNvSpPr/>
            <p:nvPr/>
          </p:nvSpPr>
          <p:spPr>
            <a:xfrm>
              <a:off x="5910072" y="4136136"/>
              <a:ext cx="1676400" cy="1304925"/>
            </a:xfrm>
            <a:custGeom>
              <a:avLst/>
              <a:gdLst/>
              <a:ahLst/>
              <a:cxnLst/>
              <a:rect l="l" t="t" r="r" b="b"/>
              <a:pathLst>
                <a:path w="1676400" h="1304925">
                  <a:moveTo>
                    <a:pt x="942594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942594" y="326136"/>
                  </a:lnTo>
                  <a:lnTo>
                    <a:pt x="991900" y="331103"/>
                  </a:lnTo>
                  <a:lnTo>
                    <a:pt x="1037820" y="345352"/>
                  </a:lnTo>
                  <a:lnTo>
                    <a:pt x="1079370" y="367900"/>
                  </a:lnTo>
                  <a:lnTo>
                    <a:pt x="1115567" y="397764"/>
                  </a:lnTo>
                  <a:lnTo>
                    <a:pt x="1145431" y="433961"/>
                  </a:lnTo>
                  <a:lnTo>
                    <a:pt x="1167979" y="475511"/>
                  </a:lnTo>
                  <a:lnTo>
                    <a:pt x="1182228" y="521431"/>
                  </a:lnTo>
                  <a:lnTo>
                    <a:pt x="1187196" y="570738"/>
                  </a:lnTo>
                  <a:lnTo>
                    <a:pt x="1187196" y="978408"/>
                  </a:lnTo>
                  <a:lnTo>
                    <a:pt x="1024127" y="978408"/>
                  </a:lnTo>
                  <a:lnTo>
                    <a:pt x="1350263" y="1304543"/>
                  </a:lnTo>
                  <a:lnTo>
                    <a:pt x="1676400" y="978408"/>
                  </a:lnTo>
                  <a:lnTo>
                    <a:pt x="1513331" y="978408"/>
                  </a:lnTo>
                  <a:lnTo>
                    <a:pt x="1513331" y="570738"/>
                  </a:lnTo>
                  <a:lnTo>
                    <a:pt x="1511440" y="523928"/>
                  </a:lnTo>
                  <a:lnTo>
                    <a:pt x="1505862" y="478160"/>
                  </a:lnTo>
                  <a:lnTo>
                    <a:pt x="1496745" y="433581"/>
                  </a:lnTo>
                  <a:lnTo>
                    <a:pt x="1484235" y="390339"/>
                  </a:lnTo>
                  <a:lnTo>
                    <a:pt x="1468481" y="348579"/>
                  </a:lnTo>
                  <a:lnTo>
                    <a:pt x="1449628" y="308449"/>
                  </a:lnTo>
                  <a:lnTo>
                    <a:pt x="1427823" y="270095"/>
                  </a:lnTo>
                  <a:lnTo>
                    <a:pt x="1403213" y="233665"/>
                  </a:lnTo>
                  <a:lnTo>
                    <a:pt x="1375946" y="199306"/>
                  </a:lnTo>
                  <a:lnTo>
                    <a:pt x="1346168" y="167163"/>
                  </a:lnTo>
                  <a:lnTo>
                    <a:pt x="1314025" y="137385"/>
                  </a:lnTo>
                  <a:lnTo>
                    <a:pt x="1279666" y="110118"/>
                  </a:lnTo>
                  <a:lnTo>
                    <a:pt x="1243236" y="85508"/>
                  </a:lnTo>
                  <a:lnTo>
                    <a:pt x="1204882" y="63703"/>
                  </a:lnTo>
                  <a:lnTo>
                    <a:pt x="1164752" y="44850"/>
                  </a:lnTo>
                  <a:lnTo>
                    <a:pt x="1122992" y="29096"/>
                  </a:lnTo>
                  <a:lnTo>
                    <a:pt x="1079750" y="16586"/>
                  </a:lnTo>
                  <a:lnTo>
                    <a:pt x="1035171" y="7469"/>
                  </a:lnTo>
                  <a:lnTo>
                    <a:pt x="989403" y="1891"/>
                  </a:lnTo>
                  <a:lnTo>
                    <a:pt x="9425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0072" y="4136136"/>
              <a:ext cx="1676400" cy="1304925"/>
            </a:xfrm>
            <a:custGeom>
              <a:avLst/>
              <a:gdLst/>
              <a:ahLst/>
              <a:cxnLst/>
              <a:rect l="l" t="t" r="r" b="b"/>
              <a:pathLst>
                <a:path w="1676400" h="1304925">
                  <a:moveTo>
                    <a:pt x="0" y="0"/>
                  </a:moveTo>
                  <a:lnTo>
                    <a:pt x="942594" y="0"/>
                  </a:lnTo>
                  <a:lnTo>
                    <a:pt x="989403" y="1891"/>
                  </a:lnTo>
                  <a:lnTo>
                    <a:pt x="1035171" y="7469"/>
                  </a:lnTo>
                  <a:lnTo>
                    <a:pt x="1079750" y="16586"/>
                  </a:lnTo>
                  <a:lnTo>
                    <a:pt x="1122992" y="29096"/>
                  </a:lnTo>
                  <a:lnTo>
                    <a:pt x="1164752" y="44850"/>
                  </a:lnTo>
                  <a:lnTo>
                    <a:pt x="1204882" y="63703"/>
                  </a:lnTo>
                  <a:lnTo>
                    <a:pt x="1243236" y="85508"/>
                  </a:lnTo>
                  <a:lnTo>
                    <a:pt x="1279666" y="110118"/>
                  </a:lnTo>
                  <a:lnTo>
                    <a:pt x="1314025" y="137385"/>
                  </a:lnTo>
                  <a:lnTo>
                    <a:pt x="1346168" y="167163"/>
                  </a:lnTo>
                  <a:lnTo>
                    <a:pt x="1375946" y="199306"/>
                  </a:lnTo>
                  <a:lnTo>
                    <a:pt x="1403213" y="233665"/>
                  </a:lnTo>
                  <a:lnTo>
                    <a:pt x="1427823" y="270095"/>
                  </a:lnTo>
                  <a:lnTo>
                    <a:pt x="1449628" y="308449"/>
                  </a:lnTo>
                  <a:lnTo>
                    <a:pt x="1468481" y="348579"/>
                  </a:lnTo>
                  <a:lnTo>
                    <a:pt x="1484235" y="390339"/>
                  </a:lnTo>
                  <a:lnTo>
                    <a:pt x="1496745" y="433581"/>
                  </a:lnTo>
                  <a:lnTo>
                    <a:pt x="1505862" y="478160"/>
                  </a:lnTo>
                  <a:lnTo>
                    <a:pt x="1511440" y="523928"/>
                  </a:lnTo>
                  <a:lnTo>
                    <a:pt x="1513331" y="570738"/>
                  </a:lnTo>
                  <a:lnTo>
                    <a:pt x="1513331" y="978408"/>
                  </a:lnTo>
                  <a:lnTo>
                    <a:pt x="1676400" y="978408"/>
                  </a:lnTo>
                  <a:lnTo>
                    <a:pt x="1350263" y="1304543"/>
                  </a:lnTo>
                  <a:lnTo>
                    <a:pt x="1024127" y="978408"/>
                  </a:lnTo>
                  <a:lnTo>
                    <a:pt x="1187196" y="978408"/>
                  </a:lnTo>
                  <a:lnTo>
                    <a:pt x="1187196" y="570738"/>
                  </a:lnTo>
                  <a:lnTo>
                    <a:pt x="1182228" y="521431"/>
                  </a:lnTo>
                  <a:lnTo>
                    <a:pt x="1167979" y="475511"/>
                  </a:lnTo>
                  <a:lnTo>
                    <a:pt x="1145431" y="433961"/>
                  </a:lnTo>
                  <a:lnTo>
                    <a:pt x="1115567" y="397764"/>
                  </a:lnTo>
                  <a:lnTo>
                    <a:pt x="1079370" y="367900"/>
                  </a:lnTo>
                  <a:lnTo>
                    <a:pt x="1037820" y="345352"/>
                  </a:lnTo>
                  <a:lnTo>
                    <a:pt x="991900" y="331103"/>
                  </a:lnTo>
                  <a:lnTo>
                    <a:pt x="942594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225285" y="4122546"/>
            <a:ext cx="5010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latin typeface="Noto Sans"/>
                <a:cs typeface="Noto Sans"/>
              </a:rPr>
              <a:t>P</a:t>
            </a:r>
            <a:r>
              <a:rPr sz="2000" spc="-30" dirty="0">
                <a:latin typeface="Noto Sans"/>
                <a:cs typeface="Noto Sans"/>
              </a:rPr>
              <a:t>U</a:t>
            </a:r>
            <a:r>
              <a:rPr sz="2000" spc="-15" dirty="0"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13888" y="6300215"/>
            <a:ext cx="2914015" cy="990600"/>
            <a:chOff x="2913888" y="6300215"/>
            <a:chExt cx="2914015" cy="990600"/>
          </a:xfrm>
        </p:grpSpPr>
        <p:sp>
          <p:nvSpPr>
            <p:cNvPr id="31" name="object 31"/>
            <p:cNvSpPr/>
            <p:nvPr/>
          </p:nvSpPr>
          <p:spPr>
            <a:xfrm>
              <a:off x="2919984" y="6306311"/>
              <a:ext cx="2901950" cy="978535"/>
            </a:xfrm>
            <a:custGeom>
              <a:avLst/>
              <a:gdLst/>
              <a:ahLst/>
              <a:cxnLst/>
              <a:rect l="l" t="t" r="r" b="b"/>
              <a:pathLst>
                <a:path w="2901950" h="978534">
                  <a:moveTo>
                    <a:pt x="2412492" y="0"/>
                  </a:moveTo>
                  <a:lnTo>
                    <a:pt x="2412492" y="244601"/>
                  </a:lnTo>
                  <a:lnTo>
                    <a:pt x="0" y="244601"/>
                  </a:lnTo>
                  <a:lnTo>
                    <a:pt x="0" y="733806"/>
                  </a:lnTo>
                  <a:lnTo>
                    <a:pt x="2412492" y="733806"/>
                  </a:lnTo>
                  <a:lnTo>
                    <a:pt x="2412492" y="978407"/>
                  </a:lnTo>
                  <a:lnTo>
                    <a:pt x="2901696" y="489204"/>
                  </a:lnTo>
                  <a:lnTo>
                    <a:pt x="24124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19984" y="6306311"/>
              <a:ext cx="2901950" cy="978535"/>
            </a:xfrm>
            <a:custGeom>
              <a:avLst/>
              <a:gdLst/>
              <a:ahLst/>
              <a:cxnLst/>
              <a:rect l="l" t="t" r="r" b="b"/>
              <a:pathLst>
                <a:path w="2901950" h="978534">
                  <a:moveTo>
                    <a:pt x="0" y="244601"/>
                  </a:moveTo>
                  <a:lnTo>
                    <a:pt x="2412492" y="244601"/>
                  </a:lnTo>
                  <a:lnTo>
                    <a:pt x="2412492" y="0"/>
                  </a:lnTo>
                  <a:lnTo>
                    <a:pt x="2901696" y="489204"/>
                  </a:lnTo>
                  <a:lnTo>
                    <a:pt x="2412492" y="978407"/>
                  </a:lnTo>
                  <a:lnTo>
                    <a:pt x="2412492" y="733806"/>
                  </a:lnTo>
                  <a:lnTo>
                    <a:pt x="0" y="733806"/>
                  </a:lnTo>
                  <a:lnTo>
                    <a:pt x="0" y="244601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01085" y="6619113"/>
            <a:ext cx="20739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COPY </a:t>
            </a:r>
            <a:r>
              <a:rPr sz="2000" spc="-45" dirty="0">
                <a:latin typeface="Noto Sans"/>
                <a:cs typeface="Noto Sans"/>
              </a:rPr>
              <a:t>ID=</a:t>
            </a:r>
            <a:r>
              <a:rPr sz="2000" spc="-15" dirty="0">
                <a:latin typeface="Noto Sans"/>
                <a:cs typeface="Noto Sans"/>
              </a:rPr>
              <a:t> </a:t>
            </a:r>
            <a:r>
              <a:rPr sz="2000" spc="-20" dirty="0">
                <a:latin typeface="Noto Sans"/>
                <a:cs typeface="Noto Sans"/>
              </a:rPr>
              <a:t>111111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584936" y="5297423"/>
            <a:ext cx="2420111" cy="2816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677645" y="7616443"/>
            <a:ext cx="207327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marR="450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20" dirty="0">
                <a:latin typeface="Noto Sans"/>
                <a:cs typeface="Noto Sans"/>
              </a:rPr>
              <a:t>Versioning</a:t>
            </a:r>
            <a:r>
              <a:rPr sz="1800" spc="-90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320018" y="3922521"/>
            <a:ext cx="2414905" cy="1226185"/>
            <a:chOff x="11320018" y="3922521"/>
            <a:chExt cx="2414905" cy="1226185"/>
          </a:xfrm>
        </p:grpSpPr>
        <p:sp>
          <p:nvSpPr>
            <p:cNvPr id="37" name="object 37"/>
            <p:cNvSpPr/>
            <p:nvPr/>
          </p:nvSpPr>
          <p:spPr>
            <a:xfrm>
              <a:off x="11326368" y="3928871"/>
              <a:ext cx="2402205" cy="1213485"/>
            </a:xfrm>
            <a:custGeom>
              <a:avLst/>
              <a:gdLst/>
              <a:ahLst/>
              <a:cxnLst/>
              <a:rect l="l" t="t" r="r" b="b"/>
              <a:pathLst>
                <a:path w="2402205" h="1213485">
                  <a:moveTo>
                    <a:pt x="1200911" y="0"/>
                  </a:moveTo>
                  <a:lnTo>
                    <a:pt x="1124969" y="397"/>
                  </a:lnTo>
                  <a:lnTo>
                    <a:pt x="1050282" y="1575"/>
                  </a:lnTo>
                  <a:lnTo>
                    <a:pt x="976989" y="3509"/>
                  </a:lnTo>
                  <a:lnTo>
                    <a:pt x="905233" y="6176"/>
                  </a:lnTo>
                  <a:lnTo>
                    <a:pt x="835153" y="9552"/>
                  </a:lnTo>
                  <a:lnTo>
                    <a:pt x="766890" y="13612"/>
                  </a:lnTo>
                  <a:lnTo>
                    <a:pt x="700585" y="18335"/>
                  </a:lnTo>
                  <a:lnTo>
                    <a:pt x="636379" y="23694"/>
                  </a:lnTo>
                  <a:lnTo>
                    <a:pt x="574413" y="29668"/>
                  </a:lnTo>
                  <a:lnTo>
                    <a:pt x="514827" y="36232"/>
                  </a:lnTo>
                  <a:lnTo>
                    <a:pt x="457762" y="43363"/>
                  </a:lnTo>
                  <a:lnTo>
                    <a:pt x="403359" y="51037"/>
                  </a:lnTo>
                  <a:lnTo>
                    <a:pt x="351758" y="59229"/>
                  </a:lnTo>
                  <a:lnTo>
                    <a:pt x="303100" y="67917"/>
                  </a:lnTo>
                  <a:lnTo>
                    <a:pt x="257526" y="77077"/>
                  </a:lnTo>
                  <a:lnTo>
                    <a:pt x="215177" y="86685"/>
                  </a:lnTo>
                  <a:lnTo>
                    <a:pt x="176193" y="96717"/>
                  </a:lnTo>
                  <a:lnTo>
                    <a:pt x="108884" y="117958"/>
                  </a:lnTo>
                  <a:lnTo>
                    <a:pt x="56726" y="140613"/>
                  </a:lnTo>
                  <a:lnTo>
                    <a:pt x="20843" y="164490"/>
                  </a:lnTo>
                  <a:lnTo>
                    <a:pt x="0" y="202183"/>
                  </a:lnTo>
                  <a:lnTo>
                    <a:pt x="0" y="1010919"/>
                  </a:lnTo>
                  <a:lnTo>
                    <a:pt x="20843" y="1048613"/>
                  </a:lnTo>
                  <a:lnTo>
                    <a:pt x="56726" y="1072490"/>
                  </a:lnTo>
                  <a:lnTo>
                    <a:pt x="108884" y="1095145"/>
                  </a:lnTo>
                  <a:lnTo>
                    <a:pt x="176193" y="1116386"/>
                  </a:lnTo>
                  <a:lnTo>
                    <a:pt x="215177" y="1126418"/>
                  </a:lnTo>
                  <a:lnTo>
                    <a:pt x="257526" y="1136026"/>
                  </a:lnTo>
                  <a:lnTo>
                    <a:pt x="303100" y="1145186"/>
                  </a:lnTo>
                  <a:lnTo>
                    <a:pt x="351758" y="1153874"/>
                  </a:lnTo>
                  <a:lnTo>
                    <a:pt x="403359" y="1162066"/>
                  </a:lnTo>
                  <a:lnTo>
                    <a:pt x="457762" y="1169740"/>
                  </a:lnTo>
                  <a:lnTo>
                    <a:pt x="514827" y="1176871"/>
                  </a:lnTo>
                  <a:lnTo>
                    <a:pt x="574413" y="1183435"/>
                  </a:lnTo>
                  <a:lnTo>
                    <a:pt x="636379" y="1189409"/>
                  </a:lnTo>
                  <a:lnTo>
                    <a:pt x="700585" y="1194768"/>
                  </a:lnTo>
                  <a:lnTo>
                    <a:pt x="766890" y="1199491"/>
                  </a:lnTo>
                  <a:lnTo>
                    <a:pt x="835153" y="1203551"/>
                  </a:lnTo>
                  <a:lnTo>
                    <a:pt x="905233" y="1206927"/>
                  </a:lnTo>
                  <a:lnTo>
                    <a:pt x="976989" y="1209594"/>
                  </a:lnTo>
                  <a:lnTo>
                    <a:pt x="1050282" y="1211528"/>
                  </a:lnTo>
                  <a:lnTo>
                    <a:pt x="1124969" y="1212706"/>
                  </a:lnTo>
                  <a:lnTo>
                    <a:pt x="1200911" y="1213103"/>
                  </a:lnTo>
                  <a:lnTo>
                    <a:pt x="1276854" y="1212706"/>
                  </a:lnTo>
                  <a:lnTo>
                    <a:pt x="1351541" y="1211528"/>
                  </a:lnTo>
                  <a:lnTo>
                    <a:pt x="1424834" y="1209594"/>
                  </a:lnTo>
                  <a:lnTo>
                    <a:pt x="1496590" y="1206927"/>
                  </a:lnTo>
                  <a:lnTo>
                    <a:pt x="1566670" y="1203551"/>
                  </a:lnTo>
                  <a:lnTo>
                    <a:pt x="1634933" y="1199491"/>
                  </a:lnTo>
                  <a:lnTo>
                    <a:pt x="1701238" y="1194768"/>
                  </a:lnTo>
                  <a:lnTo>
                    <a:pt x="1765444" y="1189409"/>
                  </a:lnTo>
                  <a:lnTo>
                    <a:pt x="1827410" y="1183435"/>
                  </a:lnTo>
                  <a:lnTo>
                    <a:pt x="1886996" y="1176871"/>
                  </a:lnTo>
                  <a:lnTo>
                    <a:pt x="1944061" y="1169740"/>
                  </a:lnTo>
                  <a:lnTo>
                    <a:pt x="1998464" y="1162066"/>
                  </a:lnTo>
                  <a:lnTo>
                    <a:pt x="2050065" y="1153874"/>
                  </a:lnTo>
                  <a:lnTo>
                    <a:pt x="2098723" y="1145186"/>
                  </a:lnTo>
                  <a:lnTo>
                    <a:pt x="2144297" y="1136026"/>
                  </a:lnTo>
                  <a:lnTo>
                    <a:pt x="2186646" y="1126418"/>
                  </a:lnTo>
                  <a:lnTo>
                    <a:pt x="2225630" y="1116386"/>
                  </a:lnTo>
                  <a:lnTo>
                    <a:pt x="2292939" y="1095145"/>
                  </a:lnTo>
                  <a:lnTo>
                    <a:pt x="2345097" y="1072490"/>
                  </a:lnTo>
                  <a:lnTo>
                    <a:pt x="2380980" y="1048613"/>
                  </a:lnTo>
                  <a:lnTo>
                    <a:pt x="2401824" y="1010919"/>
                  </a:lnTo>
                  <a:lnTo>
                    <a:pt x="2401824" y="202183"/>
                  </a:lnTo>
                  <a:lnTo>
                    <a:pt x="2380980" y="164490"/>
                  </a:lnTo>
                  <a:lnTo>
                    <a:pt x="2345097" y="140613"/>
                  </a:lnTo>
                  <a:lnTo>
                    <a:pt x="2292939" y="117958"/>
                  </a:lnTo>
                  <a:lnTo>
                    <a:pt x="2225630" y="96717"/>
                  </a:lnTo>
                  <a:lnTo>
                    <a:pt x="2186646" y="86685"/>
                  </a:lnTo>
                  <a:lnTo>
                    <a:pt x="2144297" y="77077"/>
                  </a:lnTo>
                  <a:lnTo>
                    <a:pt x="2098723" y="67917"/>
                  </a:lnTo>
                  <a:lnTo>
                    <a:pt x="2050065" y="59229"/>
                  </a:lnTo>
                  <a:lnTo>
                    <a:pt x="1998464" y="51037"/>
                  </a:lnTo>
                  <a:lnTo>
                    <a:pt x="1944061" y="43363"/>
                  </a:lnTo>
                  <a:lnTo>
                    <a:pt x="1886996" y="36232"/>
                  </a:lnTo>
                  <a:lnTo>
                    <a:pt x="1827410" y="29668"/>
                  </a:lnTo>
                  <a:lnTo>
                    <a:pt x="1765444" y="23694"/>
                  </a:lnTo>
                  <a:lnTo>
                    <a:pt x="1701238" y="18335"/>
                  </a:lnTo>
                  <a:lnTo>
                    <a:pt x="1634933" y="13612"/>
                  </a:lnTo>
                  <a:lnTo>
                    <a:pt x="1566670" y="9552"/>
                  </a:lnTo>
                  <a:lnTo>
                    <a:pt x="1496590" y="6176"/>
                  </a:lnTo>
                  <a:lnTo>
                    <a:pt x="1424834" y="3509"/>
                  </a:lnTo>
                  <a:lnTo>
                    <a:pt x="1351541" y="1575"/>
                  </a:lnTo>
                  <a:lnTo>
                    <a:pt x="1276854" y="397"/>
                  </a:lnTo>
                  <a:lnTo>
                    <a:pt x="120091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326368" y="3928871"/>
              <a:ext cx="2402205" cy="1213485"/>
            </a:xfrm>
            <a:custGeom>
              <a:avLst/>
              <a:gdLst/>
              <a:ahLst/>
              <a:cxnLst/>
              <a:rect l="l" t="t" r="r" b="b"/>
              <a:pathLst>
                <a:path w="2402205" h="1213485">
                  <a:moveTo>
                    <a:pt x="2401824" y="202183"/>
                  </a:moveTo>
                  <a:lnTo>
                    <a:pt x="2380980" y="239877"/>
                  </a:lnTo>
                  <a:lnTo>
                    <a:pt x="2345097" y="263754"/>
                  </a:lnTo>
                  <a:lnTo>
                    <a:pt x="2292939" y="286409"/>
                  </a:lnTo>
                  <a:lnTo>
                    <a:pt x="2225630" y="307650"/>
                  </a:lnTo>
                  <a:lnTo>
                    <a:pt x="2186646" y="317682"/>
                  </a:lnTo>
                  <a:lnTo>
                    <a:pt x="2144297" y="327290"/>
                  </a:lnTo>
                  <a:lnTo>
                    <a:pt x="2098723" y="336450"/>
                  </a:lnTo>
                  <a:lnTo>
                    <a:pt x="2050065" y="345138"/>
                  </a:lnTo>
                  <a:lnTo>
                    <a:pt x="1998464" y="353330"/>
                  </a:lnTo>
                  <a:lnTo>
                    <a:pt x="1944061" y="361004"/>
                  </a:lnTo>
                  <a:lnTo>
                    <a:pt x="1886996" y="368135"/>
                  </a:lnTo>
                  <a:lnTo>
                    <a:pt x="1827410" y="374699"/>
                  </a:lnTo>
                  <a:lnTo>
                    <a:pt x="1765444" y="380673"/>
                  </a:lnTo>
                  <a:lnTo>
                    <a:pt x="1701238" y="386032"/>
                  </a:lnTo>
                  <a:lnTo>
                    <a:pt x="1634933" y="390755"/>
                  </a:lnTo>
                  <a:lnTo>
                    <a:pt x="1566670" y="394815"/>
                  </a:lnTo>
                  <a:lnTo>
                    <a:pt x="1496590" y="398191"/>
                  </a:lnTo>
                  <a:lnTo>
                    <a:pt x="1424834" y="400858"/>
                  </a:lnTo>
                  <a:lnTo>
                    <a:pt x="1351541" y="402792"/>
                  </a:lnTo>
                  <a:lnTo>
                    <a:pt x="1276854" y="403970"/>
                  </a:lnTo>
                  <a:lnTo>
                    <a:pt x="1200911" y="404367"/>
                  </a:lnTo>
                  <a:lnTo>
                    <a:pt x="1124969" y="403970"/>
                  </a:lnTo>
                  <a:lnTo>
                    <a:pt x="1050282" y="402792"/>
                  </a:lnTo>
                  <a:lnTo>
                    <a:pt x="976989" y="400858"/>
                  </a:lnTo>
                  <a:lnTo>
                    <a:pt x="905233" y="398191"/>
                  </a:lnTo>
                  <a:lnTo>
                    <a:pt x="835153" y="394815"/>
                  </a:lnTo>
                  <a:lnTo>
                    <a:pt x="766890" y="390755"/>
                  </a:lnTo>
                  <a:lnTo>
                    <a:pt x="700585" y="386032"/>
                  </a:lnTo>
                  <a:lnTo>
                    <a:pt x="636379" y="380673"/>
                  </a:lnTo>
                  <a:lnTo>
                    <a:pt x="574413" y="374699"/>
                  </a:lnTo>
                  <a:lnTo>
                    <a:pt x="514827" y="368135"/>
                  </a:lnTo>
                  <a:lnTo>
                    <a:pt x="457762" y="361004"/>
                  </a:lnTo>
                  <a:lnTo>
                    <a:pt x="403359" y="353330"/>
                  </a:lnTo>
                  <a:lnTo>
                    <a:pt x="351758" y="345138"/>
                  </a:lnTo>
                  <a:lnTo>
                    <a:pt x="303100" y="336450"/>
                  </a:lnTo>
                  <a:lnTo>
                    <a:pt x="257526" y="327290"/>
                  </a:lnTo>
                  <a:lnTo>
                    <a:pt x="215177" y="317682"/>
                  </a:lnTo>
                  <a:lnTo>
                    <a:pt x="176193" y="307650"/>
                  </a:lnTo>
                  <a:lnTo>
                    <a:pt x="108884" y="286409"/>
                  </a:lnTo>
                  <a:lnTo>
                    <a:pt x="56726" y="263754"/>
                  </a:lnTo>
                  <a:lnTo>
                    <a:pt x="20843" y="239877"/>
                  </a:lnTo>
                  <a:lnTo>
                    <a:pt x="2362" y="214967"/>
                  </a:lnTo>
                  <a:lnTo>
                    <a:pt x="0" y="202183"/>
                  </a:lnTo>
                </a:path>
                <a:path w="2402205" h="1213485">
                  <a:moveTo>
                    <a:pt x="0" y="202183"/>
                  </a:moveTo>
                  <a:lnTo>
                    <a:pt x="20843" y="164490"/>
                  </a:lnTo>
                  <a:lnTo>
                    <a:pt x="56726" y="140613"/>
                  </a:lnTo>
                  <a:lnTo>
                    <a:pt x="108884" y="117958"/>
                  </a:lnTo>
                  <a:lnTo>
                    <a:pt x="176193" y="96717"/>
                  </a:lnTo>
                  <a:lnTo>
                    <a:pt x="215177" y="86685"/>
                  </a:lnTo>
                  <a:lnTo>
                    <a:pt x="257526" y="77077"/>
                  </a:lnTo>
                  <a:lnTo>
                    <a:pt x="303100" y="67917"/>
                  </a:lnTo>
                  <a:lnTo>
                    <a:pt x="351758" y="59229"/>
                  </a:lnTo>
                  <a:lnTo>
                    <a:pt x="403359" y="51037"/>
                  </a:lnTo>
                  <a:lnTo>
                    <a:pt x="457762" y="43363"/>
                  </a:lnTo>
                  <a:lnTo>
                    <a:pt x="514827" y="36232"/>
                  </a:lnTo>
                  <a:lnTo>
                    <a:pt x="574413" y="29668"/>
                  </a:lnTo>
                  <a:lnTo>
                    <a:pt x="636379" y="23694"/>
                  </a:lnTo>
                  <a:lnTo>
                    <a:pt x="700585" y="18335"/>
                  </a:lnTo>
                  <a:lnTo>
                    <a:pt x="766890" y="13612"/>
                  </a:lnTo>
                  <a:lnTo>
                    <a:pt x="835153" y="9552"/>
                  </a:lnTo>
                  <a:lnTo>
                    <a:pt x="905233" y="6176"/>
                  </a:lnTo>
                  <a:lnTo>
                    <a:pt x="976989" y="3509"/>
                  </a:lnTo>
                  <a:lnTo>
                    <a:pt x="1050282" y="1575"/>
                  </a:lnTo>
                  <a:lnTo>
                    <a:pt x="1124969" y="397"/>
                  </a:lnTo>
                  <a:lnTo>
                    <a:pt x="1200911" y="0"/>
                  </a:lnTo>
                  <a:lnTo>
                    <a:pt x="1276854" y="397"/>
                  </a:lnTo>
                  <a:lnTo>
                    <a:pt x="1351541" y="1575"/>
                  </a:lnTo>
                  <a:lnTo>
                    <a:pt x="1424834" y="3509"/>
                  </a:lnTo>
                  <a:lnTo>
                    <a:pt x="1496590" y="6176"/>
                  </a:lnTo>
                  <a:lnTo>
                    <a:pt x="1566670" y="9552"/>
                  </a:lnTo>
                  <a:lnTo>
                    <a:pt x="1634933" y="13612"/>
                  </a:lnTo>
                  <a:lnTo>
                    <a:pt x="1701238" y="18335"/>
                  </a:lnTo>
                  <a:lnTo>
                    <a:pt x="1765444" y="23694"/>
                  </a:lnTo>
                  <a:lnTo>
                    <a:pt x="1827410" y="29668"/>
                  </a:lnTo>
                  <a:lnTo>
                    <a:pt x="1886996" y="36232"/>
                  </a:lnTo>
                  <a:lnTo>
                    <a:pt x="1944061" y="43363"/>
                  </a:lnTo>
                  <a:lnTo>
                    <a:pt x="1998464" y="51037"/>
                  </a:lnTo>
                  <a:lnTo>
                    <a:pt x="2050065" y="59229"/>
                  </a:lnTo>
                  <a:lnTo>
                    <a:pt x="2098723" y="67917"/>
                  </a:lnTo>
                  <a:lnTo>
                    <a:pt x="2144297" y="77077"/>
                  </a:lnTo>
                  <a:lnTo>
                    <a:pt x="2186646" y="86685"/>
                  </a:lnTo>
                  <a:lnTo>
                    <a:pt x="2225630" y="96717"/>
                  </a:lnTo>
                  <a:lnTo>
                    <a:pt x="2292939" y="117958"/>
                  </a:lnTo>
                  <a:lnTo>
                    <a:pt x="2345097" y="140613"/>
                  </a:lnTo>
                  <a:lnTo>
                    <a:pt x="2380980" y="164490"/>
                  </a:lnTo>
                  <a:lnTo>
                    <a:pt x="2401824" y="202183"/>
                  </a:lnTo>
                  <a:lnTo>
                    <a:pt x="2401824" y="1010919"/>
                  </a:lnTo>
                  <a:lnTo>
                    <a:pt x="2380980" y="1048613"/>
                  </a:lnTo>
                  <a:lnTo>
                    <a:pt x="2345097" y="1072490"/>
                  </a:lnTo>
                  <a:lnTo>
                    <a:pt x="2292939" y="1095145"/>
                  </a:lnTo>
                  <a:lnTo>
                    <a:pt x="2225630" y="1116386"/>
                  </a:lnTo>
                  <a:lnTo>
                    <a:pt x="2186646" y="1126418"/>
                  </a:lnTo>
                  <a:lnTo>
                    <a:pt x="2144297" y="1136026"/>
                  </a:lnTo>
                  <a:lnTo>
                    <a:pt x="2098723" y="1145186"/>
                  </a:lnTo>
                  <a:lnTo>
                    <a:pt x="2050065" y="1153874"/>
                  </a:lnTo>
                  <a:lnTo>
                    <a:pt x="1998464" y="1162066"/>
                  </a:lnTo>
                  <a:lnTo>
                    <a:pt x="1944061" y="1169740"/>
                  </a:lnTo>
                  <a:lnTo>
                    <a:pt x="1886996" y="1176871"/>
                  </a:lnTo>
                  <a:lnTo>
                    <a:pt x="1827410" y="1183435"/>
                  </a:lnTo>
                  <a:lnTo>
                    <a:pt x="1765444" y="1189409"/>
                  </a:lnTo>
                  <a:lnTo>
                    <a:pt x="1701238" y="1194768"/>
                  </a:lnTo>
                  <a:lnTo>
                    <a:pt x="1634933" y="1199491"/>
                  </a:lnTo>
                  <a:lnTo>
                    <a:pt x="1566670" y="1203551"/>
                  </a:lnTo>
                  <a:lnTo>
                    <a:pt x="1496590" y="1206927"/>
                  </a:lnTo>
                  <a:lnTo>
                    <a:pt x="1424834" y="1209594"/>
                  </a:lnTo>
                  <a:lnTo>
                    <a:pt x="1351541" y="1211528"/>
                  </a:lnTo>
                  <a:lnTo>
                    <a:pt x="1276854" y="1212706"/>
                  </a:lnTo>
                  <a:lnTo>
                    <a:pt x="1200911" y="1213103"/>
                  </a:lnTo>
                  <a:lnTo>
                    <a:pt x="1124969" y="1212706"/>
                  </a:lnTo>
                  <a:lnTo>
                    <a:pt x="1050282" y="1211528"/>
                  </a:lnTo>
                  <a:lnTo>
                    <a:pt x="976989" y="1209594"/>
                  </a:lnTo>
                  <a:lnTo>
                    <a:pt x="905233" y="1206927"/>
                  </a:lnTo>
                  <a:lnTo>
                    <a:pt x="835153" y="1203551"/>
                  </a:lnTo>
                  <a:lnTo>
                    <a:pt x="766890" y="1199491"/>
                  </a:lnTo>
                  <a:lnTo>
                    <a:pt x="700585" y="1194768"/>
                  </a:lnTo>
                  <a:lnTo>
                    <a:pt x="636379" y="1189409"/>
                  </a:lnTo>
                  <a:lnTo>
                    <a:pt x="574413" y="1183435"/>
                  </a:lnTo>
                  <a:lnTo>
                    <a:pt x="514827" y="1176871"/>
                  </a:lnTo>
                  <a:lnTo>
                    <a:pt x="457762" y="1169740"/>
                  </a:lnTo>
                  <a:lnTo>
                    <a:pt x="403359" y="1162066"/>
                  </a:lnTo>
                  <a:lnTo>
                    <a:pt x="351758" y="1153874"/>
                  </a:lnTo>
                  <a:lnTo>
                    <a:pt x="303100" y="1145186"/>
                  </a:lnTo>
                  <a:lnTo>
                    <a:pt x="257526" y="1136026"/>
                  </a:lnTo>
                  <a:lnTo>
                    <a:pt x="215177" y="1126418"/>
                  </a:lnTo>
                  <a:lnTo>
                    <a:pt x="176193" y="1116386"/>
                  </a:lnTo>
                  <a:lnTo>
                    <a:pt x="108884" y="1095145"/>
                  </a:lnTo>
                  <a:lnTo>
                    <a:pt x="56726" y="1072490"/>
                  </a:lnTo>
                  <a:lnTo>
                    <a:pt x="20843" y="1048613"/>
                  </a:lnTo>
                  <a:lnTo>
                    <a:pt x="0" y="1010919"/>
                  </a:lnTo>
                  <a:lnTo>
                    <a:pt x="0" y="202183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1858370" y="4435221"/>
            <a:ext cx="161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241023" y="6440423"/>
            <a:ext cx="2237740" cy="990600"/>
            <a:chOff x="11241023" y="6440423"/>
            <a:chExt cx="2237740" cy="990600"/>
          </a:xfrm>
        </p:grpSpPr>
        <p:sp>
          <p:nvSpPr>
            <p:cNvPr id="41" name="object 41"/>
            <p:cNvSpPr/>
            <p:nvPr/>
          </p:nvSpPr>
          <p:spPr>
            <a:xfrm>
              <a:off x="11247119" y="6446519"/>
              <a:ext cx="2225040" cy="978535"/>
            </a:xfrm>
            <a:custGeom>
              <a:avLst/>
              <a:gdLst/>
              <a:ahLst/>
              <a:cxnLst/>
              <a:rect l="l" t="t" r="r" b="b"/>
              <a:pathLst>
                <a:path w="2225040" h="978534">
                  <a:moveTo>
                    <a:pt x="1735835" y="0"/>
                  </a:moveTo>
                  <a:lnTo>
                    <a:pt x="1735835" y="244601"/>
                  </a:lnTo>
                  <a:lnTo>
                    <a:pt x="0" y="244601"/>
                  </a:lnTo>
                  <a:lnTo>
                    <a:pt x="0" y="733805"/>
                  </a:lnTo>
                  <a:lnTo>
                    <a:pt x="1735835" y="733805"/>
                  </a:lnTo>
                  <a:lnTo>
                    <a:pt x="1735835" y="978407"/>
                  </a:lnTo>
                  <a:lnTo>
                    <a:pt x="2225039" y="489203"/>
                  </a:lnTo>
                  <a:lnTo>
                    <a:pt x="17358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247119" y="6446519"/>
              <a:ext cx="2225040" cy="978535"/>
            </a:xfrm>
            <a:custGeom>
              <a:avLst/>
              <a:gdLst/>
              <a:ahLst/>
              <a:cxnLst/>
              <a:rect l="l" t="t" r="r" b="b"/>
              <a:pathLst>
                <a:path w="2225040" h="978534">
                  <a:moveTo>
                    <a:pt x="0" y="244601"/>
                  </a:moveTo>
                  <a:lnTo>
                    <a:pt x="1735835" y="244601"/>
                  </a:lnTo>
                  <a:lnTo>
                    <a:pt x="1735835" y="0"/>
                  </a:lnTo>
                  <a:lnTo>
                    <a:pt x="2225039" y="489203"/>
                  </a:lnTo>
                  <a:lnTo>
                    <a:pt x="1735835" y="978407"/>
                  </a:lnTo>
                  <a:lnTo>
                    <a:pt x="1735835" y="733805"/>
                  </a:lnTo>
                  <a:lnTo>
                    <a:pt x="0" y="733805"/>
                  </a:lnTo>
                  <a:lnTo>
                    <a:pt x="0" y="244601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274043" y="6760540"/>
            <a:ext cx="2080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oto Sans"/>
                <a:cs typeface="Noto Sans"/>
              </a:rPr>
              <a:t>DELETE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114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191365" y="3515867"/>
            <a:ext cx="675005" cy="737870"/>
            <a:chOff x="12191365" y="3515867"/>
            <a:chExt cx="675005" cy="737870"/>
          </a:xfrm>
        </p:grpSpPr>
        <p:sp>
          <p:nvSpPr>
            <p:cNvPr id="45" name="object 45"/>
            <p:cNvSpPr/>
            <p:nvPr/>
          </p:nvSpPr>
          <p:spPr>
            <a:xfrm>
              <a:off x="12197461" y="3521963"/>
              <a:ext cx="662940" cy="725805"/>
            </a:xfrm>
            <a:custGeom>
              <a:avLst/>
              <a:gdLst/>
              <a:ahLst/>
              <a:cxnLst/>
              <a:rect l="l" t="t" r="r" b="b"/>
              <a:pathLst>
                <a:path w="662940" h="725804">
                  <a:moveTo>
                    <a:pt x="492633" y="0"/>
                  </a:moveTo>
                  <a:lnTo>
                    <a:pt x="331343" y="190246"/>
                  </a:lnTo>
                  <a:lnTo>
                    <a:pt x="170053" y="0"/>
                  </a:lnTo>
                  <a:lnTo>
                    <a:pt x="0" y="144145"/>
                  </a:lnTo>
                  <a:lnTo>
                    <a:pt x="185166" y="362712"/>
                  </a:lnTo>
                  <a:lnTo>
                    <a:pt x="0" y="581278"/>
                  </a:lnTo>
                  <a:lnTo>
                    <a:pt x="170053" y="725424"/>
                  </a:lnTo>
                  <a:lnTo>
                    <a:pt x="331343" y="535177"/>
                  </a:lnTo>
                  <a:lnTo>
                    <a:pt x="492633" y="725424"/>
                  </a:lnTo>
                  <a:lnTo>
                    <a:pt x="662686" y="581278"/>
                  </a:lnTo>
                  <a:lnTo>
                    <a:pt x="477520" y="362712"/>
                  </a:lnTo>
                  <a:lnTo>
                    <a:pt x="662686" y="144145"/>
                  </a:lnTo>
                  <a:lnTo>
                    <a:pt x="49263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197461" y="3521963"/>
              <a:ext cx="662940" cy="725805"/>
            </a:xfrm>
            <a:custGeom>
              <a:avLst/>
              <a:gdLst/>
              <a:ahLst/>
              <a:cxnLst/>
              <a:rect l="l" t="t" r="r" b="b"/>
              <a:pathLst>
                <a:path w="662940" h="725804">
                  <a:moveTo>
                    <a:pt x="0" y="144145"/>
                  </a:moveTo>
                  <a:lnTo>
                    <a:pt x="170053" y="0"/>
                  </a:lnTo>
                  <a:lnTo>
                    <a:pt x="331343" y="190246"/>
                  </a:lnTo>
                  <a:lnTo>
                    <a:pt x="492633" y="0"/>
                  </a:lnTo>
                  <a:lnTo>
                    <a:pt x="662686" y="144145"/>
                  </a:lnTo>
                  <a:lnTo>
                    <a:pt x="477520" y="362712"/>
                  </a:lnTo>
                  <a:lnTo>
                    <a:pt x="662686" y="581278"/>
                  </a:lnTo>
                  <a:lnTo>
                    <a:pt x="492633" y="725424"/>
                  </a:lnTo>
                  <a:lnTo>
                    <a:pt x="331343" y="535177"/>
                  </a:lnTo>
                  <a:lnTo>
                    <a:pt x="170053" y="725424"/>
                  </a:lnTo>
                  <a:lnTo>
                    <a:pt x="0" y="581278"/>
                  </a:lnTo>
                  <a:lnTo>
                    <a:pt x="185166" y="362712"/>
                  </a:lnTo>
                  <a:lnTo>
                    <a:pt x="0" y="144145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98" name="Picture 2" descr="C:\Users\Administrator\Desktop\KLE BC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3510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1990" y="271093"/>
            <a:ext cx="47307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Version </a:t>
            </a:r>
            <a:r>
              <a:rPr sz="3200" spc="45" dirty="0"/>
              <a:t>Control</a:t>
            </a:r>
            <a:r>
              <a:rPr sz="3200" spc="-15" dirty="0"/>
              <a:t> </a:t>
            </a:r>
            <a:r>
              <a:rPr sz="3200" spc="75" dirty="0"/>
              <a:t>States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769864" y="710183"/>
            <a:ext cx="473964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48967" y="4946903"/>
            <a:ext cx="2417445" cy="1225550"/>
            <a:chOff x="1648967" y="4946903"/>
            <a:chExt cx="2417445" cy="1225550"/>
          </a:xfrm>
        </p:grpSpPr>
        <p:sp>
          <p:nvSpPr>
            <p:cNvPr id="5" name="object 5"/>
            <p:cNvSpPr/>
            <p:nvPr/>
          </p:nvSpPr>
          <p:spPr>
            <a:xfrm>
              <a:off x="1655063" y="4952999"/>
              <a:ext cx="2405380" cy="1213485"/>
            </a:xfrm>
            <a:custGeom>
              <a:avLst/>
              <a:gdLst/>
              <a:ahLst/>
              <a:cxnLst/>
              <a:rect l="l" t="t" r="r" b="b"/>
              <a:pathLst>
                <a:path w="2405379" h="1213485">
                  <a:moveTo>
                    <a:pt x="1202436" y="0"/>
                  </a:moveTo>
                  <a:lnTo>
                    <a:pt x="1126392" y="397"/>
                  </a:lnTo>
                  <a:lnTo>
                    <a:pt x="1051605" y="1575"/>
                  </a:lnTo>
                  <a:lnTo>
                    <a:pt x="978216" y="3509"/>
                  </a:lnTo>
                  <a:lnTo>
                    <a:pt x="906366" y="6176"/>
                  </a:lnTo>
                  <a:lnTo>
                    <a:pt x="836195" y="9552"/>
                  </a:lnTo>
                  <a:lnTo>
                    <a:pt x="767844" y="13612"/>
                  </a:lnTo>
                  <a:lnTo>
                    <a:pt x="701454" y="18335"/>
                  </a:lnTo>
                  <a:lnTo>
                    <a:pt x="637166" y="23694"/>
                  </a:lnTo>
                  <a:lnTo>
                    <a:pt x="575121" y="29668"/>
                  </a:lnTo>
                  <a:lnTo>
                    <a:pt x="515460" y="36232"/>
                  </a:lnTo>
                  <a:lnTo>
                    <a:pt x="458323" y="43363"/>
                  </a:lnTo>
                  <a:lnTo>
                    <a:pt x="403852" y="51037"/>
                  </a:lnTo>
                  <a:lnTo>
                    <a:pt x="352186" y="59229"/>
                  </a:lnTo>
                  <a:lnTo>
                    <a:pt x="303468" y="67917"/>
                  </a:lnTo>
                  <a:lnTo>
                    <a:pt x="257838" y="77077"/>
                  </a:lnTo>
                  <a:lnTo>
                    <a:pt x="215437" y="86685"/>
                  </a:lnTo>
                  <a:lnTo>
                    <a:pt x="176406" y="96717"/>
                  </a:lnTo>
                  <a:lnTo>
                    <a:pt x="109015" y="117958"/>
                  </a:lnTo>
                  <a:lnTo>
                    <a:pt x="56793" y="140613"/>
                  </a:lnTo>
                  <a:lnTo>
                    <a:pt x="20868" y="164490"/>
                  </a:lnTo>
                  <a:lnTo>
                    <a:pt x="0" y="202184"/>
                  </a:lnTo>
                  <a:lnTo>
                    <a:pt x="0" y="1010919"/>
                  </a:lnTo>
                  <a:lnTo>
                    <a:pt x="20868" y="1048613"/>
                  </a:lnTo>
                  <a:lnTo>
                    <a:pt x="56793" y="1072490"/>
                  </a:lnTo>
                  <a:lnTo>
                    <a:pt x="109015" y="1095145"/>
                  </a:lnTo>
                  <a:lnTo>
                    <a:pt x="176406" y="1116386"/>
                  </a:lnTo>
                  <a:lnTo>
                    <a:pt x="215437" y="1126418"/>
                  </a:lnTo>
                  <a:lnTo>
                    <a:pt x="257838" y="1136026"/>
                  </a:lnTo>
                  <a:lnTo>
                    <a:pt x="303468" y="1145186"/>
                  </a:lnTo>
                  <a:lnTo>
                    <a:pt x="352186" y="1153874"/>
                  </a:lnTo>
                  <a:lnTo>
                    <a:pt x="403852" y="1162066"/>
                  </a:lnTo>
                  <a:lnTo>
                    <a:pt x="458323" y="1169740"/>
                  </a:lnTo>
                  <a:lnTo>
                    <a:pt x="515460" y="1176871"/>
                  </a:lnTo>
                  <a:lnTo>
                    <a:pt x="575121" y="1183435"/>
                  </a:lnTo>
                  <a:lnTo>
                    <a:pt x="637166" y="1189409"/>
                  </a:lnTo>
                  <a:lnTo>
                    <a:pt x="701454" y="1194768"/>
                  </a:lnTo>
                  <a:lnTo>
                    <a:pt x="767844" y="1199491"/>
                  </a:lnTo>
                  <a:lnTo>
                    <a:pt x="836195" y="1203551"/>
                  </a:lnTo>
                  <a:lnTo>
                    <a:pt x="906366" y="1206927"/>
                  </a:lnTo>
                  <a:lnTo>
                    <a:pt x="978216" y="1209594"/>
                  </a:lnTo>
                  <a:lnTo>
                    <a:pt x="1051605" y="1211528"/>
                  </a:lnTo>
                  <a:lnTo>
                    <a:pt x="1126392" y="1212706"/>
                  </a:lnTo>
                  <a:lnTo>
                    <a:pt x="1202436" y="1213104"/>
                  </a:lnTo>
                  <a:lnTo>
                    <a:pt x="1278479" y="1212706"/>
                  </a:lnTo>
                  <a:lnTo>
                    <a:pt x="1353266" y="1211528"/>
                  </a:lnTo>
                  <a:lnTo>
                    <a:pt x="1426655" y="1209594"/>
                  </a:lnTo>
                  <a:lnTo>
                    <a:pt x="1498505" y="1206927"/>
                  </a:lnTo>
                  <a:lnTo>
                    <a:pt x="1568676" y="1203551"/>
                  </a:lnTo>
                  <a:lnTo>
                    <a:pt x="1637027" y="1199491"/>
                  </a:lnTo>
                  <a:lnTo>
                    <a:pt x="1703417" y="1194768"/>
                  </a:lnTo>
                  <a:lnTo>
                    <a:pt x="1767705" y="1189409"/>
                  </a:lnTo>
                  <a:lnTo>
                    <a:pt x="1829750" y="1183435"/>
                  </a:lnTo>
                  <a:lnTo>
                    <a:pt x="1889411" y="1176871"/>
                  </a:lnTo>
                  <a:lnTo>
                    <a:pt x="1946548" y="1169740"/>
                  </a:lnTo>
                  <a:lnTo>
                    <a:pt x="2001019" y="1162066"/>
                  </a:lnTo>
                  <a:lnTo>
                    <a:pt x="2052685" y="1153874"/>
                  </a:lnTo>
                  <a:lnTo>
                    <a:pt x="2101403" y="1145186"/>
                  </a:lnTo>
                  <a:lnTo>
                    <a:pt x="2147033" y="1136026"/>
                  </a:lnTo>
                  <a:lnTo>
                    <a:pt x="2189434" y="1126418"/>
                  </a:lnTo>
                  <a:lnTo>
                    <a:pt x="2228465" y="1116386"/>
                  </a:lnTo>
                  <a:lnTo>
                    <a:pt x="2295856" y="1095145"/>
                  </a:lnTo>
                  <a:lnTo>
                    <a:pt x="2348078" y="1072490"/>
                  </a:lnTo>
                  <a:lnTo>
                    <a:pt x="2384003" y="1048613"/>
                  </a:lnTo>
                  <a:lnTo>
                    <a:pt x="2404872" y="1010919"/>
                  </a:lnTo>
                  <a:lnTo>
                    <a:pt x="2404872" y="202184"/>
                  </a:lnTo>
                  <a:lnTo>
                    <a:pt x="2384003" y="164490"/>
                  </a:lnTo>
                  <a:lnTo>
                    <a:pt x="2348078" y="140613"/>
                  </a:lnTo>
                  <a:lnTo>
                    <a:pt x="2295856" y="117958"/>
                  </a:lnTo>
                  <a:lnTo>
                    <a:pt x="2228465" y="96717"/>
                  </a:lnTo>
                  <a:lnTo>
                    <a:pt x="2189434" y="86685"/>
                  </a:lnTo>
                  <a:lnTo>
                    <a:pt x="2147033" y="77077"/>
                  </a:lnTo>
                  <a:lnTo>
                    <a:pt x="2101403" y="67917"/>
                  </a:lnTo>
                  <a:lnTo>
                    <a:pt x="2052685" y="59229"/>
                  </a:lnTo>
                  <a:lnTo>
                    <a:pt x="2001019" y="51037"/>
                  </a:lnTo>
                  <a:lnTo>
                    <a:pt x="1946548" y="43363"/>
                  </a:lnTo>
                  <a:lnTo>
                    <a:pt x="1889411" y="36232"/>
                  </a:lnTo>
                  <a:lnTo>
                    <a:pt x="1829750" y="29668"/>
                  </a:lnTo>
                  <a:lnTo>
                    <a:pt x="1767705" y="23694"/>
                  </a:lnTo>
                  <a:lnTo>
                    <a:pt x="1703417" y="18335"/>
                  </a:lnTo>
                  <a:lnTo>
                    <a:pt x="1637027" y="13612"/>
                  </a:lnTo>
                  <a:lnTo>
                    <a:pt x="1568676" y="9552"/>
                  </a:lnTo>
                  <a:lnTo>
                    <a:pt x="1498505" y="6176"/>
                  </a:lnTo>
                  <a:lnTo>
                    <a:pt x="1426655" y="3509"/>
                  </a:lnTo>
                  <a:lnTo>
                    <a:pt x="1353266" y="1575"/>
                  </a:lnTo>
                  <a:lnTo>
                    <a:pt x="1278479" y="39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5063" y="4952999"/>
              <a:ext cx="2405380" cy="1213485"/>
            </a:xfrm>
            <a:custGeom>
              <a:avLst/>
              <a:gdLst/>
              <a:ahLst/>
              <a:cxnLst/>
              <a:rect l="l" t="t" r="r" b="b"/>
              <a:pathLst>
                <a:path w="2405379" h="1213485">
                  <a:moveTo>
                    <a:pt x="2404872" y="202184"/>
                  </a:moveTo>
                  <a:lnTo>
                    <a:pt x="2384003" y="239877"/>
                  </a:lnTo>
                  <a:lnTo>
                    <a:pt x="2348078" y="263754"/>
                  </a:lnTo>
                  <a:lnTo>
                    <a:pt x="2295856" y="286409"/>
                  </a:lnTo>
                  <a:lnTo>
                    <a:pt x="2228465" y="307650"/>
                  </a:lnTo>
                  <a:lnTo>
                    <a:pt x="2189434" y="317682"/>
                  </a:lnTo>
                  <a:lnTo>
                    <a:pt x="2147033" y="327290"/>
                  </a:lnTo>
                  <a:lnTo>
                    <a:pt x="2101403" y="336450"/>
                  </a:lnTo>
                  <a:lnTo>
                    <a:pt x="2052685" y="345138"/>
                  </a:lnTo>
                  <a:lnTo>
                    <a:pt x="2001019" y="353330"/>
                  </a:lnTo>
                  <a:lnTo>
                    <a:pt x="1946548" y="361004"/>
                  </a:lnTo>
                  <a:lnTo>
                    <a:pt x="1889411" y="368135"/>
                  </a:lnTo>
                  <a:lnTo>
                    <a:pt x="1829750" y="374699"/>
                  </a:lnTo>
                  <a:lnTo>
                    <a:pt x="1767705" y="380673"/>
                  </a:lnTo>
                  <a:lnTo>
                    <a:pt x="1703417" y="386032"/>
                  </a:lnTo>
                  <a:lnTo>
                    <a:pt x="1637027" y="390755"/>
                  </a:lnTo>
                  <a:lnTo>
                    <a:pt x="1568676" y="394815"/>
                  </a:lnTo>
                  <a:lnTo>
                    <a:pt x="1498505" y="398191"/>
                  </a:lnTo>
                  <a:lnTo>
                    <a:pt x="1426655" y="400858"/>
                  </a:lnTo>
                  <a:lnTo>
                    <a:pt x="1353266" y="402792"/>
                  </a:lnTo>
                  <a:lnTo>
                    <a:pt x="1278479" y="403970"/>
                  </a:lnTo>
                  <a:lnTo>
                    <a:pt x="1202436" y="404367"/>
                  </a:lnTo>
                  <a:lnTo>
                    <a:pt x="1126392" y="403970"/>
                  </a:lnTo>
                  <a:lnTo>
                    <a:pt x="1051605" y="402792"/>
                  </a:lnTo>
                  <a:lnTo>
                    <a:pt x="978216" y="400858"/>
                  </a:lnTo>
                  <a:lnTo>
                    <a:pt x="906366" y="398191"/>
                  </a:lnTo>
                  <a:lnTo>
                    <a:pt x="836195" y="394815"/>
                  </a:lnTo>
                  <a:lnTo>
                    <a:pt x="767844" y="390755"/>
                  </a:lnTo>
                  <a:lnTo>
                    <a:pt x="701454" y="386032"/>
                  </a:lnTo>
                  <a:lnTo>
                    <a:pt x="637166" y="380673"/>
                  </a:lnTo>
                  <a:lnTo>
                    <a:pt x="575121" y="374699"/>
                  </a:lnTo>
                  <a:lnTo>
                    <a:pt x="515460" y="368135"/>
                  </a:lnTo>
                  <a:lnTo>
                    <a:pt x="458323" y="361004"/>
                  </a:lnTo>
                  <a:lnTo>
                    <a:pt x="403852" y="353330"/>
                  </a:lnTo>
                  <a:lnTo>
                    <a:pt x="352186" y="345138"/>
                  </a:lnTo>
                  <a:lnTo>
                    <a:pt x="303468" y="336450"/>
                  </a:lnTo>
                  <a:lnTo>
                    <a:pt x="257838" y="327290"/>
                  </a:lnTo>
                  <a:lnTo>
                    <a:pt x="215437" y="317682"/>
                  </a:lnTo>
                  <a:lnTo>
                    <a:pt x="176406" y="307650"/>
                  </a:lnTo>
                  <a:lnTo>
                    <a:pt x="109015" y="286409"/>
                  </a:lnTo>
                  <a:lnTo>
                    <a:pt x="56793" y="263754"/>
                  </a:lnTo>
                  <a:lnTo>
                    <a:pt x="20868" y="239877"/>
                  </a:lnTo>
                  <a:lnTo>
                    <a:pt x="2365" y="214967"/>
                  </a:lnTo>
                  <a:lnTo>
                    <a:pt x="0" y="202184"/>
                  </a:lnTo>
                </a:path>
                <a:path w="2405379" h="1213485">
                  <a:moveTo>
                    <a:pt x="0" y="202184"/>
                  </a:moveTo>
                  <a:lnTo>
                    <a:pt x="20868" y="164490"/>
                  </a:lnTo>
                  <a:lnTo>
                    <a:pt x="56793" y="140613"/>
                  </a:lnTo>
                  <a:lnTo>
                    <a:pt x="109015" y="117958"/>
                  </a:lnTo>
                  <a:lnTo>
                    <a:pt x="176406" y="96717"/>
                  </a:lnTo>
                  <a:lnTo>
                    <a:pt x="215437" y="86685"/>
                  </a:lnTo>
                  <a:lnTo>
                    <a:pt x="257838" y="77077"/>
                  </a:lnTo>
                  <a:lnTo>
                    <a:pt x="303468" y="67917"/>
                  </a:lnTo>
                  <a:lnTo>
                    <a:pt x="352186" y="59229"/>
                  </a:lnTo>
                  <a:lnTo>
                    <a:pt x="403852" y="51037"/>
                  </a:lnTo>
                  <a:lnTo>
                    <a:pt x="458323" y="43363"/>
                  </a:lnTo>
                  <a:lnTo>
                    <a:pt x="515460" y="36232"/>
                  </a:lnTo>
                  <a:lnTo>
                    <a:pt x="575121" y="29668"/>
                  </a:lnTo>
                  <a:lnTo>
                    <a:pt x="637166" y="23694"/>
                  </a:lnTo>
                  <a:lnTo>
                    <a:pt x="701454" y="18335"/>
                  </a:lnTo>
                  <a:lnTo>
                    <a:pt x="767844" y="13612"/>
                  </a:lnTo>
                  <a:lnTo>
                    <a:pt x="836195" y="9552"/>
                  </a:lnTo>
                  <a:lnTo>
                    <a:pt x="906366" y="6176"/>
                  </a:lnTo>
                  <a:lnTo>
                    <a:pt x="978216" y="3509"/>
                  </a:lnTo>
                  <a:lnTo>
                    <a:pt x="1051605" y="1575"/>
                  </a:lnTo>
                  <a:lnTo>
                    <a:pt x="1126392" y="397"/>
                  </a:lnTo>
                  <a:lnTo>
                    <a:pt x="1202436" y="0"/>
                  </a:lnTo>
                  <a:lnTo>
                    <a:pt x="1278479" y="397"/>
                  </a:lnTo>
                  <a:lnTo>
                    <a:pt x="1353266" y="1575"/>
                  </a:lnTo>
                  <a:lnTo>
                    <a:pt x="1426655" y="3509"/>
                  </a:lnTo>
                  <a:lnTo>
                    <a:pt x="1498505" y="6176"/>
                  </a:lnTo>
                  <a:lnTo>
                    <a:pt x="1568676" y="9552"/>
                  </a:lnTo>
                  <a:lnTo>
                    <a:pt x="1637027" y="13612"/>
                  </a:lnTo>
                  <a:lnTo>
                    <a:pt x="1703417" y="18335"/>
                  </a:lnTo>
                  <a:lnTo>
                    <a:pt x="1767705" y="23694"/>
                  </a:lnTo>
                  <a:lnTo>
                    <a:pt x="1829750" y="29668"/>
                  </a:lnTo>
                  <a:lnTo>
                    <a:pt x="1889411" y="36232"/>
                  </a:lnTo>
                  <a:lnTo>
                    <a:pt x="1946548" y="43363"/>
                  </a:lnTo>
                  <a:lnTo>
                    <a:pt x="2001019" y="51037"/>
                  </a:lnTo>
                  <a:lnTo>
                    <a:pt x="2052685" y="59229"/>
                  </a:lnTo>
                  <a:lnTo>
                    <a:pt x="2101403" y="67917"/>
                  </a:lnTo>
                  <a:lnTo>
                    <a:pt x="2147033" y="77077"/>
                  </a:lnTo>
                  <a:lnTo>
                    <a:pt x="2189434" y="86685"/>
                  </a:lnTo>
                  <a:lnTo>
                    <a:pt x="2228465" y="96717"/>
                  </a:lnTo>
                  <a:lnTo>
                    <a:pt x="2295856" y="117958"/>
                  </a:lnTo>
                  <a:lnTo>
                    <a:pt x="2348078" y="140613"/>
                  </a:lnTo>
                  <a:lnTo>
                    <a:pt x="2384003" y="164490"/>
                  </a:lnTo>
                  <a:lnTo>
                    <a:pt x="2404872" y="202184"/>
                  </a:lnTo>
                  <a:lnTo>
                    <a:pt x="2404872" y="1010919"/>
                  </a:lnTo>
                  <a:lnTo>
                    <a:pt x="2384003" y="1048613"/>
                  </a:lnTo>
                  <a:lnTo>
                    <a:pt x="2348078" y="1072490"/>
                  </a:lnTo>
                  <a:lnTo>
                    <a:pt x="2295856" y="1095145"/>
                  </a:lnTo>
                  <a:lnTo>
                    <a:pt x="2228465" y="1116386"/>
                  </a:lnTo>
                  <a:lnTo>
                    <a:pt x="2189434" y="1126418"/>
                  </a:lnTo>
                  <a:lnTo>
                    <a:pt x="2147033" y="1136026"/>
                  </a:lnTo>
                  <a:lnTo>
                    <a:pt x="2101403" y="1145186"/>
                  </a:lnTo>
                  <a:lnTo>
                    <a:pt x="2052685" y="1153874"/>
                  </a:lnTo>
                  <a:lnTo>
                    <a:pt x="2001019" y="1162066"/>
                  </a:lnTo>
                  <a:lnTo>
                    <a:pt x="1946548" y="1169740"/>
                  </a:lnTo>
                  <a:lnTo>
                    <a:pt x="1889411" y="1176871"/>
                  </a:lnTo>
                  <a:lnTo>
                    <a:pt x="1829750" y="1183435"/>
                  </a:lnTo>
                  <a:lnTo>
                    <a:pt x="1767705" y="1189409"/>
                  </a:lnTo>
                  <a:lnTo>
                    <a:pt x="1703417" y="1194768"/>
                  </a:lnTo>
                  <a:lnTo>
                    <a:pt x="1637027" y="1199491"/>
                  </a:lnTo>
                  <a:lnTo>
                    <a:pt x="1568676" y="1203551"/>
                  </a:lnTo>
                  <a:lnTo>
                    <a:pt x="1498505" y="1206927"/>
                  </a:lnTo>
                  <a:lnTo>
                    <a:pt x="1426655" y="1209594"/>
                  </a:lnTo>
                  <a:lnTo>
                    <a:pt x="1353266" y="1211528"/>
                  </a:lnTo>
                  <a:lnTo>
                    <a:pt x="1278479" y="1212706"/>
                  </a:lnTo>
                  <a:lnTo>
                    <a:pt x="1202436" y="1213104"/>
                  </a:lnTo>
                  <a:lnTo>
                    <a:pt x="1126392" y="1212706"/>
                  </a:lnTo>
                  <a:lnTo>
                    <a:pt x="1051605" y="1211528"/>
                  </a:lnTo>
                  <a:lnTo>
                    <a:pt x="978216" y="1209594"/>
                  </a:lnTo>
                  <a:lnTo>
                    <a:pt x="906366" y="1206927"/>
                  </a:lnTo>
                  <a:lnTo>
                    <a:pt x="836195" y="1203551"/>
                  </a:lnTo>
                  <a:lnTo>
                    <a:pt x="767844" y="1199491"/>
                  </a:lnTo>
                  <a:lnTo>
                    <a:pt x="701454" y="1194768"/>
                  </a:lnTo>
                  <a:lnTo>
                    <a:pt x="637166" y="1189409"/>
                  </a:lnTo>
                  <a:lnTo>
                    <a:pt x="575121" y="1183435"/>
                  </a:lnTo>
                  <a:lnTo>
                    <a:pt x="515460" y="1176871"/>
                  </a:lnTo>
                  <a:lnTo>
                    <a:pt x="458323" y="1169740"/>
                  </a:lnTo>
                  <a:lnTo>
                    <a:pt x="403852" y="1162066"/>
                  </a:lnTo>
                  <a:lnTo>
                    <a:pt x="352186" y="1153874"/>
                  </a:lnTo>
                  <a:lnTo>
                    <a:pt x="303468" y="1145186"/>
                  </a:lnTo>
                  <a:lnTo>
                    <a:pt x="257838" y="1136026"/>
                  </a:lnTo>
                  <a:lnTo>
                    <a:pt x="215437" y="1126418"/>
                  </a:lnTo>
                  <a:lnTo>
                    <a:pt x="176406" y="1116386"/>
                  </a:lnTo>
                  <a:lnTo>
                    <a:pt x="109015" y="1095145"/>
                  </a:lnTo>
                  <a:lnTo>
                    <a:pt x="56793" y="1072490"/>
                  </a:lnTo>
                  <a:lnTo>
                    <a:pt x="20868" y="1048613"/>
                  </a:lnTo>
                  <a:lnTo>
                    <a:pt x="0" y="1010919"/>
                  </a:lnTo>
                  <a:lnTo>
                    <a:pt x="0" y="20218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24888" y="5524246"/>
            <a:ext cx="1612265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Noto Sans"/>
              <a:cs typeface="Noto Sans"/>
            </a:endParaRPr>
          </a:p>
          <a:p>
            <a:pPr marL="152400">
              <a:lnSpc>
                <a:spcPct val="100000"/>
              </a:lnSpc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Unversioned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59295" y="3432047"/>
            <a:ext cx="2417064" cy="2813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75526" y="4809871"/>
            <a:ext cx="1671955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 marL="12700" marR="60960">
              <a:lnSpc>
                <a:spcPct val="100000"/>
              </a:lnSpc>
              <a:spcBef>
                <a:spcPts val="1205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55" dirty="0">
                <a:latin typeface="Noto Sans"/>
                <a:cs typeface="Noto Sans"/>
              </a:rPr>
              <a:t> </a:t>
            </a:r>
            <a:r>
              <a:rPr sz="1800" spc="-25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1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2970" y="6368872"/>
            <a:ext cx="2073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Versioning</a:t>
            </a:r>
            <a:r>
              <a:rPr sz="1800" spc="-9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161266" y="5019802"/>
            <a:ext cx="2418080" cy="1226185"/>
            <a:chOff x="12161266" y="5019802"/>
            <a:chExt cx="2418080" cy="1226185"/>
          </a:xfrm>
        </p:grpSpPr>
        <p:sp>
          <p:nvSpPr>
            <p:cNvPr id="12" name="object 12"/>
            <p:cNvSpPr/>
            <p:nvPr/>
          </p:nvSpPr>
          <p:spPr>
            <a:xfrm>
              <a:off x="12167616" y="5026152"/>
              <a:ext cx="2405380" cy="1213485"/>
            </a:xfrm>
            <a:custGeom>
              <a:avLst/>
              <a:gdLst/>
              <a:ahLst/>
              <a:cxnLst/>
              <a:rect l="l" t="t" r="r" b="b"/>
              <a:pathLst>
                <a:path w="2405380" h="1213485">
                  <a:moveTo>
                    <a:pt x="1202435" y="0"/>
                  </a:moveTo>
                  <a:lnTo>
                    <a:pt x="1126392" y="397"/>
                  </a:lnTo>
                  <a:lnTo>
                    <a:pt x="1051605" y="1575"/>
                  </a:lnTo>
                  <a:lnTo>
                    <a:pt x="978216" y="3509"/>
                  </a:lnTo>
                  <a:lnTo>
                    <a:pt x="906366" y="6176"/>
                  </a:lnTo>
                  <a:lnTo>
                    <a:pt x="836195" y="9552"/>
                  </a:lnTo>
                  <a:lnTo>
                    <a:pt x="767844" y="13612"/>
                  </a:lnTo>
                  <a:lnTo>
                    <a:pt x="701454" y="18335"/>
                  </a:lnTo>
                  <a:lnTo>
                    <a:pt x="637166" y="23694"/>
                  </a:lnTo>
                  <a:lnTo>
                    <a:pt x="575121" y="29668"/>
                  </a:lnTo>
                  <a:lnTo>
                    <a:pt x="515460" y="36232"/>
                  </a:lnTo>
                  <a:lnTo>
                    <a:pt x="458323" y="43363"/>
                  </a:lnTo>
                  <a:lnTo>
                    <a:pt x="403852" y="51037"/>
                  </a:lnTo>
                  <a:lnTo>
                    <a:pt x="352186" y="59229"/>
                  </a:lnTo>
                  <a:lnTo>
                    <a:pt x="303468" y="67917"/>
                  </a:lnTo>
                  <a:lnTo>
                    <a:pt x="257838" y="77077"/>
                  </a:lnTo>
                  <a:lnTo>
                    <a:pt x="215437" y="86685"/>
                  </a:lnTo>
                  <a:lnTo>
                    <a:pt x="176406" y="96717"/>
                  </a:lnTo>
                  <a:lnTo>
                    <a:pt x="109015" y="117958"/>
                  </a:lnTo>
                  <a:lnTo>
                    <a:pt x="56793" y="140613"/>
                  </a:lnTo>
                  <a:lnTo>
                    <a:pt x="20868" y="164490"/>
                  </a:lnTo>
                  <a:lnTo>
                    <a:pt x="0" y="202184"/>
                  </a:lnTo>
                  <a:lnTo>
                    <a:pt x="0" y="1010920"/>
                  </a:lnTo>
                  <a:lnTo>
                    <a:pt x="20868" y="1048613"/>
                  </a:lnTo>
                  <a:lnTo>
                    <a:pt x="56793" y="1072490"/>
                  </a:lnTo>
                  <a:lnTo>
                    <a:pt x="109015" y="1095145"/>
                  </a:lnTo>
                  <a:lnTo>
                    <a:pt x="176406" y="1116386"/>
                  </a:lnTo>
                  <a:lnTo>
                    <a:pt x="215437" y="1126418"/>
                  </a:lnTo>
                  <a:lnTo>
                    <a:pt x="257838" y="1136026"/>
                  </a:lnTo>
                  <a:lnTo>
                    <a:pt x="303468" y="1145186"/>
                  </a:lnTo>
                  <a:lnTo>
                    <a:pt x="352186" y="1153874"/>
                  </a:lnTo>
                  <a:lnTo>
                    <a:pt x="403852" y="1162066"/>
                  </a:lnTo>
                  <a:lnTo>
                    <a:pt x="458323" y="1169740"/>
                  </a:lnTo>
                  <a:lnTo>
                    <a:pt x="515460" y="1176871"/>
                  </a:lnTo>
                  <a:lnTo>
                    <a:pt x="575121" y="1183435"/>
                  </a:lnTo>
                  <a:lnTo>
                    <a:pt x="637166" y="1189409"/>
                  </a:lnTo>
                  <a:lnTo>
                    <a:pt x="701454" y="1194768"/>
                  </a:lnTo>
                  <a:lnTo>
                    <a:pt x="767844" y="1199491"/>
                  </a:lnTo>
                  <a:lnTo>
                    <a:pt x="836195" y="1203551"/>
                  </a:lnTo>
                  <a:lnTo>
                    <a:pt x="906366" y="1206927"/>
                  </a:lnTo>
                  <a:lnTo>
                    <a:pt x="978216" y="1209594"/>
                  </a:lnTo>
                  <a:lnTo>
                    <a:pt x="1051605" y="1211528"/>
                  </a:lnTo>
                  <a:lnTo>
                    <a:pt x="1126392" y="1212706"/>
                  </a:lnTo>
                  <a:lnTo>
                    <a:pt x="1202435" y="1213104"/>
                  </a:lnTo>
                  <a:lnTo>
                    <a:pt x="1278479" y="1212706"/>
                  </a:lnTo>
                  <a:lnTo>
                    <a:pt x="1353266" y="1211528"/>
                  </a:lnTo>
                  <a:lnTo>
                    <a:pt x="1426655" y="1209594"/>
                  </a:lnTo>
                  <a:lnTo>
                    <a:pt x="1498505" y="1206927"/>
                  </a:lnTo>
                  <a:lnTo>
                    <a:pt x="1568676" y="1203551"/>
                  </a:lnTo>
                  <a:lnTo>
                    <a:pt x="1637027" y="1199491"/>
                  </a:lnTo>
                  <a:lnTo>
                    <a:pt x="1703417" y="1194768"/>
                  </a:lnTo>
                  <a:lnTo>
                    <a:pt x="1767705" y="1189409"/>
                  </a:lnTo>
                  <a:lnTo>
                    <a:pt x="1829750" y="1183435"/>
                  </a:lnTo>
                  <a:lnTo>
                    <a:pt x="1889411" y="1176871"/>
                  </a:lnTo>
                  <a:lnTo>
                    <a:pt x="1946548" y="1169740"/>
                  </a:lnTo>
                  <a:lnTo>
                    <a:pt x="2001019" y="1162066"/>
                  </a:lnTo>
                  <a:lnTo>
                    <a:pt x="2052685" y="1153874"/>
                  </a:lnTo>
                  <a:lnTo>
                    <a:pt x="2101403" y="1145186"/>
                  </a:lnTo>
                  <a:lnTo>
                    <a:pt x="2147033" y="1136026"/>
                  </a:lnTo>
                  <a:lnTo>
                    <a:pt x="2189434" y="1126418"/>
                  </a:lnTo>
                  <a:lnTo>
                    <a:pt x="2228465" y="1116386"/>
                  </a:lnTo>
                  <a:lnTo>
                    <a:pt x="2295856" y="1095145"/>
                  </a:lnTo>
                  <a:lnTo>
                    <a:pt x="2348078" y="1072490"/>
                  </a:lnTo>
                  <a:lnTo>
                    <a:pt x="2384003" y="1048613"/>
                  </a:lnTo>
                  <a:lnTo>
                    <a:pt x="2404872" y="1010920"/>
                  </a:lnTo>
                  <a:lnTo>
                    <a:pt x="2404872" y="202184"/>
                  </a:lnTo>
                  <a:lnTo>
                    <a:pt x="2384003" y="164490"/>
                  </a:lnTo>
                  <a:lnTo>
                    <a:pt x="2348078" y="140613"/>
                  </a:lnTo>
                  <a:lnTo>
                    <a:pt x="2295856" y="117958"/>
                  </a:lnTo>
                  <a:lnTo>
                    <a:pt x="2228465" y="96717"/>
                  </a:lnTo>
                  <a:lnTo>
                    <a:pt x="2189434" y="86685"/>
                  </a:lnTo>
                  <a:lnTo>
                    <a:pt x="2147033" y="77077"/>
                  </a:lnTo>
                  <a:lnTo>
                    <a:pt x="2101403" y="67917"/>
                  </a:lnTo>
                  <a:lnTo>
                    <a:pt x="2052685" y="59229"/>
                  </a:lnTo>
                  <a:lnTo>
                    <a:pt x="2001019" y="51037"/>
                  </a:lnTo>
                  <a:lnTo>
                    <a:pt x="1946548" y="43363"/>
                  </a:lnTo>
                  <a:lnTo>
                    <a:pt x="1889411" y="36232"/>
                  </a:lnTo>
                  <a:lnTo>
                    <a:pt x="1829750" y="29668"/>
                  </a:lnTo>
                  <a:lnTo>
                    <a:pt x="1767705" y="23694"/>
                  </a:lnTo>
                  <a:lnTo>
                    <a:pt x="1703417" y="18335"/>
                  </a:lnTo>
                  <a:lnTo>
                    <a:pt x="1637027" y="13612"/>
                  </a:lnTo>
                  <a:lnTo>
                    <a:pt x="1568676" y="9552"/>
                  </a:lnTo>
                  <a:lnTo>
                    <a:pt x="1498505" y="6176"/>
                  </a:lnTo>
                  <a:lnTo>
                    <a:pt x="1426655" y="3509"/>
                  </a:lnTo>
                  <a:lnTo>
                    <a:pt x="1353266" y="1575"/>
                  </a:lnTo>
                  <a:lnTo>
                    <a:pt x="1278479" y="39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67616" y="5026152"/>
              <a:ext cx="2405380" cy="1213485"/>
            </a:xfrm>
            <a:custGeom>
              <a:avLst/>
              <a:gdLst/>
              <a:ahLst/>
              <a:cxnLst/>
              <a:rect l="l" t="t" r="r" b="b"/>
              <a:pathLst>
                <a:path w="2405380" h="1213485">
                  <a:moveTo>
                    <a:pt x="2404872" y="202184"/>
                  </a:moveTo>
                  <a:lnTo>
                    <a:pt x="2384003" y="239877"/>
                  </a:lnTo>
                  <a:lnTo>
                    <a:pt x="2348078" y="263754"/>
                  </a:lnTo>
                  <a:lnTo>
                    <a:pt x="2295856" y="286409"/>
                  </a:lnTo>
                  <a:lnTo>
                    <a:pt x="2228465" y="307650"/>
                  </a:lnTo>
                  <a:lnTo>
                    <a:pt x="2189434" y="317682"/>
                  </a:lnTo>
                  <a:lnTo>
                    <a:pt x="2147033" y="327290"/>
                  </a:lnTo>
                  <a:lnTo>
                    <a:pt x="2101403" y="336450"/>
                  </a:lnTo>
                  <a:lnTo>
                    <a:pt x="2052685" y="345138"/>
                  </a:lnTo>
                  <a:lnTo>
                    <a:pt x="2001019" y="353330"/>
                  </a:lnTo>
                  <a:lnTo>
                    <a:pt x="1946548" y="361004"/>
                  </a:lnTo>
                  <a:lnTo>
                    <a:pt x="1889411" y="368135"/>
                  </a:lnTo>
                  <a:lnTo>
                    <a:pt x="1829750" y="374699"/>
                  </a:lnTo>
                  <a:lnTo>
                    <a:pt x="1767705" y="380673"/>
                  </a:lnTo>
                  <a:lnTo>
                    <a:pt x="1703417" y="386032"/>
                  </a:lnTo>
                  <a:lnTo>
                    <a:pt x="1637027" y="390755"/>
                  </a:lnTo>
                  <a:lnTo>
                    <a:pt x="1568676" y="394815"/>
                  </a:lnTo>
                  <a:lnTo>
                    <a:pt x="1498505" y="398191"/>
                  </a:lnTo>
                  <a:lnTo>
                    <a:pt x="1426655" y="400858"/>
                  </a:lnTo>
                  <a:lnTo>
                    <a:pt x="1353266" y="402792"/>
                  </a:lnTo>
                  <a:lnTo>
                    <a:pt x="1278479" y="403970"/>
                  </a:lnTo>
                  <a:lnTo>
                    <a:pt x="1202435" y="404368"/>
                  </a:lnTo>
                  <a:lnTo>
                    <a:pt x="1126392" y="403970"/>
                  </a:lnTo>
                  <a:lnTo>
                    <a:pt x="1051605" y="402792"/>
                  </a:lnTo>
                  <a:lnTo>
                    <a:pt x="978216" y="400858"/>
                  </a:lnTo>
                  <a:lnTo>
                    <a:pt x="906366" y="398191"/>
                  </a:lnTo>
                  <a:lnTo>
                    <a:pt x="836195" y="394815"/>
                  </a:lnTo>
                  <a:lnTo>
                    <a:pt x="767844" y="390755"/>
                  </a:lnTo>
                  <a:lnTo>
                    <a:pt x="701454" y="386032"/>
                  </a:lnTo>
                  <a:lnTo>
                    <a:pt x="637166" y="380673"/>
                  </a:lnTo>
                  <a:lnTo>
                    <a:pt x="575121" y="374699"/>
                  </a:lnTo>
                  <a:lnTo>
                    <a:pt x="515460" y="368135"/>
                  </a:lnTo>
                  <a:lnTo>
                    <a:pt x="458323" y="361004"/>
                  </a:lnTo>
                  <a:lnTo>
                    <a:pt x="403852" y="353330"/>
                  </a:lnTo>
                  <a:lnTo>
                    <a:pt x="352186" y="345138"/>
                  </a:lnTo>
                  <a:lnTo>
                    <a:pt x="303468" y="336450"/>
                  </a:lnTo>
                  <a:lnTo>
                    <a:pt x="257838" y="327290"/>
                  </a:lnTo>
                  <a:lnTo>
                    <a:pt x="215437" y="317682"/>
                  </a:lnTo>
                  <a:lnTo>
                    <a:pt x="176406" y="307650"/>
                  </a:lnTo>
                  <a:lnTo>
                    <a:pt x="109015" y="286409"/>
                  </a:lnTo>
                  <a:lnTo>
                    <a:pt x="56793" y="263754"/>
                  </a:lnTo>
                  <a:lnTo>
                    <a:pt x="20868" y="239877"/>
                  </a:lnTo>
                  <a:lnTo>
                    <a:pt x="2365" y="214967"/>
                  </a:lnTo>
                  <a:lnTo>
                    <a:pt x="0" y="202184"/>
                  </a:lnTo>
                </a:path>
                <a:path w="2405380" h="1213485">
                  <a:moveTo>
                    <a:pt x="0" y="202184"/>
                  </a:moveTo>
                  <a:lnTo>
                    <a:pt x="20868" y="164490"/>
                  </a:lnTo>
                  <a:lnTo>
                    <a:pt x="56793" y="140613"/>
                  </a:lnTo>
                  <a:lnTo>
                    <a:pt x="109015" y="117958"/>
                  </a:lnTo>
                  <a:lnTo>
                    <a:pt x="176406" y="96717"/>
                  </a:lnTo>
                  <a:lnTo>
                    <a:pt x="215437" y="86685"/>
                  </a:lnTo>
                  <a:lnTo>
                    <a:pt x="257838" y="77077"/>
                  </a:lnTo>
                  <a:lnTo>
                    <a:pt x="303468" y="67917"/>
                  </a:lnTo>
                  <a:lnTo>
                    <a:pt x="352186" y="59229"/>
                  </a:lnTo>
                  <a:lnTo>
                    <a:pt x="403852" y="51037"/>
                  </a:lnTo>
                  <a:lnTo>
                    <a:pt x="458323" y="43363"/>
                  </a:lnTo>
                  <a:lnTo>
                    <a:pt x="515460" y="36232"/>
                  </a:lnTo>
                  <a:lnTo>
                    <a:pt x="575121" y="29668"/>
                  </a:lnTo>
                  <a:lnTo>
                    <a:pt x="637166" y="23694"/>
                  </a:lnTo>
                  <a:lnTo>
                    <a:pt x="701454" y="18335"/>
                  </a:lnTo>
                  <a:lnTo>
                    <a:pt x="767844" y="13612"/>
                  </a:lnTo>
                  <a:lnTo>
                    <a:pt x="836195" y="9552"/>
                  </a:lnTo>
                  <a:lnTo>
                    <a:pt x="906366" y="6176"/>
                  </a:lnTo>
                  <a:lnTo>
                    <a:pt x="978216" y="3509"/>
                  </a:lnTo>
                  <a:lnTo>
                    <a:pt x="1051605" y="1575"/>
                  </a:lnTo>
                  <a:lnTo>
                    <a:pt x="1126392" y="397"/>
                  </a:lnTo>
                  <a:lnTo>
                    <a:pt x="1202435" y="0"/>
                  </a:lnTo>
                  <a:lnTo>
                    <a:pt x="1278479" y="397"/>
                  </a:lnTo>
                  <a:lnTo>
                    <a:pt x="1353266" y="1575"/>
                  </a:lnTo>
                  <a:lnTo>
                    <a:pt x="1426655" y="3509"/>
                  </a:lnTo>
                  <a:lnTo>
                    <a:pt x="1498505" y="6176"/>
                  </a:lnTo>
                  <a:lnTo>
                    <a:pt x="1568676" y="9552"/>
                  </a:lnTo>
                  <a:lnTo>
                    <a:pt x="1637027" y="13612"/>
                  </a:lnTo>
                  <a:lnTo>
                    <a:pt x="1703417" y="18335"/>
                  </a:lnTo>
                  <a:lnTo>
                    <a:pt x="1767705" y="23694"/>
                  </a:lnTo>
                  <a:lnTo>
                    <a:pt x="1829750" y="29668"/>
                  </a:lnTo>
                  <a:lnTo>
                    <a:pt x="1889411" y="36232"/>
                  </a:lnTo>
                  <a:lnTo>
                    <a:pt x="1946548" y="43363"/>
                  </a:lnTo>
                  <a:lnTo>
                    <a:pt x="2001019" y="51037"/>
                  </a:lnTo>
                  <a:lnTo>
                    <a:pt x="2052685" y="59229"/>
                  </a:lnTo>
                  <a:lnTo>
                    <a:pt x="2101403" y="67917"/>
                  </a:lnTo>
                  <a:lnTo>
                    <a:pt x="2147033" y="77077"/>
                  </a:lnTo>
                  <a:lnTo>
                    <a:pt x="2189434" y="86685"/>
                  </a:lnTo>
                  <a:lnTo>
                    <a:pt x="2228465" y="96717"/>
                  </a:lnTo>
                  <a:lnTo>
                    <a:pt x="2295856" y="117958"/>
                  </a:lnTo>
                  <a:lnTo>
                    <a:pt x="2348078" y="140613"/>
                  </a:lnTo>
                  <a:lnTo>
                    <a:pt x="2384003" y="164490"/>
                  </a:lnTo>
                  <a:lnTo>
                    <a:pt x="2404872" y="202184"/>
                  </a:lnTo>
                  <a:lnTo>
                    <a:pt x="2404872" y="1010920"/>
                  </a:lnTo>
                  <a:lnTo>
                    <a:pt x="2384003" y="1048613"/>
                  </a:lnTo>
                  <a:lnTo>
                    <a:pt x="2348078" y="1072490"/>
                  </a:lnTo>
                  <a:lnTo>
                    <a:pt x="2295856" y="1095145"/>
                  </a:lnTo>
                  <a:lnTo>
                    <a:pt x="2228465" y="1116386"/>
                  </a:lnTo>
                  <a:lnTo>
                    <a:pt x="2189434" y="1126418"/>
                  </a:lnTo>
                  <a:lnTo>
                    <a:pt x="2147033" y="1136026"/>
                  </a:lnTo>
                  <a:lnTo>
                    <a:pt x="2101403" y="1145186"/>
                  </a:lnTo>
                  <a:lnTo>
                    <a:pt x="2052685" y="1153874"/>
                  </a:lnTo>
                  <a:lnTo>
                    <a:pt x="2001019" y="1162066"/>
                  </a:lnTo>
                  <a:lnTo>
                    <a:pt x="1946548" y="1169740"/>
                  </a:lnTo>
                  <a:lnTo>
                    <a:pt x="1889411" y="1176871"/>
                  </a:lnTo>
                  <a:lnTo>
                    <a:pt x="1829750" y="1183435"/>
                  </a:lnTo>
                  <a:lnTo>
                    <a:pt x="1767705" y="1189409"/>
                  </a:lnTo>
                  <a:lnTo>
                    <a:pt x="1703417" y="1194768"/>
                  </a:lnTo>
                  <a:lnTo>
                    <a:pt x="1637027" y="1199491"/>
                  </a:lnTo>
                  <a:lnTo>
                    <a:pt x="1568676" y="1203551"/>
                  </a:lnTo>
                  <a:lnTo>
                    <a:pt x="1498505" y="1206927"/>
                  </a:lnTo>
                  <a:lnTo>
                    <a:pt x="1426655" y="1209594"/>
                  </a:lnTo>
                  <a:lnTo>
                    <a:pt x="1353266" y="1211528"/>
                  </a:lnTo>
                  <a:lnTo>
                    <a:pt x="1278479" y="1212706"/>
                  </a:lnTo>
                  <a:lnTo>
                    <a:pt x="1202435" y="1213104"/>
                  </a:lnTo>
                  <a:lnTo>
                    <a:pt x="1126392" y="1212706"/>
                  </a:lnTo>
                  <a:lnTo>
                    <a:pt x="1051605" y="1211528"/>
                  </a:lnTo>
                  <a:lnTo>
                    <a:pt x="978216" y="1209594"/>
                  </a:lnTo>
                  <a:lnTo>
                    <a:pt x="906366" y="1206927"/>
                  </a:lnTo>
                  <a:lnTo>
                    <a:pt x="836195" y="1203551"/>
                  </a:lnTo>
                  <a:lnTo>
                    <a:pt x="767844" y="1199491"/>
                  </a:lnTo>
                  <a:lnTo>
                    <a:pt x="701454" y="1194768"/>
                  </a:lnTo>
                  <a:lnTo>
                    <a:pt x="637166" y="1189409"/>
                  </a:lnTo>
                  <a:lnTo>
                    <a:pt x="575121" y="1183435"/>
                  </a:lnTo>
                  <a:lnTo>
                    <a:pt x="515460" y="1176871"/>
                  </a:lnTo>
                  <a:lnTo>
                    <a:pt x="458323" y="1169740"/>
                  </a:lnTo>
                  <a:lnTo>
                    <a:pt x="403852" y="1162066"/>
                  </a:lnTo>
                  <a:lnTo>
                    <a:pt x="352186" y="1153874"/>
                  </a:lnTo>
                  <a:lnTo>
                    <a:pt x="303468" y="1145186"/>
                  </a:lnTo>
                  <a:lnTo>
                    <a:pt x="257838" y="1136026"/>
                  </a:lnTo>
                  <a:lnTo>
                    <a:pt x="215437" y="1126418"/>
                  </a:lnTo>
                  <a:lnTo>
                    <a:pt x="176406" y="1116386"/>
                  </a:lnTo>
                  <a:lnTo>
                    <a:pt x="109015" y="1095145"/>
                  </a:lnTo>
                  <a:lnTo>
                    <a:pt x="56793" y="1072490"/>
                  </a:lnTo>
                  <a:lnTo>
                    <a:pt x="20868" y="1048613"/>
                  </a:lnTo>
                  <a:lnTo>
                    <a:pt x="0" y="1010920"/>
                  </a:lnTo>
                  <a:lnTo>
                    <a:pt x="0" y="202184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479273" y="5512053"/>
            <a:ext cx="161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0" dirty="0">
                <a:latin typeface="Noto Sans"/>
                <a:cs typeface="Noto Sans"/>
              </a:rPr>
              <a:t> </a:t>
            </a:r>
            <a:r>
              <a:rPr sz="1800" spc="-10" dirty="0">
                <a:latin typeface="Noto Sans"/>
                <a:cs typeface="Noto Sans"/>
              </a:rPr>
              <a:t>Null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61519" y="3739896"/>
            <a:ext cx="2417445" cy="1713230"/>
            <a:chOff x="12161519" y="3739896"/>
            <a:chExt cx="2417445" cy="1713230"/>
          </a:xfrm>
        </p:grpSpPr>
        <p:sp>
          <p:nvSpPr>
            <p:cNvPr id="16" name="object 16"/>
            <p:cNvSpPr/>
            <p:nvPr/>
          </p:nvSpPr>
          <p:spPr>
            <a:xfrm>
              <a:off x="12167615" y="3745992"/>
              <a:ext cx="2405380" cy="1701164"/>
            </a:xfrm>
            <a:custGeom>
              <a:avLst/>
              <a:gdLst/>
              <a:ahLst/>
              <a:cxnLst/>
              <a:rect l="l" t="t" r="r" b="b"/>
              <a:pathLst>
                <a:path w="2405380" h="1701164">
                  <a:moveTo>
                    <a:pt x="1202435" y="0"/>
                  </a:moveTo>
                  <a:lnTo>
                    <a:pt x="1129187" y="517"/>
                  </a:lnTo>
                  <a:lnTo>
                    <a:pt x="1057099" y="2048"/>
                  </a:lnTo>
                  <a:lnTo>
                    <a:pt x="986297" y="4565"/>
                  </a:lnTo>
                  <a:lnTo>
                    <a:pt x="916908" y="8037"/>
                  </a:lnTo>
                  <a:lnTo>
                    <a:pt x="849056" y="12435"/>
                  </a:lnTo>
                  <a:lnTo>
                    <a:pt x="782868" y="17729"/>
                  </a:lnTo>
                  <a:lnTo>
                    <a:pt x="718470" y="23890"/>
                  </a:lnTo>
                  <a:lnTo>
                    <a:pt x="655987" y="30887"/>
                  </a:lnTo>
                  <a:lnTo>
                    <a:pt x="595545" y="38692"/>
                  </a:lnTo>
                  <a:lnTo>
                    <a:pt x="537270" y="47275"/>
                  </a:lnTo>
                  <a:lnTo>
                    <a:pt x="481287" y="56605"/>
                  </a:lnTo>
                  <a:lnTo>
                    <a:pt x="427723" y="66654"/>
                  </a:lnTo>
                  <a:lnTo>
                    <a:pt x="376703" y="77392"/>
                  </a:lnTo>
                  <a:lnTo>
                    <a:pt x="328353" y="88789"/>
                  </a:lnTo>
                  <a:lnTo>
                    <a:pt x="282799" y="100816"/>
                  </a:lnTo>
                  <a:lnTo>
                    <a:pt x="240166" y="113442"/>
                  </a:lnTo>
                  <a:lnTo>
                    <a:pt x="200581" y="126639"/>
                  </a:lnTo>
                  <a:lnTo>
                    <a:pt x="164168" y="140377"/>
                  </a:lnTo>
                  <a:lnTo>
                    <a:pt x="101366" y="169356"/>
                  </a:lnTo>
                  <a:lnTo>
                    <a:pt x="52765" y="200143"/>
                  </a:lnTo>
                  <a:lnTo>
                    <a:pt x="19372" y="232500"/>
                  </a:lnTo>
                  <a:lnTo>
                    <a:pt x="0" y="283463"/>
                  </a:lnTo>
                  <a:lnTo>
                    <a:pt x="0" y="1417320"/>
                  </a:lnTo>
                  <a:lnTo>
                    <a:pt x="19372" y="1468283"/>
                  </a:lnTo>
                  <a:lnTo>
                    <a:pt x="52765" y="1500640"/>
                  </a:lnTo>
                  <a:lnTo>
                    <a:pt x="101366" y="1531427"/>
                  </a:lnTo>
                  <a:lnTo>
                    <a:pt x="164168" y="1560406"/>
                  </a:lnTo>
                  <a:lnTo>
                    <a:pt x="200581" y="1574144"/>
                  </a:lnTo>
                  <a:lnTo>
                    <a:pt x="240166" y="1587341"/>
                  </a:lnTo>
                  <a:lnTo>
                    <a:pt x="282799" y="1599967"/>
                  </a:lnTo>
                  <a:lnTo>
                    <a:pt x="328353" y="1611994"/>
                  </a:lnTo>
                  <a:lnTo>
                    <a:pt x="376703" y="1623391"/>
                  </a:lnTo>
                  <a:lnTo>
                    <a:pt x="427723" y="1634129"/>
                  </a:lnTo>
                  <a:lnTo>
                    <a:pt x="481287" y="1644178"/>
                  </a:lnTo>
                  <a:lnTo>
                    <a:pt x="537270" y="1653508"/>
                  </a:lnTo>
                  <a:lnTo>
                    <a:pt x="595545" y="1662091"/>
                  </a:lnTo>
                  <a:lnTo>
                    <a:pt x="655987" y="1669896"/>
                  </a:lnTo>
                  <a:lnTo>
                    <a:pt x="718470" y="1676893"/>
                  </a:lnTo>
                  <a:lnTo>
                    <a:pt x="782868" y="1683054"/>
                  </a:lnTo>
                  <a:lnTo>
                    <a:pt x="849056" y="1688348"/>
                  </a:lnTo>
                  <a:lnTo>
                    <a:pt x="916908" y="1692746"/>
                  </a:lnTo>
                  <a:lnTo>
                    <a:pt x="986297" y="1696218"/>
                  </a:lnTo>
                  <a:lnTo>
                    <a:pt x="1057099" y="1698735"/>
                  </a:lnTo>
                  <a:lnTo>
                    <a:pt x="1129187" y="1700266"/>
                  </a:lnTo>
                  <a:lnTo>
                    <a:pt x="1202435" y="1700784"/>
                  </a:lnTo>
                  <a:lnTo>
                    <a:pt x="1275684" y="1700266"/>
                  </a:lnTo>
                  <a:lnTo>
                    <a:pt x="1347772" y="1698735"/>
                  </a:lnTo>
                  <a:lnTo>
                    <a:pt x="1418574" y="1696218"/>
                  </a:lnTo>
                  <a:lnTo>
                    <a:pt x="1487963" y="1692746"/>
                  </a:lnTo>
                  <a:lnTo>
                    <a:pt x="1555815" y="1688348"/>
                  </a:lnTo>
                  <a:lnTo>
                    <a:pt x="1622003" y="1683054"/>
                  </a:lnTo>
                  <a:lnTo>
                    <a:pt x="1686401" y="1676893"/>
                  </a:lnTo>
                  <a:lnTo>
                    <a:pt x="1748884" y="1669896"/>
                  </a:lnTo>
                  <a:lnTo>
                    <a:pt x="1809326" y="1662091"/>
                  </a:lnTo>
                  <a:lnTo>
                    <a:pt x="1867601" y="1653508"/>
                  </a:lnTo>
                  <a:lnTo>
                    <a:pt x="1923584" y="1644178"/>
                  </a:lnTo>
                  <a:lnTo>
                    <a:pt x="1977148" y="1634129"/>
                  </a:lnTo>
                  <a:lnTo>
                    <a:pt x="2028168" y="1623391"/>
                  </a:lnTo>
                  <a:lnTo>
                    <a:pt x="2076518" y="1611994"/>
                  </a:lnTo>
                  <a:lnTo>
                    <a:pt x="2122072" y="1599967"/>
                  </a:lnTo>
                  <a:lnTo>
                    <a:pt x="2164705" y="1587341"/>
                  </a:lnTo>
                  <a:lnTo>
                    <a:pt x="2204290" y="1574144"/>
                  </a:lnTo>
                  <a:lnTo>
                    <a:pt x="2240703" y="1560406"/>
                  </a:lnTo>
                  <a:lnTo>
                    <a:pt x="2303505" y="1531427"/>
                  </a:lnTo>
                  <a:lnTo>
                    <a:pt x="2352106" y="1500640"/>
                  </a:lnTo>
                  <a:lnTo>
                    <a:pt x="2385499" y="1468283"/>
                  </a:lnTo>
                  <a:lnTo>
                    <a:pt x="2404872" y="1417320"/>
                  </a:lnTo>
                  <a:lnTo>
                    <a:pt x="2404872" y="283463"/>
                  </a:lnTo>
                  <a:lnTo>
                    <a:pt x="2385499" y="232500"/>
                  </a:lnTo>
                  <a:lnTo>
                    <a:pt x="2352106" y="200143"/>
                  </a:lnTo>
                  <a:lnTo>
                    <a:pt x="2303505" y="169356"/>
                  </a:lnTo>
                  <a:lnTo>
                    <a:pt x="2240703" y="140377"/>
                  </a:lnTo>
                  <a:lnTo>
                    <a:pt x="2204290" y="126639"/>
                  </a:lnTo>
                  <a:lnTo>
                    <a:pt x="2164705" y="113442"/>
                  </a:lnTo>
                  <a:lnTo>
                    <a:pt x="2122072" y="100816"/>
                  </a:lnTo>
                  <a:lnTo>
                    <a:pt x="2076518" y="88789"/>
                  </a:lnTo>
                  <a:lnTo>
                    <a:pt x="2028168" y="77392"/>
                  </a:lnTo>
                  <a:lnTo>
                    <a:pt x="1977148" y="66654"/>
                  </a:lnTo>
                  <a:lnTo>
                    <a:pt x="1923584" y="56605"/>
                  </a:lnTo>
                  <a:lnTo>
                    <a:pt x="1867601" y="47275"/>
                  </a:lnTo>
                  <a:lnTo>
                    <a:pt x="1809326" y="38692"/>
                  </a:lnTo>
                  <a:lnTo>
                    <a:pt x="1748884" y="30887"/>
                  </a:lnTo>
                  <a:lnTo>
                    <a:pt x="1686401" y="23890"/>
                  </a:lnTo>
                  <a:lnTo>
                    <a:pt x="1622003" y="17729"/>
                  </a:lnTo>
                  <a:lnTo>
                    <a:pt x="1555815" y="12435"/>
                  </a:lnTo>
                  <a:lnTo>
                    <a:pt x="1487963" y="8037"/>
                  </a:lnTo>
                  <a:lnTo>
                    <a:pt x="1418574" y="4565"/>
                  </a:lnTo>
                  <a:lnTo>
                    <a:pt x="1347772" y="2048"/>
                  </a:lnTo>
                  <a:lnTo>
                    <a:pt x="1275684" y="51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5B9BD4">
                <a:alpha val="5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67615" y="3745992"/>
              <a:ext cx="2405380" cy="1701164"/>
            </a:xfrm>
            <a:custGeom>
              <a:avLst/>
              <a:gdLst/>
              <a:ahLst/>
              <a:cxnLst/>
              <a:rect l="l" t="t" r="r" b="b"/>
              <a:pathLst>
                <a:path w="2405380" h="1701164">
                  <a:moveTo>
                    <a:pt x="2404872" y="283463"/>
                  </a:moveTo>
                  <a:lnTo>
                    <a:pt x="2385499" y="334427"/>
                  </a:lnTo>
                  <a:lnTo>
                    <a:pt x="2352106" y="366784"/>
                  </a:lnTo>
                  <a:lnTo>
                    <a:pt x="2303505" y="397571"/>
                  </a:lnTo>
                  <a:lnTo>
                    <a:pt x="2240703" y="426550"/>
                  </a:lnTo>
                  <a:lnTo>
                    <a:pt x="2204290" y="440288"/>
                  </a:lnTo>
                  <a:lnTo>
                    <a:pt x="2164705" y="453485"/>
                  </a:lnTo>
                  <a:lnTo>
                    <a:pt x="2122072" y="466111"/>
                  </a:lnTo>
                  <a:lnTo>
                    <a:pt x="2076518" y="478138"/>
                  </a:lnTo>
                  <a:lnTo>
                    <a:pt x="2028168" y="489535"/>
                  </a:lnTo>
                  <a:lnTo>
                    <a:pt x="1977148" y="500273"/>
                  </a:lnTo>
                  <a:lnTo>
                    <a:pt x="1923584" y="510322"/>
                  </a:lnTo>
                  <a:lnTo>
                    <a:pt x="1867601" y="519652"/>
                  </a:lnTo>
                  <a:lnTo>
                    <a:pt x="1809326" y="528235"/>
                  </a:lnTo>
                  <a:lnTo>
                    <a:pt x="1748884" y="536040"/>
                  </a:lnTo>
                  <a:lnTo>
                    <a:pt x="1686401" y="543037"/>
                  </a:lnTo>
                  <a:lnTo>
                    <a:pt x="1622003" y="549198"/>
                  </a:lnTo>
                  <a:lnTo>
                    <a:pt x="1555815" y="554492"/>
                  </a:lnTo>
                  <a:lnTo>
                    <a:pt x="1487963" y="558890"/>
                  </a:lnTo>
                  <a:lnTo>
                    <a:pt x="1418574" y="562362"/>
                  </a:lnTo>
                  <a:lnTo>
                    <a:pt x="1347772" y="564879"/>
                  </a:lnTo>
                  <a:lnTo>
                    <a:pt x="1275684" y="566410"/>
                  </a:lnTo>
                  <a:lnTo>
                    <a:pt x="1202435" y="566928"/>
                  </a:lnTo>
                  <a:lnTo>
                    <a:pt x="1129187" y="566410"/>
                  </a:lnTo>
                  <a:lnTo>
                    <a:pt x="1057099" y="564879"/>
                  </a:lnTo>
                  <a:lnTo>
                    <a:pt x="986297" y="562362"/>
                  </a:lnTo>
                  <a:lnTo>
                    <a:pt x="916908" y="558890"/>
                  </a:lnTo>
                  <a:lnTo>
                    <a:pt x="849056" y="554492"/>
                  </a:lnTo>
                  <a:lnTo>
                    <a:pt x="782868" y="549198"/>
                  </a:lnTo>
                  <a:lnTo>
                    <a:pt x="718470" y="543037"/>
                  </a:lnTo>
                  <a:lnTo>
                    <a:pt x="655987" y="536040"/>
                  </a:lnTo>
                  <a:lnTo>
                    <a:pt x="595545" y="528235"/>
                  </a:lnTo>
                  <a:lnTo>
                    <a:pt x="537270" y="519652"/>
                  </a:lnTo>
                  <a:lnTo>
                    <a:pt x="481287" y="510322"/>
                  </a:lnTo>
                  <a:lnTo>
                    <a:pt x="427723" y="500273"/>
                  </a:lnTo>
                  <a:lnTo>
                    <a:pt x="376703" y="489535"/>
                  </a:lnTo>
                  <a:lnTo>
                    <a:pt x="328353" y="478138"/>
                  </a:lnTo>
                  <a:lnTo>
                    <a:pt x="282799" y="466111"/>
                  </a:lnTo>
                  <a:lnTo>
                    <a:pt x="240166" y="453485"/>
                  </a:lnTo>
                  <a:lnTo>
                    <a:pt x="200581" y="440288"/>
                  </a:lnTo>
                  <a:lnTo>
                    <a:pt x="164168" y="426550"/>
                  </a:lnTo>
                  <a:lnTo>
                    <a:pt x="101366" y="397571"/>
                  </a:lnTo>
                  <a:lnTo>
                    <a:pt x="52765" y="366784"/>
                  </a:lnTo>
                  <a:lnTo>
                    <a:pt x="19372" y="334427"/>
                  </a:lnTo>
                  <a:lnTo>
                    <a:pt x="2194" y="300735"/>
                  </a:lnTo>
                  <a:lnTo>
                    <a:pt x="0" y="283463"/>
                  </a:lnTo>
                </a:path>
                <a:path w="2405380" h="1701164">
                  <a:moveTo>
                    <a:pt x="0" y="283463"/>
                  </a:moveTo>
                  <a:lnTo>
                    <a:pt x="19372" y="232500"/>
                  </a:lnTo>
                  <a:lnTo>
                    <a:pt x="52765" y="200143"/>
                  </a:lnTo>
                  <a:lnTo>
                    <a:pt x="101366" y="169356"/>
                  </a:lnTo>
                  <a:lnTo>
                    <a:pt x="164168" y="140377"/>
                  </a:lnTo>
                  <a:lnTo>
                    <a:pt x="200581" y="126639"/>
                  </a:lnTo>
                  <a:lnTo>
                    <a:pt x="240166" y="113442"/>
                  </a:lnTo>
                  <a:lnTo>
                    <a:pt x="282799" y="100816"/>
                  </a:lnTo>
                  <a:lnTo>
                    <a:pt x="328353" y="88789"/>
                  </a:lnTo>
                  <a:lnTo>
                    <a:pt x="376703" y="77392"/>
                  </a:lnTo>
                  <a:lnTo>
                    <a:pt x="427723" y="66654"/>
                  </a:lnTo>
                  <a:lnTo>
                    <a:pt x="481287" y="56605"/>
                  </a:lnTo>
                  <a:lnTo>
                    <a:pt x="537270" y="47275"/>
                  </a:lnTo>
                  <a:lnTo>
                    <a:pt x="595545" y="38692"/>
                  </a:lnTo>
                  <a:lnTo>
                    <a:pt x="655987" y="30887"/>
                  </a:lnTo>
                  <a:lnTo>
                    <a:pt x="718470" y="23890"/>
                  </a:lnTo>
                  <a:lnTo>
                    <a:pt x="782868" y="17729"/>
                  </a:lnTo>
                  <a:lnTo>
                    <a:pt x="849056" y="12435"/>
                  </a:lnTo>
                  <a:lnTo>
                    <a:pt x="916908" y="8037"/>
                  </a:lnTo>
                  <a:lnTo>
                    <a:pt x="986297" y="4565"/>
                  </a:lnTo>
                  <a:lnTo>
                    <a:pt x="1057099" y="2048"/>
                  </a:lnTo>
                  <a:lnTo>
                    <a:pt x="1129187" y="517"/>
                  </a:lnTo>
                  <a:lnTo>
                    <a:pt x="1202435" y="0"/>
                  </a:lnTo>
                  <a:lnTo>
                    <a:pt x="1275684" y="517"/>
                  </a:lnTo>
                  <a:lnTo>
                    <a:pt x="1347772" y="2048"/>
                  </a:lnTo>
                  <a:lnTo>
                    <a:pt x="1418574" y="4565"/>
                  </a:lnTo>
                  <a:lnTo>
                    <a:pt x="1487963" y="8037"/>
                  </a:lnTo>
                  <a:lnTo>
                    <a:pt x="1555815" y="12435"/>
                  </a:lnTo>
                  <a:lnTo>
                    <a:pt x="1622003" y="17729"/>
                  </a:lnTo>
                  <a:lnTo>
                    <a:pt x="1686401" y="23890"/>
                  </a:lnTo>
                  <a:lnTo>
                    <a:pt x="1748884" y="30887"/>
                  </a:lnTo>
                  <a:lnTo>
                    <a:pt x="1809326" y="38692"/>
                  </a:lnTo>
                  <a:lnTo>
                    <a:pt x="1867601" y="47275"/>
                  </a:lnTo>
                  <a:lnTo>
                    <a:pt x="1923584" y="56605"/>
                  </a:lnTo>
                  <a:lnTo>
                    <a:pt x="1977148" y="66654"/>
                  </a:lnTo>
                  <a:lnTo>
                    <a:pt x="2028168" y="77392"/>
                  </a:lnTo>
                  <a:lnTo>
                    <a:pt x="2076518" y="88789"/>
                  </a:lnTo>
                  <a:lnTo>
                    <a:pt x="2122072" y="100816"/>
                  </a:lnTo>
                  <a:lnTo>
                    <a:pt x="2164705" y="113442"/>
                  </a:lnTo>
                  <a:lnTo>
                    <a:pt x="2204290" y="126639"/>
                  </a:lnTo>
                  <a:lnTo>
                    <a:pt x="2240703" y="140377"/>
                  </a:lnTo>
                  <a:lnTo>
                    <a:pt x="2303505" y="169356"/>
                  </a:lnTo>
                  <a:lnTo>
                    <a:pt x="2352106" y="200143"/>
                  </a:lnTo>
                  <a:lnTo>
                    <a:pt x="2385499" y="232500"/>
                  </a:lnTo>
                  <a:lnTo>
                    <a:pt x="2404872" y="283463"/>
                  </a:lnTo>
                  <a:lnTo>
                    <a:pt x="2404872" y="1417320"/>
                  </a:lnTo>
                  <a:lnTo>
                    <a:pt x="2385499" y="1468283"/>
                  </a:lnTo>
                  <a:lnTo>
                    <a:pt x="2352106" y="1500640"/>
                  </a:lnTo>
                  <a:lnTo>
                    <a:pt x="2303505" y="1531427"/>
                  </a:lnTo>
                  <a:lnTo>
                    <a:pt x="2240703" y="1560406"/>
                  </a:lnTo>
                  <a:lnTo>
                    <a:pt x="2204290" y="1574144"/>
                  </a:lnTo>
                  <a:lnTo>
                    <a:pt x="2164705" y="1587341"/>
                  </a:lnTo>
                  <a:lnTo>
                    <a:pt x="2122072" y="1599967"/>
                  </a:lnTo>
                  <a:lnTo>
                    <a:pt x="2076518" y="1611994"/>
                  </a:lnTo>
                  <a:lnTo>
                    <a:pt x="2028168" y="1623391"/>
                  </a:lnTo>
                  <a:lnTo>
                    <a:pt x="1977148" y="1634129"/>
                  </a:lnTo>
                  <a:lnTo>
                    <a:pt x="1923584" y="1644178"/>
                  </a:lnTo>
                  <a:lnTo>
                    <a:pt x="1867601" y="1653508"/>
                  </a:lnTo>
                  <a:lnTo>
                    <a:pt x="1809326" y="1662091"/>
                  </a:lnTo>
                  <a:lnTo>
                    <a:pt x="1748884" y="1669896"/>
                  </a:lnTo>
                  <a:lnTo>
                    <a:pt x="1686401" y="1676893"/>
                  </a:lnTo>
                  <a:lnTo>
                    <a:pt x="1622003" y="1683054"/>
                  </a:lnTo>
                  <a:lnTo>
                    <a:pt x="1555815" y="1688348"/>
                  </a:lnTo>
                  <a:lnTo>
                    <a:pt x="1487963" y="1692746"/>
                  </a:lnTo>
                  <a:lnTo>
                    <a:pt x="1418574" y="1696218"/>
                  </a:lnTo>
                  <a:lnTo>
                    <a:pt x="1347772" y="1698735"/>
                  </a:lnTo>
                  <a:lnTo>
                    <a:pt x="1275684" y="1700266"/>
                  </a:lnTo>
                  <a:lnTo>
                    <a:pt x="1202435" y="1700784"/>
                  </a:lnTo>
                  <a:lnTo>
                    <a:pt x="1129187" y="1700266"/>
                  </a:lnTo>
                  <a:lnTo>
                    <a:pt x="1057099" y="1698735"/>
                  </a:lnTo>
                  <a:lnTo>
                    <a:pt x="986297" y="1696218"/>
                  </a:lnTo>
                  <a:lnTo>
                    <a:pt x="916908" y="1692746"/>
                  </a:lnTo>
                  <a:lnTo>
                    <a:pt x="849056" y="1688348"/>
                  </a:lnTo>
                  <a:lnTo>
                    <a:pt x="782868" y="1683054"/>
                  </a:lnTo>
                  <a:lnTo>
                    <a:pt x="718470" y="1676893"/>
                  </a:lnTo>
                  <a:lnTo>
                    <a:pt x="655987" y="1669896"/>
                  </a:lnTo>
                  <a:lnTo>
                    <a:pt x="595545" y="1662091"/>
                  </a:lnTo>
                  <a:lnTo>
                    <a:pt x="537270" y="1653508"/>
                  </a:lnTo>
                  <a:lnTo>
                    <a:pt x="481287" y="1644178"/>
                  </a:lnTo>
                  <a:lnTo>
                    <a:pt x="427723" y="1634129"/>
                  </a:lnTo>
                  <a:lnTo>
                    <a:pt x="376703" y="1623391"/>
                  </a:lnTo>
                  <a:lnTo>
                    <a:pt x="328353" y="1611994"/>
                  </a:lnTo>
                  <a:lnTo>
                    <a:pt x="282799" y="1599967"/>
                  </a:lnTo>
                  <a:lnTo>
                    <a:pt x="240166" y="1587341"/>
                  </a:lnTo>
                  <a:lnTo>
                    <a:pt x="200581" y="1574144"/>
                  </a:lnTo>
                  <a:lnTo>
                    <a:pt x="164168" y="1560406"/>
                  </a:lnTo>
                  <a:lnTo>
                    <a:pt x="101366" y="1531427"/>
                  </a:lnTo>
                  <a:lnTo>
                    <a:pt x="52765" y="1500640"/>
                  </a:lnTo>
                  <a:lnTo>
                    <a:pt x="19372" y="1468283"/>
                  </a:lnTo>
                  <a:lnTo>
                    <a:pt x="0" y="1417320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211304" y="6368872"/>
            <a:ext cx="24079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Versioning</a:t>
            </a:r>
            <a:r>
              <a:rPr sz="18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Suspended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5327" y="1291539"/>
            <a:ext cx="11824335" cy="701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Buckets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5" dirty="0">
                <a:latin typeface="Noto Sans"/>
                <a:cs typeface="Noto Sans"/>
              </a:rPr>
              <a:t>be </a:t>
            </a:r>
            <a:r>
              <a:rPr sz="2200" spc="-10" dirty="0">
                <a:latin typeface="Noto Sans"/>
                <a:cs typeface="Noto Sans"/>
              </a:rPr>
              <a:t>in </a:t>
            </a:r>
            <a:r>
              <a:rPr sz="2200" spc="-5" dirty="0">
                <a:latin typeface="Noto Sans"/>
                <a:cs typeface="Noto Sans"/>
              </a:rPr>
              <a:t>one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three </a:t>
            </a:r>
            <a:r>
              <a:rPr sz="2200" spc="-15" dirty="0">
                <a:latin typeface="Noto Sans"/>
                <a:cs typeface="Noto Sans"/>
              </a:rPr>
              <a:t>states: </a:t>
            </a:r>
            <a:r>
              <a:rPr sz="2200" spc="-10" dirty="0">
                <a:latin typeface="Noto Sans"/>
                <a:cs typeface="Noto Sans"/>
              </a:rPr>
              <a:t>unversioned </a:t>
            </a:r>
            <a:r>
              <a:rPr sz="2200" spc="-15" dirty="0">
                <a:latin typeface="Noto Sans"/>
                <a:cs typeface="Noto Sans"/>
              </a:rPr>
              <a:t>(the </a:t>
            </a:r>
            <a:r>
              <a:rPr sz="2200" spc="-20" dirty="0">
                <a:latin typeface="Noto Sans"/>
                <a:cs typeface="Noto Sans"/>
              </a:rPr>
              <a:t>default), versioning-enabled,</a:t>
            </a:r>
            <a:r>
              <a:rPr sz="2200" spc="145" dirty="0">
                <a:latin typeface="Noto Sans"/>
                <a:cs typeface="Noto Sans"/>
              </a:rPr>
              <a:t> </a:t>
            </a:r>
            <a:r>
              <a:rPr sz="2200" dirty="0">
                <a:latin typeface="Noto Sans"/>
                <a:cs typeface="Noto Sans"/>
              </a:rPr>
              <a:t>or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versioning-suspended.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512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4246" y="271093"/>
            <a:ext cx="52133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0" dirty="0"/>
              <a:t>Cross-Region</a:t>
            </a:r>
            <a:r>
              <a:rPr sz="3200" spc="15" dirty="0"/>
              <a:t> </a:t>
            </a:r>
            <a:r>
              <a:rPr sz="3200" spc="55" dirty="0"/>
              <a:t>Replication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553455" y="710183"/>
            <a:ext cx="518769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4200" y="5064252"/>
            <a:ext cx="2440940" cy="76200"/>
          </a:xfrm>
          <a:custGeom>
            <a:avLst/>
            <a:gdLst/>
            <a:ahLst/>
            <a:cxnLst/>
            <a:rect l="l" t="t" r="r" b="b"/>
            <a:pathLst>
              <a:path w="2440940" h="76200">
                <a:moveTo>
                  <a:pt x="2364485" y="0"/>
                </a:moveTo>
                <a:lnTo>
                  <a:pt x="2364485" y="76200"/>
                </a:lnTo>
                <a:lnTo>
                  <a:pt x="2422397" y="47244"/>
                </a:lnTo>
                <a:lnTo>
                  <a:pt x="2377185" y="47244"/>
                </a:lnTo>
                <a:lnTo>
                  <a:pt x="2377185" y="28956"/>
                </a:lnTo>
                <a:lnTo>
                  <a:pt x="2422398" y="28956"/>
                </a:lnTo>
                <a:lnTo>
                  <a:pt x="2364485" y="0"/>
                </a:lnTo>
                <a:close/>
              </a:path>
              <a:path w="2440940" h="76200">
                <a:moveTo>
                  <a:pt x="2364485" y="28956"/>
                </a:moveTo>
                <a:lnTo>
                  <a:pt x="0" y="28956"/>
                </a:lnTo>
                <a:lnTo>
                  <a:pt x="0" y="47244"/>
                </a:lnTo>
                <a:lnTo>
                  <a:pt x="2364485" y="47244"/>
                </a:lnTo>
                <a:lnTo>
                  <a:pt x="2364485" y="28956"/>
                </a:lnTo>
                <a:close/>
              </a:path>
              <a:path w="2440940" h="76200">
                <a:moveTo>
                  <a:pt x="2422398" y="28956"/>
                </a:moveTo>
                <a:lnTo>
                  <a:pt x="2377185" y="28956"/>
                </a:lnTo>
                <a:lnTo>
                  <a:pt x="2377185" y="47244"/>
                </a:lnTo>
                <a:lnTo>
                  <a:pt x="2422397" y="47244"/>
                </a:lnTo>
                <a:lnTo>
                  <a:pt x="2440685" y="38100"/>
                </a:lnTo>
                <a:lnTo>
                  <a:pt x="2422398" y="28956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04958" y="5809869"/>
            <a:ext cx="207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14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Destination 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Versioning</a:t>
            </a:r>
            <a:r>
              <a:rPr sz="18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457943" y="3691128"/>
            <a:ext cx="2566670" cy="2819400"/>
            <a:chOff x="9457943" y="3691128"/>
            <a:chExt cx="2566670" cy="2819400"/>
          </a:xfrm>
        </p:grpSpPr>
        <p:sp>
          <p:nvSpPr>
            <p:cNvPr id="7" name="object 7"/>
            <p:cNvSpPr/>
            <p:nvPr/>
          </p:nvSpPr>
          <p:spPr>
            <a:xfrm>
              <a:off x="10003535" y="4230624"/>
              <a:ext cx="1475231" cy="1530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64039" y="3697224"/>
              <a:ext cx="2554605" cy="2807335"/>
            </a:xfrm>
            <a:custGeom>
              <a:avLst/>
              <a:gdLst/>
              <a:ahLst/>
              <a:cxnLst/>
              <a:rect l="l" t="t" r="r" b="b"/>
              <a:pathLst>
                <a:path w="2554604" h="2807334">
                  <a:moveTo>
                    <a:pt x="0" y="115697"/>
                  </a:moveTo>
                  <a:lnTo>
                    <a:pt x="9094" y="70669"/>
                  </a:lnTo>
                  <a:lnTo>
                    <a:pt x="33893" y="33893"/>
                  </a:lnTo>
                  <a:lnTo>
                    <a:pt x="70669" y="9094"/>
                  </a:lnTo>
                  <a:lnTo>
                    <a:pt x="115696" y="0"/>
                  </a:lnTo>
                  <a:lnTo>
                    <a:pt x="2438527" y="0"/>
                  </a:lnTo>
                  <a:lnTo>
                    <a:pt x="2483554" y="9094"/>
                  </a:lnTo>
                  <a:lnTo>
                    <a:pt x="2520330" y="33893"/>
                  </a:lnTo>
                  <a:lnTo>
                    <a:pt x="2545129" y="70669"/>
                  </a:lnTo>
                  <a:lnTo>
                    <a:pt x="2554224" y="115697"/>
                  </a:lnTo>
                  <a:lnTo>
                    <a:pt x="2554224" y="2691511"/>
                  </a:lnTo>
                  <a:lnTo>
                    <a:pt x="2545129" y="2736538"/>
                  </a:lnTo>
                  <a:lnTo>
                    <a:pt x="2520330" y="2773314"/>
                  </a:lnTo>
                  <a:lnTo>
                    <a:pt x="2483554" y="2798113"/>
                  </a:lnTo>
                  <a:lnTo>
                    <a:pt x="2438527" y="2807208"/>
                  </a:lnTo>
                  <a:lnTo>
                    <a:pt x="115696" y="2807208"/>
                  </a:lnTo>
                  <a:lnTo>
                    <a:pt x="70669" y="2798113"/>
                  </a:lnTo>
                  <a:lnTo>
                    <a:pt x="33893" y="2773314"/>
                  </a:lnTo>
                  <a:lnTo>
                    <a:pt x="9094" y="2736538"/>
                  </a:lnTo>
                  <a:lnTo>
                    <a:pt x="0" y="2691511"/>
                  </a:lnTo>
                  <a:lnTo>
                    <a:pt x="0" y="115697"/>
                  </a:lnTo>
                  <a:close/>
                </a:path>
              </a:pathLst>
            </a:custGeom>
            <a:ln w="12192">
              <a:solidFill>
                <a:srgbClr val="ED8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65993" y="3741877"/>
            <a:ext cx="754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1800" spc="-6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1800" spc="-75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i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o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7897" y="5809869"/>
            <a:ext cx="2073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78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Source  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Versioning</a:t>
            </a:r>
            <a:r>
              <a:rPr sz="18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Enabled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70247" y="3691128"/>
            <a:ext cx="2569845" cy="2819400"/>
            <a:chOff x="4270247" y="3691128"/>
            <a:chExt cx="2569845" cy="2819400"/>
          </a:xfrm>
        </p:grpSpPr>
        <p:sp>
          <p:nvSpPr>
            <p:cNvPr id="12" name="object 12"/>
            <p:cNvSpPr/>
            <p:nvPr/>
          </p:nvSpPr>
          <p:spPr>
            <a:xfrm>
              <a:off x="4815839" y="4230624"/>
              <a:ext cx="1475232" cy="1530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6343" y="3697224"/>
              <a:ext cx="2557780" cy="2807335"/>
            </a:xfrm>
            <a:custGeom>
              <a:avLst/>
              <a:gdLst/>
              <a:ahLst/>
              <a:cxnLst/>
              <a:rect l="l" t="t" r="r" b="b"/>
              <a:pathLst>
                <a:path w="2557779" h="2807334">
                  <a:moveTo>
                    <a:pt x="0" y="115824"/>
                  </a:moveTo>
                  <a:lnTo>
                    <a:pt x="9096" y="70723"/>
                  </a:lnTo>
                  <a:lnTo>
                    <a:pt x="33909" y="33909"/>
                  </a:lnTo>
                  <a:lnTo>
                    <a:pt x="70723" y="9096"/>
                  </a:lnTo>
                  <a:lnTo>
                    <a:pt x="115823" y="0"/>
                  </a:lnTo>
                  <a:lnTo>
                    <a:pt x="2441448" y="0"/>
                  </a:lnTo>
                  <a:lnTo>
                    <a:pt x="2486548" y="9096"/>
                  </a:lnTo>
                  <a:lnTo>
                    <a:pt x="2523362" y="33909"/>
                  </a:lnTo>
                  <a:lnTo>
                    <a:pt x="2548175" y="70723"/>
                  </a:lnTo>
                  <a:lnTo>
                    <a:pt x="2557272" y="115824"/>
                  </a:lnTo>
                  <a:lnTo>
                    <a:pt x="2557272" y="2691384"/>
                  </a:lnTo>
                  <a:lnTo>
                    <a:pt x="2548175" y="2736484"/>
                  </a:lnTo>
                  <a:lnTo>
                    <a:pt x="2523362" y="2773299"/>
                  </a:lnTo>
                  <a:lnTo>
                    <a:pt x="2486548" y="2798111"/>
                  </a:lnTo>
                  <a:lnTo>
                    <a:pt x="2441448" y="2807208"/>
                  </a:lnTo>
                  <a:lnTo>
                    <a:pt x="115823" y="2807208"/>
                  </a:lnTo>
                  <a:lnTo>
                    <a:pt x="70723" y="2798111"/>
                  </a:lnTo>
                  <a:lnTo>
                    <a:pt x="33908" y="2773299"/>
                  </a:lnTo>
                  <a:lnTo>
                    <a:pt x="9096" y="2736484"/>
                  </a:lnTo>
                  <a:lnTo>
                    <a:pt x="0" y="2691384"/>
                  </a:lnTo>
                  <a:lnTo>
                    <a:pt x="0" y="115824"/>
                  </a:lnTo>
                  <a:close/>
                </a:path>
              </a:pathLst>
            </a:custGeom>
            <a:ln w="12192">
              <a:solidFill>
                <a:srgbClr val="ED8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78933" y="3741877"/>
            <a:ext cx="754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1800" spc="-6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1800" spc="-75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i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o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7239" y="1098550"/>
            <a:ext cx="13920469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15" dirty="0">
                <a:latin typeface="Noto Sans"/>
                <a:cs typeface="Noto Sans"/>
              </a:rPr>
              <a:t>Cross-region </a:t>
            </a:r>
            <a:r>
              <a:rPr sz="2200" spc="-10" dirty="0">
                <a:latin typeface="Noto Sans"/>
                <a:cs typeface="Noto Sans"/>
              </a:rPr>
              <a:t>replication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a bucket-level </a:t>
            </a:r>
            <a:r>
              <a:rPr sz="2200" spc="-15" dirty="0">
                <a:latin typeface="Noto Sans"/>
                <a:cs typeface="Noto Sans"/>
              </a:rPr>
              <a:t>feature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enables </a:t>
            </a:r>
            <a:r>
              <a:rPr sz="2200" spc="-20" dirty="0">
                <a:latin typeface="Noto Sans"/>
                <a:cs typeface="Noto Sans"/>
              </a:rPr>
              <a:t>automatic, </a:t>
            </a:r>
            <a:r>
              <a:rPr sz="2200" spc="-10" dirty="0">
                <a:latin typeface="Noto Sans"/>
                <a:cs typeface="Noto Sans"/>
              </a:rPr>
              <a:t>asynchronous </a:t>
            </a:r>
            <a:r>
              <a:rPr sz="2200" spc="-30" dirty="0">
                <a:latin typeface="Noto Sans"/>
                <a:cs typeface="Noto Sans"/>
              </a:rPr>
              <a:t>copying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objects  </a:t>
            </a:r>
            <a:r>
              <a:rPr sz="2200" spc="-5" dirty="0">
                <a:latin typeface="Noto Sans"/>
                <a:cs typeface="Noto Sans"/>
              </a:rPr>
              <a:t>across </a:t>
            </a:r>
            <a:r>
              <a:rPr sz="2200" spc="-15" dirty="0">
                <a:latin typeface="Noto Sans"/>
                <a:cs typeface="Noto Sans"/>
              </a:rPr>
              <a:t>buckets </a:t>
            </a:r>
            <a:r>
              <a:rPr sz="2200" spc="-10" dirty="0">
                <a:latin typeface="Noto Sans"/>
                <a:cs typeface="Noto Sans"/>
              </a:rPr>
              <a:t>in different AWS </a:t>
            </a:r>
            <a:r>
              <a:rPr sz="2200" spc="-25" dirty="0">
                <a:latin typeface="Noto Sans"/>
                <a:cs typeface="Noto Sans"/>
              </a:rPr>
              <a:t>regions. </a:t>
            </a:r>
            <a:r>
              <a:rPr sz="2200" dirty="0">
                <a:latin typeface="Noto Sans"/>
                <a:cs typeface="Noto Sans"/>
              </a:rPr>
              <a:t>You </a:t>
            </a:r>
            <a:r>
              <a:rPr sz="2200" spc="-5" dirty="0">
                <a:latin typeface="Noto Sans"/>
                <a:cs typeface="Noto Sans"/>
              </a:rPr>
              <a:t>need </a:t>
            </a:r>
            <a:r>
              <a:rPr sz="2200" spc="-15" dirty="0">
                <a:latin typeface="Noto Sans"/>
                <a:cs typeface="Noto Sans"/>
              </a:rPr>
              <a:t>to enable </a:t>
            </a:r>
            <a:r>
              <a:rPr sz="2200" spc="-25" dirty="0">
                <a:latin typeface="Noto Sans"/>
                <a:cs typeface="Noto Sans"/>
              </a:rPr>
              <a:t>versioning </a:t>
            </a:r>
            <a:r>
              <a:rPr sz="2200" dirty="0">
                <a:latin typeface="Noto Sans"/>
                <a:cs typeface="Noto Sans"/>
              </a:rPr>
              <a:t>on </a:t>
            </a:r>
            <a:r>
              <a:rPr sz="2200" spc="-10" dirty="0">
                <a:latin typeface="Noto Sans"/>
                <a:cs typeface="Noto Sans"/>
              </a:rPr>
              <a:t>both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source </a:t>
            </a:r>
            <a:r>
              <a:rPr sz="2200" spc="-15" dirty="0">
                <a:latin typeface="Noto Sans"/>
                <a:cs typeface="Noto Sans"/>
              </a:rPr>
              <a:t>and destination  buckets.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614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6326" y="271093"/>
            <a:ext cx="24072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0" dirty="0"/>
              <a:t>MFA</a:t>
            </a:r>
            <a:r>
              <a:rPr sz="3200" spc="-50" dirty="0"/>
              <a:t> </a:t>
            </a:r>
            <a:r>
              <a:rPr sz="3200" spc="55" dirty="0"/>
              <a:t>Delete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961631" y="710183"/>
            <a:ext cx="241401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7823" y="3910584"/>
            <a:ext cx="2414016" cy="2813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24054" y="5289041"/>
            <a:ext cx="1671955" cy="127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121212</a:t>
            </a:r>
            <a:endParaRPr sz="1800">
              <a:latin typeface="Noto Sans"/>
              <a:cs typeface="Noto Sans"/>
            </a:endParaRPr>
          </a:p>
          <a:p>
            <a:pPr marL="12700" marR="64769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latin typeface="Noto Sans"/>
                <a:cs typeface="Noto Sans"/>
              </a:rPr>
              <a:t>Key </a:t>
            </a:r>
            <a:r>
              <a:rPr sz="1800" dirty="0">
                <a:latin typeface="Noto Sans"/>
                <a:cs typeface="Noto Sans"/>
              </a:rPr>
              <a:t>=</a:t>
            </a:r>
            <a:r>
              <a:rPr sz="1800" spc="-65" dirty="0">
                <a:latin typeface="Noto Sans"/>
                <a:cs typeface="Noto Sans"/>
              </a:rPr>
              <a:t> </a:t>
            </a:r>
            <a:r>
              <a:rPr sz="1800" spc="-30" dirty="0">
                <a:latin typeface="Noto Sans"/>
                <a:cs typeface="Noto Sans"/>
              </a:rPr>
              <a:t>photo.gif  </a:t>
            </a:r>
            <a:r>
              <a:rPr sz="1800" spc="-35" dirty="0">
                <a:latin typeface="Noto Sans"/>
                <a:cs typeface="Noto Sans"/>
              </a:rPr>
              <a:t>ID=</a:t>
            </a:r>
            <a:r>
              <a:rPr sz="1800" spc="-25" dirty="0">
                <a:latin typeface="Noto Sans"/>
                <a:cs typeface="Noto Sans"/>
              </a:rPr>
              <a:t> </a:t>
            </a:r>
            <a:r>
              <a:rPr sz="1800" dirty="0">
                <a:latin typeface="Noto Sans"/>
                <a:cs typeface="Noto Sans"/>
              </a:rPr>
              <a:t>111111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27120" y="5929884"/>
            <a:ext cx="2531110" cy="76200"/>
          </a:xfrm>
          <a:custGeom>
            <a:avLst/>
            <a:gdLst/>
            <a:ahLst/>
            <a:cxnLst/>
            <a:rect l="l" t="t" r="r" b="b"/>
            <a:pathLst>
              <a:path w="2531110" h="76200">
                <a:moveTo>
                  <a:pt x="2454402" y="0"/>
                </a:moveTo>
                <a:lnTo>
                  <a:pt x="2454402" y="76200"/>
                </a:lnTo>
                <a:lnTo>
                  <a:pt x="2512314" y="47244"/>
                </a:lnTo>
                <a:lnTo>
                  <a:pt x="2467102" y="47244"/>
                </a:lnTo>
                <a:lnTo>
                  <a:pt x="2467102" y="28956"/>
                </a:lnTo>
                <a:lnTo>
                  <a:pt x="2512314" y="28956"/>
                </a:lnTo>
                <a:lnTo>
                  <a:pt x="2454402" y="0"/>
                </a:lnTo>
                <a:close/>
              </a:path>
              <a:path w="2531110" h="76200">
                <a:moveTo>
                  <a:pt x="2454402" y="28956"/>
                </a:moveTo>
                <a:lnTo>
                  <a:pt x="0" y="28956"/>
                </a:lnTo>
                <a:lnTo>
                  <a:pt x="0" y="47244"/>
                </a:lnTo>
                <a:lnTo>
                  <a:pt x="2454402" y="47244"/>
                </a:lnTo>
                <a:lnTo>
                  <a:pt x="2454402" y="28956"/>
                </a:lnTo>
                <a:close/>
              </a:path>
              <a:path w="2531110" h="76200">
                <a:moveTo>
                  <a:pt x="2512314" y="28956"/>
                </a:moveTo>
                <a:lnTo>
                  <a:pt x="2467102" y="28956"/>
                </a:lnTo>
                <a:lnTo>
                  <a:pt x="2467102" y="47244"/>
                </a:lnTo>
                <a:lnTo>
                  <a:pt x="2512314" y="47244"/>
                </a:lnTo>
                <a:lnTo>
                  <a:pt x="2530602" y="38100"/>
                </a:lnTo>
                <a:lnTo>
                  <a:pt x="2512314" y="2895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1450" y="5461507"/>
            <a:ext cx="18237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Delete</a:t>
            </a:r>
            <a:r>
              <a:rPr sz="2000" spc="-8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Request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05016" y="5590032"/>
            <a:ext cx="2752344" cy="737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39883" y="5940933"/>
            <a:ext cx="2298700" cy="76200"/>
          </a:xfrm>
          <a:custGeom>
            <a:avLst/>
            <a:gdLst/>
            <a:ahLst/>
            <a:cxnLst/>
            <a:rect l="l" t="t" r="r" b="b"/>
            <a:pathLst>
              <a:path w="2298700" h="76200">
                <a:moveTo>
                  <a:pt x="2222627" y="0"/>
                </a:moveTo>
                <a:lnTo>
                  <a:pt x="2222362" y="31770"/>
                </a:lnTo>
                <a:lnTo>
                  <a:pt x="2235073" y="31877"/>
                </a:lnTo>
                <a:lnTo>
                  <a:pt x="2234946" y="44577"/>
                </a:lnTo>
                <a:lnTo>
                  <a:pt x="2222255" y="44577"/>
                </a:lnTo>
                <a:lnTo>
                  <a:pt x="2221992" y="76200"/>
                </a:lnTo>
                <a:lnTo>
                  <a:pt x="2286631" y="44577"/>
                </a:lnTo>
                <a:lnTo>
                  <a:pt x="2234946" y="44577"/>
                </a:lnTo>
                <a:lnTo>
                  <a:pt x="2286849" y="44470"/>
                </a:lnTo>
                <a:lnTo>
                  <a:pt x="2298573" y="38735"/>
                </a:lnTo>
                <a:lnTo>
                  <a:pt x="2222627" y="0"/>
                </a:lnTo>
                <a:close/>
              </a:path>
              <a:path w="2298700" h="76200">
                <a:moveTo>
                  <a:pt x="2222362" y="31770"/>
                </a:moveTo>
                <a:lnTo>
                  <a:pt x="2222256" y="44470"/>
                </a:lnTo>
                <a:lnTo>
                  <a:pt x="2234946" y="44577"/>
                </a:lnTo>
                <a:lnTo>
                  <a:pt x="2235073" y="31877"/>
                </a:lnTo>
                <a:lnTo>
                  <a:pt x="2222362" y="31770"/>
                </a:lnTo>
                <a:close/>
              </a:path>
              <a:path w="2298700" h="76200">
                <a:moveTo>
                  <a:pt x="0" y="13081"/>
                </a:moveTo>
                <a:lnTo>
                  <a:pt x="0" y="25781"/>
                </a:lnTo>
                <a:lnTo>
                  <a:pt x="2222256" y="44470"/>
                </a:lnTo>
                <a:lnTo>
                  <a:pt x="2222362" y="31770"/>
                </a:lnTo>
                <a:lnTo>
                  <a:pt x="0" y="1308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62768" y="5461507"/>
            <a:ext cx="18459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r>
              <a:rPr sz="2000" spc="-8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Granted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9823" y="6701790"/>
            <a:ext cx="60960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15" dirty="0">
                <a:latin typeface="Carlito"/>
                <a:cs typeface="Carlito"/>
              </a:rPr>
              <a:t>U</a:t>
            </a:r>
            <a:r>
              <a:rPr sz="2450" spc="-10" dirty="0">
                <a:latin typeface="Carlito"/>
                <a:cs typeface="Carlito"/>
              </a:rPr>
              <a:t>s</a:t>
            </a:r>
            <a:r>
              <a:rPr sz="2450" dirty="0">
                <a:latin typeface="Carlito"/>
                <a:cs typeface="Carlito"/>
              </a:rPr>
              <a:t>e</a:t>
            </a:r>
            <a:r>
              <a:rPr sz="2450" spc="-5" dirty="0">
                <a:latin typeface="Carlito"/>
                <a:cs typeface="Carlito"/>
              </a:rPr>
              <a:t>r</a:t>
            </a:r>
            <a:endParaRPr sz="245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2391" y="4428744"/>
            <a:ext cx="1764792" cy="2151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42286" y="1546352"/>
            <a:ext cx="125818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allows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protect your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by </a:t>
            </a:r>
            <a:r>
              <a:rPr sz="2200" spc="-30" dirty="0">
                <a:latin typeface="Noto Sans"/>
                <a:cs typeface="Noto Sans"/>
              </a:rPr>
              <a:t>enabling </a:t>
            </a:r>
            <a:r>
              <a:rPr sz="2200" spc="-15" dirty="0">
                <a:latin typeface="Noto Sans"/>
                <a:cs typeface="Noto Sans"/>
              </a:rPr>
              <a:t>Multi-Factor Authentication (MFA)</a:t>
            </a:r>
            <a:r>
              <a:rPr sz="2200" spc="22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delete.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7170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54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4" name="object 4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8" name="object 8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3914153"/>
            <a:ext cx="8390255" cy="11093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2: </a:t>
            </a:r>
            <a:r>
              <a:rPr sz="3600" spc="70" dirty="0">
                <a:solidFill>
                  <a:srgbClr val="FFFFFF"/>
                </a:solidFill>
              </a:rPr>
              <a:t>Amazon S3 </a:t>
            </a:r>
            <a:r>
              <a:rPr sz="3600" spc="90" dirty="0">
                <a:solidFill>
                  <a:srgbClr val="FFFFFF"/>
                </a:solidFill>
              </a:rPr>
              <a:t>Version</a:t>
            </a:r>
            <a:r>
              <a:rPr sz="3600" spc="-265" dirty="0">
                <a:solidFill>
                  <a:srgbClr val="FFFFFF"/>
                </a:solidFill>
              </a:rPr>
              <a:t> </a:t>
            </a:r>
            <a:r>
              <a:rPr sz="3600" spc="60" dirty="0">
                <a:solidFill>
                  <a:srgbClr val="FFFFFF"/>
                </a:solidFill>
              </a:rPr>
              <a:t>Control</a:t>
            </a:r>
            <a:endParaRPr sz="3600"/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the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Version Control</a:t>
            </a:r>
            <a:r>
              <a:rPr sz="2800" b="0" spc="-17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20" dirty="0">
                <a:solidFill>
                  <a:srgbClr val="0E537A"/>
                </a:solidFill>
                <a:latin typeface="Noto Sans"/>
                <a:cs typeface="Noto Sans"/>
              </a:rPr>
              <a:t>functionality.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819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9192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18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30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0" dirty="0">
                <a:latin typeface="Noto Sans"/>
                <a:cs typeface="Noto Sans"/>
              </a:rPr>
              <a:t>an Amazon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0" dirty="0">
                <a:latin typeface="Noto Sans"/>
                <a:cs typeface="Noto Sans"/>
              </a:rPr>
              <a:t>version control</a:t>
            </a:r>
            <a:r>
              <a:rPr sz="2200" spc="-5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state?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58211"/>
            <a:ext cx="1689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Unversioned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784219"/>
            <a:ext cx="25533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Versioning-enabled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591304"/>
            <a:ext cx="2599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Versioning-disabled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16118"/>
            <a:ext cx="29375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Versioning-suspended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024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954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685" y="271093"/>
            <a:ext cx="19818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14" dirty="0"/>
              <a:t>A</a:t>
            </a:r>
            <a:r>
              <a:rPr sz="3200" spc="60" dirty="0"/>
              <a:t>vaila</a:t>
            </a:r>
            <a:r>
              <a:rPr sz="3200" spc="85" dirty="0"/>
              <a:t>b</a:t>
            </a:r>
            <a:r>
              <a:rPr sz="3200" spc="65" dirty="0"/>
              <a:t>le</a:t>
            </a:r>
            <a:endParaRPr sz="320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0341" y="5754115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0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5407" y="4300728"/>
            <a:ext cx="1097279" cy="132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5411" y="4925567"/>
            <a:ext cx="597535" cy="76200"/>
          </a:xfrm>
          <a:custGeom>
            <a:avLst/>
            <a:gdLst/>
            <a:ahLst/>
            <a:cxnLst/>
            <a:rect l="l" t="t" r="r" b="b"/>
            <a:pathLst>
              <a:path w="597534" h="76200">
                <a:moveTo>
                  <a:pt x="521081" y="0"/>
                </a:moveTo>
                <a:lnTo>
                  <a:pt x="521081" y="76200"/>
                </a:lnTo>
                <a:lnTo>
                  <a:pt x="584581" y="44450"/>
                </a:lnTo>
                <a:lnTo>
                  <a:pt x="533781" y="44450"/>
                </a:lnTo>
                <a:lnTo>
                  <a:pt x="533781" y="31750"/>
                </a:lnTo>
                <a:lnTo>
                  <a:pt x="584581" y="31750"/>
                </a:lnTo>
                <a:lnTo>
                  <a:pt x="521081" y="0"/>
                </a:lnTo>
                <a:close/>
              </a:path>
              <a:path w="597534" h="76200">
                <a:moveTo>
                  <a:pt x="52108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21081" y="44450"/>
                </a:lnTo>
                <a:lnTo>
                  <a:pt x="521081" y="31750"/>
                </a:lnTo>
                <a:close/>
              </a:path>
              <a:path w="597534" h="76200">
                <a:moveTo>
                  <a:pt x="584581" y="31750"/>
                </a:moveTo>
                <a:lnTo>
                  <a:pt x="533781" y="31750"/>
                </a:lnTo>
                <a:lnTo>
                  <a:pt x="533781" y="44450"/>
                </a:lnTo>
                <a:lnTo>
                  <a:pt x="584581" y="44450"/>
                </a:lnTo>
                <a:lnTo>
                  <a:pt x="597281" y="38100"/>
                </a:lnTo>
                <a:lnTo>
                  <a:pt x="584581" y="317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9864" y="4419600"/>
            <a:ext cx="819912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61050" y="5754115"/>
            <a:ext cx="5810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D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3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74008" y="4200144"/>
            <a:ext cx="1130808" cy="1380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50867" y="5754115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207752" y="2173223"/>
            <a:ext cx="2014855" cy="1457325"/>
            <a:chOff x="10207752" y="2173223"/>
            <a:chExt cx="2014855" cy="1457325"/>
          </a:xfrm>
        </p:grpSpPr>
        <p:sp>
          <p:nvSpPr>
            <p:cNvPr id="11" name="object 11"/>
            <p:cNvSpPr/>
            <p:nvPr/>
          </p:nvSpPr>
          <p:spPr>
            <a:xfrm>
              <a:off x="10408920" y="2407919"/>
              <a:ext cx="1609725" cy="935990"/>
            </a:xfrm>
            <a:custGeom>
              <a:avLst/>
              <a:gdLst/>
              <a:ahLst/>
              <a:cxnLst/>
              <a:rect l="l" t="t" r="r" b="b"/>
              <a:pathLst>
                <a:path w="1609725" h="935989">
                  <a:moveTo>
                    <a:pt x="0" y="91821"/>
                  </a:moveTo>
                  <a:lnTo>
                    <a:pt x="7221" y="56096"/>
                  </a:lnTo>
                  <a:lnTo>
                    <a:pt x="26908" y="26908"/>
                  </a:lnTo>
                  <a:lnTo>
                    <a:pt x="56096" y="7221"/>
                  </a:lnTo>
                  <a:lnTo>
                    <a:pt x="91821" y="0"/>
                  </a:lnTo>
                  <a:lnTo>
                    <a:pt x="1517523" y="0"/>
                  </a:lnTo>
                  <a:lnTo>
                    <a:pt x="1553247" y="7221"/>
                  </a:lnTo>
                  <a:lnTo>
                    <a:pt x="1582435" y="26908"/>
                  </a:lnTo>
                  <a:lnTo>
                    <a:pt x="1602122" y="56096"/>
                  </a:lnTo>
                  <a:lnTo>
                    <a:pt x="1609344" y="91821"/>
                  </a:lnTo>
                  <a:lnTo>
                    <a:pt x="1609344" y="843914"/>
                  </a:lnTo>
                  <a:lnTo>
                    <a:pt x="1602122" y="879639"/>
                  </a:lnTo>
                  <a:lnTo>
                    <a:pt x="1582435" y="908827"/>
                  </a:lnTo>
                  <a:lnTo>
                    <a:pt x="1553247" y="928514"/>
                  </a:lnTo>
                  <a:lnTo>
                    <a:pt x="1517523" y="935735"/>
                  </a:lnTo>
                  <a:lnTo>
                    <a:pt x="91821" y="935735"/>
                  </a:lnTo>
                  <a:lnTo>
                    <a:pt x="56096" y="928514"/>
                  </a:lnTo>
                  <a:lnTo>
                    <a:pt x="26908" y="908827"/>
                  </a:lnTo>
                  <a:lnTo>
                    <a:pt x="7221" y="879639"/>
                  </a:lnTo>
                  <a:lnTo>
                    <a:pt x="0" y="843914"/>
                  </a:lnTo>
                  <a:lnTo>
                    <a:pt x="0" y="91821"/>
                  </a:lnTo>
                  <a:close/>
                </a:path>
              </a:pathLst>
            </a:custGeom>
            <a:ln w="18288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13848" y="2179319"/>
              <a:ext cx="2002789" cy="1445260"/>
            </a:xfrm>
            <a:custGeom>
              <a:avLst/>
              <a:gdLst/>
              <a:ahLst/>
              <a:cxnLst/>
              <a:rect l="l" t="t" r="r" b="b"/>
              <a:pathLst>
                <a:path w="2002790" h="1445260">
                  <a:moveTo>
                    <a:pt x="0" y="1444752"/>
                  </a:moveTo>
                  <a:lnTo>
                    <a:pt x="2002536" y="1444752"/>
                  </a:lnTo>
                  <a:lnTo>
                    <a:pt x="2002536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76560" y="2590799"/>
              <a:ext cx="478535" cy="673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347704" y="2581655"/>
              <a:ext cx="478535" cy="670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64342" y="3688841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5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207752" y="4236720"/>
            <a:ext cx="2014855" cy="1457325"/>
            <a:chOff x="10207752" y="4236720"/>
            <a:chExt cx="2014855" cy="1457325"/>
          </a:xfrm>
        </p:grpSpPr>
        <p:sp>
          <p:nvSpPr>
            <p:cNvPr id="17" name="object 17"/>
            <p:cNvSpPr/>
            <p:nvPr/>
          </p:nvSpPr>
          <p:spPr>
            <a:xfrm>
              <a:off x="10408920" y="4471416"/>
              <a:ext cx="1609725" cy="939165"/>
            </a:xfrm>
            <a:custGeom>
              <a:avLst/>
              <a:gdLst/>
              <a:ahLst/>
              <a:cxnLst/>
              <a:rect l="l" t="t" r="r" b="b"/>
              <a:pathLst>
                <a:path w="1609725" h="939164">
                  <a:moveTo>
                    <a:pt x="0" y="92201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17141" y="0"/>
                  </a:lnTo>
                  <a:lnTo>
                    <a:pt x="1553033" y="7244"/>
                  </a:lnTo>
                  <a:lnTo>
                    <a:pt x="1582340" y="27003"/>
                  </a:lnTo>
                  <a:lnTo>
                    <a:pt x="1602099" y="56310"/>
                  </a:lnTo>
                  <a:lnTo>
                    <a:pt x="1609344" y="92201"/>
                  </a:lnTo>
                  <a:lnTo>
                    <a:pt x="1609344" y="846582"/>
                  </a:lnTo>
                  <a:lnTo>
                    <a:pt x="1602099" y="882473"/>
                  </a:lnTo>
                  <a:lnTo>
                    <a:pt x="1582340" y="911780"/>
                  </a:lnTo>
                  <a:lnTo>
                    <a:pt x="1553033" y="931539"/>
                  </a:lnTo>
                  <a:lnTo>
                    <a:pt x="1517141" y="938784"/>
                  </a:lnTo>
                  <a:lnTo>
                    <a:pt x="92201" y="938784"/>
                  </a:lnTo>
                  <a:lnTo>
                    <a:pt x="56310" y="931539"/>
                  </a:lnTo>
                  <a:lnTo>
                    <a:pt x="27003" y="911780"/>
                  </a:lnTo>
                  <a:lnTo>
                    <a:pt x="7244" y="882473"/>
                  </a:lnTo>
                  <a:lnTo>
                    <a:pt x="0" y="846582"/>
                  </a:lnTo>
                  <a:lnTo>
                    <a:pt x="0" y="92201"/>
                  </a:lnTo>
                  <a:close/>
                </a:path>
              </a:pathLst>
            </a:custGeom>
            <a:ln w="18288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13848" y="4242816"/>
              <a:ext cx="2002789" cy="1445260"/>
            </a:xfrm>
            <a:custGeom>
              <a:avLst/>
              <a:gdLst/>
              <a:ahLst/>
              <a:cxnLst/>
              <a:rect l="l" t="t" r="r" b="b"/>
              <a:pathLst>
                <a:path w="2002790" h="1445260">
                  <a:moveTo>
                    <a:pt x="0" y="1444752"/>
                  </a:moveTo>
                  <a:lnTo>
                    <a:pt x="2002536" y="1444752"/>
                  </a:lnTo>
                  <a:lnTo>
                    <a:pt x="2002536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7416" y="4611624"/>
              <a:ext cx="475487" cy="673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35512" y="4602480"/>
              <a:ext cx="478535" cy="670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864342" y="5752922"/>
            <a:ext cx="8343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5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207752" y="6300215"/>
            <a:ext cx="2014855" cy="1457325"/>
            <a:chOff x="10207752" y="6300215"/>
            <a:chExt cx="2014855" cy="1457325"/>
          </a:xfrm>
        </p:grpSpPr>
        <p:sp>
          <p:nvSpPr>
            <p:cNvPr id="23" name="object 23"/>
            <p:cNvSpPr/>
            <p:nvPr/>
          </p:nvSpPr>
          <p:spPr>
            <a:xfrm>
              <a:off x="10408920" y="6534911"/>
              <a:ext cx="1609725" cy="939165"/>
            </a:xfrm>
            <a:custGeom>
              <a:avLst/>
              <a:gdLst/>
              <a:ahLst/>
              <a:cxnLst/>
              <a:rect l="l" t="t" r="r" b="b"/>
              <a:pathLst>
                <a:path w="1609725" h="939165">
                  <a:moveTo>
                    <a:pt x="0" y="92202"/>
                  </a:moveTo>
                  <a:lnTo>
                    <a:pt x="7244" y="56310"/>
                  </a:lnTo>
                  <a:lnTo>
                    <a:pt x="27003" y="27003"/>
                  </a:lnTo>
                  <a:lnTo>
                    <a:pt x="56310" y="7244"/>
                  </a:lnTo>
                  <a:lnTo>
                    <a:pt x="92201" y="0"/>
                  </a:lnTo>
                  <a:lnTo>
                    <a:pt x="1517141" y="0"/>
                  </a:lnTo>
                  <a:lnTo>
                    <a:pt x="1553033" y="7244"/>
                  </a:lnTo>
                  <a:lnTo>
                    <a:pt x="1582340" y="27003"/>
                  </a:lnTo>
                  <a:lnTo>
                    <a:pt x="1602099" y="56310"/>
                  </a:lnTo>
                  <a:lnTo>
                    <a:pt x="1609344" y="92202"/>
                  </a:lnTo>
                  <a:lnTo>
                    <a:pt x="1609344" y="846582"/>
                  </a:lnTo>
                  <a:lnTo>
                    <a:pt x="1602099" y="882473"/>
                  </a:lnTo>
                  <a:lnTo>
                    <a:pt x="1582340" y="911780"/>
                  </a:lnTo>
                  <a:lnTo>
                    <a:pt x="1553033" y="931539"/>
                  </a:lnTo>
                  <a:lnTo>
                    <a:pt x="1517141" y="938784"/>
                  </a:lnTo>
                  <a:lnTo>
                    <a:pt x="92201" y="938784"/>
                  </a:lnTo>
                  <a:lnTo>
                    <a:pt x="56310" y="931539"/>
                  </a:lnTo>
                  <a:lnTo>
                    <a:pt x="27003" y="911780"/>
                  </a:lnTo>
                  <a:lnTo>
                    <a:pt x="7244" y="882473"/>
                  </a:lnTo>
                  <a:lnTo>
                    <a:pt x="0" y="846582"/>
                  </a:lnTo>
                  <a:lnTo>
                    <a:pt x="0" y="92202"/>
                  </a:lnTo>
                  <a:close/>
                </a:path>
              </a:pathLst>
            </a:custGeom>
            <a:ln w="18288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13848" y="6306311"/>
              <a:ext cx="2002789" cy="1445260"/>
            </a:xfrm>
            <a:custGeom>
              <a:avLst/>
              <a:gdLst/>
              <a:ahLst/>
              <a:cxnLst/>
              <a:rect l="l" t="t" r="r" b="b"/>
              <a:pathLst>
                <a:path w="2002790" h="1445259">
                  <a:moveTo>
                    <a:pt x="0" y="1444752"/>
                  </a:moveTo>
                  <a:lnTo>
                    <a:pt x="2002536" y="1444752"/>
                  </a:lnTo>
                  <a:lnTo>
                    <a:pt x="2002536" y="0"/>
                  </a:lnTo>
                  <a:lnTo>
                    <a:pt x="0" y="0"/>
                  </a:lnTo>
                  <a:lnTo>
                    <a:pt x="0" y="1444752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19232" y="6684263"/>
              <a:ext cx="475487" cy="670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90376" y="6672071"/>
              <a:ext cx="475487" cy="6736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64342" y="7817916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5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ion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785859" y="2862072"/>
            <a:ext cx="1210945" cy="4218940"/>
            <a:chOff x="8785859" y="2862072"/>
            <a:chExt cx="1210945" cy="4218940"/>
          </a:xfrm>
        </p:grpSpPr>
        <p:sp>
          <p:nvSpPr>
            <p:cNvPr id="29" name="object 29"/>
            <p:cNvSpPr/>
            <p:nvPr/>
          </p:nvSpPr>
          <p:spPr>
            <a:xfrm>
              <a:off x="8785859" y="4972811"/>
              <a:ext cx="582930" cy="0"/>
            </a:xfrm>
            <a:custGeom>
              <a:avLst/>
              <a:gdLst/>
              <a:ahLst/>
              <a:cxnLst/>
              <a:rect l="l" t="t" r="r" b="b"/>
              <a:pathLst>
                <a:path w="582929">
                  <a:moveTo>
                    <a:pt x="0" y="0"/>
                  </a:moveTo>
                  <a:lnTo>
                    <a:pt x="582930" y="0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71075" y="4931664"/>
              <a:ext cx="626110" cy="76200"/>
            </a:xfrm>
            <a:custGeom>
              <a:avLst/>
              <a:gdLst/>
              <a:ahLst/>
              <a:cxnLst/>
              <a:rect l="l" t="t" r="r" b="b"/>
              <a:pathLst>
                <a:path w="626109" h="76200">
                  <a:moveTo>
                    <a:pt x="549528" y="0"/>
                  </a:moveTo>
                  <a:lnTo>
                    <a:pt x="549528" y="76200"/>
                  </a:lnTo>
                  <a:lnTo>
                    <a:pt x="613028" y="44450"/>
                  </a:lnTo>
                  <a:lnTo>
                    <a:pt x="562228" y="44450"/>
                  </a:lnTo>
                  <a:lnTo>
                    <a:pt x="562228" y="31750"/>
                  </a:lnTo>
                  <a:lnTo>
                    <a:pt x="613028" y="31750"/>
                  </a:lnTo>
                  <a:lnTo>
                    <a:pt x="549528" y="0"/>
                  </a:lnTo>
                  <a:close/>
                </a:path>
                <a:path w="626109" h="76200">
                  <a:moveTo>
                    <a:pt x="54952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49528" y="44450"/>
                  </a:lnTo>
                  <a:lnTo>
                    <a:pt x="549528" y="31750"/>
                  </a:lnTo>
                  <a:close/>
                </a:path>
                <a:path w="626109" h="76200">
                  <a:moveTo>
                    <a:pt x="613028" y="31750"/>
                  </a:moveTo>
                  <a:lnTo>
                    <a:pt x="562228" y="31750"/>
                  </a:lnTo>
                  <a:lnTo>
                    <a:pt x="562228" y="44450"/>
                  </a:lnTo>
                  <a:lnTo>
                    <a:pt x="613028" y="44450"/>
                  </a:lnTo>
                  <a:lnTo>
                    <a:pt x="625728" y="38100"/>
                  </a:lnTo>
                  <a:lnTo>
                    <a:pt x="613028" y="3175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68027" y="2894076"/>
              <a:ext cx="9525" cy="4151629"/>
            </a:xfrm>
            <a:custGeom>
              <a:avLst/>
              <a:gdLst/>
              <a:ahLst/>
              <a:cxnLst/>
              <a:rect l="l" t="t" r="r" b="b"/>
              <a:pathLst>
                <a:path w="9525" h="4151629">
                  <a:moveTo>
                    <a:pt x="9017" y="0"/>
                  </a:moveTo>
                  <a:lnTo>
                    <a:pt x="0" y="4151376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71076" y="2862071"/>
              <a:ext cx="626110" cy="4218940"/>
            </a:xfrm>
            <a:custGeom>
              <a:avLst/>
              <a:gdLst/>
              <a:ahLst/>
              <a:cxnLst/>
              <a:rect l="l" t="t" r="r" b="b"/>
              <a:pathLst>
                <a:path w="626109" h="4218940">
                  <a:moveTo>
                    <a:pt x="625729" y="4180332"/>
                  </a:moveTo>
                  <a:lnTo>
                    <a:pt x="613029" y="4173982"/>
                  </a:lnTo>
                  <a:lnTo>
                    <a:pt x="549529" y="4142232"/>
                  </a:lnTo>
                  <a:lnTo>
                    <a:pt x="549529" y="4173982"/>
                  </a:lnTo>
                  <a:lnTo>
                    <a:pt x="0" y="4173982"/>
                  </a:lnTo>
                  <a:lnTo>
                    <a:pt x="0" y="4186682"/>
                  </a:lnTo>
                  <a:lnTo>
                    <a:pt x="549529" y="4186682"/>
                  </a:lnTo>
                  <a:lnTo>
                    <a:pt x="549529" y="4218432"/>
                  </a:lnTo>
                  <a:lnTo>
                    <a:pt x="613029" y="4186682"/>
                  </a:lnTo>
                  <a:lnTo>
                    <a:pt x="625729" y="4180332"/>
                  </a:lnTo>
                  <a:close/>
                </a:path>
                <a:path w="626109" h="4218940">
                  <a:moveTo>
                    <a:pt x="625729" y="38100"/>
                  </a:moveTo>
                  <a:lnTo>
                    <a:pt x="613029" y="31750"/>
                  </a:lnTo>
                  <a:lnTo>
                    <a:pt x="549529" y="0"/>
                  </a:lnTo>
                  <a:lnTo>
                    <a:pt x="549529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49529" y="44450"/>
                  </a:lnTo>
                  <a:lnTo>
                    <a:pt x="549529" y="76200"/>
                  </a:lnTo>
                  <a:lnTo>
                    <a:pt x="613029" y="44450"/>
                  </a:lnTo>
                  <a:lnTo>
                    <a:pt x="625729" y="3810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076444" y="4969764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280" y="0"/>
                </a:lnTo>
              </a:path>
            </a:pathLst>
          </a:custGeom>
          <a:ln w="914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77239" y="1098550"/>
            <a:ext cx="1292161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is </a:t>
            </a:r>
            <a:r>
              <a:rPr sz="2200" spc="-30" dirty="0">
                <a:latin typeface="Noto Sans"/>
                <a:cs typeface="Noto Sans"/>
              </a:rPr>
              <a:t>designed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dirty="0">
                <a:latin typeface="Noto Sans"/>
                <a:cs typeface="Noto Sans"/>
              </a:rPr>
              <a:t>99.99% </a:t>
            </a:r>
            <a:r>
              <a:rPr sz="2200" spc="-20" dirty="0">
                <a:latin typeface="Noto Sans"/>
                <a:cs typeface="Noto Sans"/>
              </a:rPr>
              <a:t>availability.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5" dirty="0">
                <a:latin typeface="Noto Sans"/>
                <a:cs typeface="Noto Sans"/>
              </a:rPr>
              <a:t>choose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AWS </a:t>
            </a:r>
            <a:r>
              <a:rPr sz="2200" spc="-30" dirty="0">
                <a:latin typeface="Noto Sans"/>
                <a:cs typeface="Noto Sans"/>
              </a:rPr>
              <a:t>region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store your </a:t>
            </a:r>
            <a:r>
              <a:rPr sz="2200" spc="-20" dirty="0">
                <a:latin typeface="Noto Sans"/>
                <a:cs typeface="Noto Sans"/>
              </a:rPr>
              <a:t>data</a:t>
            </a:r>
            <a:r>
              <a:rPr sz="2200" spc="15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to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optimize </a:t>
            </a:r>
            <a:r>
              <a:rPr sz="2200" spc="-20" dirty="0">
                <a:latin typeface="Noto Sans"/>
                <a:cs typeface="Noto Sans"/>
              </a:rPr>
              <a:t>latency, </a:t>
            </a:r>
            <a:r>
              <a:rPr sz="2200" spc="-10" dirty="0">
                <a:latin typeface="Noto Sans"/>
                <a:cs typeface="Noto Sans"/>
              </a:rPr>
              <a:t>minimize </a:t>
            </a:r>
            <a:r>
              <a:rPr sz="2200" spc="-15" dirty="0">
                <a:latin typeface="Noto Sans"/>
                <a:cs typeface="Noto Sans"/>
              </a:rPr>
              <a:t>costs,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0" dirty="0">
                <a:latin typeface="Noto Sans"/>
                <a:cs typeface="Noto Sans"/>
              </a:rPr>
              <a:t>address </a:t>
            </a:r>
            <a:r>
              <a:rPr sz="2200" spc="-25" dirty="0">
                <a:latin typeface="Noto Sans"/>
                <a:cs typeface="Noto Sans"/>
              </a:rPr>
              <a:t>regulatory</a:t>
            </a:r>
            <a:r>
              <a:rPr sz="2200" spc="-4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compliance.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8416" y="710183"/>
            <a:ext cx="1962912" cy="222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6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667600"/>
            <a:ext cx="10311765" cy="113728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c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400" b="1" spc="-20" dirty="0">
                <a:latin typeface="Noto Sans"/>
                <a:cs typeface="Noto Sans"/>
              </a:rPr>
              <a:t>Versioning </a:t>
            </a:r>
            <a:r>
              <a:rPr sz="2400" b="1" spc="-5" dirty="0">
                <a:latin typeface="Noto Sans"/>
                <a:cs typeface="Noto Sans"/>
              </a:rPr>
              <a:t>cannot be disabled; </a:t>
            </a:r>
            <a:r>
              <a:rPr sz="2400" b="1" dirty="0">
                <a:latin typeface="Noto Sans"/>
                <a:cs typeface="Noto Sans"/>
              </a:rPr>
              <a:t>it </a:t>
            </a:r>
            <a:r>
              <a:rPr sz="2400" b="1" spc="-10" dirty="0">
                <a:latin typeface="Noto Sans"/>
                <a:cs typeface="Noto Sans"/>
              </a:rPr>
              <a:t>can </a:t>
            </a:r>
            <a:r>
              <a:rPr sz="2400" b="1" dirty="0">
                <a:latin typeface="Noto Sans"/>
                <a:cs typeface="Noto Sans"/>
              </a:rPr>
              <a:t>only </a:t>
            </a:r>
            <a:r>
              <a:rPr sz="2400" b="1" spc="-5" dirty="0">
                <a:latin typeface="Noto Sans"/>
                <a:cs typeface="Noto Sans"/>
              </a:rPr>
              <a:t>be enabled or</a:t>
            </a:r>
            <a:r>
              <a:rPr sz="2400" b="1" spc="50" dirty="0">
                <a:latin typeface="Noto Sans"/>
                <a:cs typeface="Noto Sans"/>
              </a:rPr>
              <a:t> </a:t>
            </a:r>
            <a:r>
              <a:rPr sz="2400" b="1" spc="-5" dirty="0">
                <a:latin typeface="Noto Sans"/>
                <a:cs typeface="Noto Sans"/>
              </a:rPr>
              <a:t>suspended.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0" dirty="0">
                <a:latin typeface="Noto Sans"/>
                <a:cs typeface="Noto Sans"/>
              </a:rPr>
              <a:t>an Amazon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0" dirty="0">
                <a:latin typeface="Noto Sans"/>
                <a:cs typeface="Noto Sans"/>
              </a:rPr>
              <a:t>version control</a:t>
            </a:r>
            <a:r>
              <a:rPr sz="2200" spc="-5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state?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58211"/>
            <a:ext cx="16897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Unversioned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784219"/>
            <a:ext cx="25533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20" dirty="0">
                <a:latin typeface="Noto Sans"/>
                <a:cs typeface="Noto Sans"/>
              </a:rPr>
              <a:t>Versioning-enabled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591304"/>
            <a:ext cx="25996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Versioning-disabled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16118"/>
            <a:ext cx="29375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Versioning-suspended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126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58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731964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0" dirty="0">
                <a:solidFill>
                  <a:srgbClr val="FFFFFF"/>
                </a:solidFill>
              </a:rPr>
              <a:t>Amazon </a:t>
            </a:r>
            <a:r>
              <a:rPr sz="3200" spc="55" dirty="0">
                <a:solidFill>
                  <a:srgbClr val="FFFFFF"/>
                </a:solidFill>
              </a:rPr>
              <a:t>S3 </a:t>
            </a:r>
            <a:r>
              <a:rPr sz="3200" spc="70" dirty="0">
                <a:solidFill>
                  <a:srgbClr val="FFFFFF"/>
                </a:solidFill>
              </a:rPr>
              <a:t>Lifecycle</a:t>
            </a:r>
            <a:r>
              <a:rPr sz="3200" spc="-60" dirty="0">
                <a:solidFill>
                  <a:srgbClr val="FFFFFF"/>
                </a:solidFill>
              </a:rPr>
              <a:t> </a:t>
            </a:r>
            <a:r>
              <a:rPr sz="3200" spc="40" dirty="0">
                <a:solidFill>
                  <a:srgbClr val="FFFFFF"/>
                </a:solidFill>
              </a:rPr>
              <a:t>Management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of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Lifecycle</a:t>
            </a:r>
            <a:r>
              <a:rPr sz="2800" b="0" spc="-15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30" dirty="0">
                <a:solidFill>
                  <a:srgbClr val="0E537A"/>
                </a:solidFill>
                <a:latin typeface="Noto Sans"/>
                <a:cs typeface="Noto Sans"/>
              </a:rPr>
              <a:t>Management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12290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3702" y="271093"/>
            <a:ext cx="47688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Lifecycle</a:t>
            </a:r>
            <a:r>
              <a:rPr sz="3200" spc="-20" dirty="0"/>
              <a:t> </a:t>
            </a:r>
            <a:r>
              <a:rPr sz="3200" spc="45" dirty="0"/>
              <a:t>Management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788152" y="710183"/>
            <a:ext cx="476097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6746" y="5661151"/>
            <a:ext cx="14535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r>
              <a:rPr sz="2000" spc="-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Standard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6152" y="3230879"/>
            <a:ext cx="1901952" cy="2298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7890" y="5658103"/>
            <a:ext cx="1827530" cy="6369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18159" marR="5080" indent="-506095">
              <a:lnSpc>
                <a:spcPct val="101000"/>
              </a:lnSpc>
              <a:spcBef>
                <a:spcPts val="65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 –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Infrequent 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11568" y="3157727"/>
            <a:ext cx="7702550" cy="2371725"/>
            <a:chOff x="7211568" y="3157727"/>
            <a:chExt cx="7702550" cy="2371725"/>
          </a:xfrm>
        </p:grpSpPr>
        <p:sp>
          <p:nvSpPr>
            <p:cNvPr id="8" name="object 8"/>
            <p:cNvSpPr/>
            <p:nvPr/>
          </p:nvSpPr>
          <p:spPr>
            <a:xfrm>
              <a:off x="7211568" y="3230879"/>
              <a:ext cx="1898903" cy="2298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44856" y="3157727"/>
              <a:ext cx="1969007" cy="23713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508482" y="5661151"/>
            <a:ext cx="8445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la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ci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er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51560" y="2983992"/>
            <a:ext cx="13969365" cy="3377565"/>
            <a:chOff x="1051560" y="2983992"/>
            <a:chExt cx="13969365" cy="3377565"/>
          </a:xfrm>
        </p:grpSpPr>
        <p:sp>
          <p:nvSpPr>
            <p:cNvPr id="12" name="object 12"/>
            <p:cNvSpPr/>
            <p:nvPr/>
          </p:nvSpPr>
          <p:spPr>
            <a:xfrm>
              <a:off x="3245993" y="4306061"/>
              <a:ext cx="9578340" cy="93980"/>
            </a:xfrm>
            <a:custGeom>
              <a:avLst/>
              <a:gdLst/>
              <a:ahLst/>
              <a:cxnLst/>
              <a:rect l="l" t="t" r="r" b="b"/>
              <a:pathLst>
                <a:path w="9578340" h="93979">
                  <a:moveTo>
                    <a:pt x="3832479" y="37338"/>
                  </a:moveTo>
                  <a:lnTo>
                    <a:pt x="3815016" y="28829"/>
                  </a:lnTo>
                  <a:lnTo>
                    <a:pt x="3755898" y="0"/>
                  </a:lnTo>
                  <a:lnTo>
                    <a:pt x="3756177" y="28956"/>
                  </a:lnTo>
                  <a:lnTo>
                    <a:pt x="0" y="65786"/>
                  </a:lnTo>
                  <a:lnTo>
                    <a:pt x="254" y="84074"/>
                  </a:lnTo>
                  <a:lnTo>
                    <a:pt x="3756368" y="47244"/>
                  </a:lnTo>
                  <a:lnTo>
                    <a:pt x="3756660" y="76200"/>
                  </a:lnTo>
                  <a:lnTo>
                    <a:pt x="3832479" y="37338"/>
                  </a:lnTo>
                  <a:close/>
                </a:path>
                <a:path w="9578340" h="93979">
                  <a:moveTo>
                    <a:pt x="9560496" y="65151"/>
                  </a:moveTo>
                  <a:lnTo>
                    <a:pt x="9514459" y="65151"/>
                  </a:lnTo>
                  <a:lnTo>
                    <a:pt x="9501657" y="65151"/>
                  </a:lnTo>
                  <a:lnTo>
                    <a:pt x="9501378" y="93980"/>
                  </a:lnTo>
                  <a:lnTo>
                    <a:pt x="9560496" y="65151"/>
                  </a:lnTo>
                  <a:close/>
                </a:path>
                <a:path w="9578340" h="93979">
                  <a:moveTo>
                    <a:pt x="9577959" y="56642"/>
                  </a:moveTo>
                  <a:lnTo>
                    <a:pt x="9502140" y="17780"/>
                  </a:lnTo>
                  <a:lnTo>
                    <a:pt x="9501848" y="46736"/>
                  </a:lnTo>
                  <a:lnTo>
                    <a:pt x="5974334" y="9906"/>
                  </a:lnTo>
                  <a:lnTo>
                    <a:pt x="5974080" y="28194"/>
                  </a:lnTo>
                  <a:lnTo>
                    <a:pt x="9501657" y="65024"/>
                  </a:lnTo>
                  <a:lnTo>
                    <a:pt x="9514459" y="65024"/>
                  </a:lnTo>
                  <a:lnTo>
                    <a:pt x="9560776" y="65024"/>
                  </a:lnTo>
                  <a:lnTo>
                    <a:pt x="9577959" y="5664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0704" y="2993136"/>
              <a:ext cx="13950950" cy="3359150"/>
            </a:xfrm>
            <a:custGeom>
              <a:avLst/>
              <a:gdLst/>
              <a:ahLst/>
              <a:cxnLst/>
              <a:rect l="l" t="t" r="r" b="b"/>
              <a:pathLst>
                <a:path w="13950950" h="3359150">
                  <a:moveTo>
                    <a:pt x="6035040" y="252602"/>
                  </a:moveTo>
                  <a:lnTo>
                    <a:pt x="6045315" y="201751"/>
                  </a:lnTo>
                  <a:lnTo>
                    <a:pt x="6073330" y="160210"/>
                  </a:lnTo>
                  <a:lnTo>
                    <a:pt x="6114871" y="132195"/>
                  </a:lnTo>
                  <a:lnTo>
                    <a:pt x="6165723" y="121919"/>
                  </a:lnTo>
                  <a:lnTo>
                    <a:pt x="8053197" y="121919"/>
                  </a:lnTo>
                  <a:lnTo>
                    <a:pt x="8104048" y="132195"/>
                  </a:lnTo>
                  <a:lnTo>
                    <a:pt x="8145589" y="160210"/>
                  </a:lnTo>
                  <a:lnTo>
                    <a:pt x="8173604" y="201751"/>
                  </a:lnTo>
                  <a:lnTo>
                    <a:pt x="8183880" y="252602"/>
                  </a:lnTo>
                  <a:lnTo>
                    <a:pt x="8183880" y="3228213"/>
                  </a:lnTo>
                  <a:lnTo>
                    <a:pt x="8173604" y="3279064"/>
                  </a:lnTo>
                  <a:lnTo>
                    <a:pt x="8145589" y="3320605"/>
                  </a:lnTo>
                  <a:lnTo>
                    <a:pt x="8104048" y="3348620"/>
                  </a:lnTo>
                  <a:lnTo>
                    <a:pt x="8053197" y="3358896"/>
                  </a:lnTo>
                  <a:lnTo>
                    <a:pt x="6165723" y="3358896"/>
                  </a:lnTo>
                  <a:lnTo>
                    <a:pt x="6114871" y="3348620"/>
                  </a:lnTo>
                  <a:lnTo>
                    <a:pt x="6073330" y="3320605"/>
                  </a:lnTo>
                  <a:lnTo>
                    <a:pt x="6045315" y="3279064"/>
                  </a:lnTo>
                  <a:lnTo>
                    <a:pt x="6035040" y="3228213"/>
                  </a:lnTo>
                  <a:lnTo>
                    <a:pt x="6035040" y="252602"/>
                  </a:lnTo>
                  <a:close/>
                </a:path>
                <a:path w="13950950" h="3359150">
                  <a:moveTo>
                    <a:pt x="0" y="320293"/>
                  </a:moveTo>
                  <a:lnTo>
                    <a:pt x="6850" y="277839"/>
                  </a:lnTo>
                  <a:lnTo>
                    <a:pt x="25926" y="240956"/>
                  </a:lnTo>
                  <a:lnTo>
                    <a:pt x="55014" y="211864"/>
                  </a:lnTo>
                  <a:lnTo>
                    <a:pt x="91903" y="192781"/>
                  </a:lnTo>
                  <a:lnTo>
                    <a:pt x="134378" y="185927"/>
                  </a:lnTo>
                  <a:lnTo>
                    <a:pt x="2075434" y="185927"/>
                  </a:lnTo>
                  <a:lnTo>
                    <a:pt x="2117888" y="192781"/>
                  </a:lnTo>
                  <a:lnTo>
                    <a:pt x="2154771" y="211864"/>
                  </a:lnTo>
                  <a:lnTo>
                    <a:pt x="2183863" y="240956"/>
                  </a:lnTo>
                  <a:lnTo>
                    <a:pt x="2202946" y="277839"/>
                  </a:lnTo>
                  <a:lnTo>
                    <a:pt x="2209800" y="320293"/>
                  </a:lnTo>
                  <a:lnTo>
                    <a:pt x="2209800" y="2950210"/>
                  </a:lnTo>
                  <a:lnTo>
                    <a:pt x="2202946" y="2992664"/>
                  </a:lnTo>
                  <a:lnTo>
                    <a:pt x="2183863" y="3029547"/>
                  </a:lnTo>
                  <a:lnTo>
                    <a:pt x="2154771" y="3058639"/>
                  </a:lnTo>
                  <a:lnTo>
                    <a:pt x="2117888" y="3077722"/>
                  </a:lnTo>
                  <a:lnTo>
                    <a:pt x="2075434" y="3084576"/>
                  </a:lnTo>
                  <a:lnTo>
                    <a:pt x="134378" y="3084576"/>
                  </a:lnTo>
                  <a:lnTo>
                    <a:pt x="91903" y="3077722"/>
                  </a:lnTo>
                  <a:lnTo>
                    <a:pt x="55014" y="3058639"/>
                  </a:lnTo>
                  <a:lnTo>
                    <a:pt x="25926" y="3029547"/>
                  </a:lnTo>
                  <a:lnTo>
                    <a:pt x="6850" y="2992664"/>
                  </a:lnTo>
                  <a:lnTo>
                    <a:pt x="0" y="2950210"/>
                  </a:lnTo>
                  <a:lnTo>
                    <a:pt x="0" y="320293"/>
                  </a:lnTo>
                  <a:close/>
                </a:path>
                <a:path w="13950950" h="3359150">
                  <a:moveTo>
                    <a:pt x="11801856" y="130683"/>
                  </a:moveTo>
                  <a:lnTo>
                    <a:pt x="11812131" y="79831"/>
                  </a:lnTo>
                  <a:lnTo>
                    <a:pt x="11840146" y="38290"/>
                  </a:lnTo>
                  <a:lnTo>
                    <a:pt x="11881687" y="10275"/>
                  </a:lnTo>
                  <a:lnTo>
                    <a:pt x="11932539" y="0"/>
                  </a:lnTo>
                  <a:lnTo>
                    <a:pt x="13820013" y="0"/>
                  </a:lnTo>
                  <a:lnTo>
                    <a:pt x="13870864" y="10275"/>
                  </a:lnTo>
                  <a:lnTo>
                    <a:pt x="13912405" y="38290"/>
                  </a:lnTo>
                  <a:lnTo>
                    <a:pt x="13940420" y="79831"/>
                  </a:lnTo>
                  <a:lnTo>
                    <a:pt x="13950696" y="130683"/>
                  </a:lnTo>
                  <a:lnTo>
                    <a:pt x="13950696" y="3106293"/>
                  </a:lnTo>
                  <a:lnTo>
                    <a:pt x="13940420" y="3157144"/>
                  </a:lnTo>
                  <a:lnTo>
                    <a:pt x="13912405" y="3198685"/>
                  </a:lnTo>
                  <a:lnTo>
                    <a:pt x="13870864" y="3226700"/>
                  </a:lnTo>
                  <a:lnTo>
                    <a:pt x="13820013" y="3236976"/>
                  </a:lnTo>
                  <a:lnTo>
                    <a:pt x="11932539" y="3236976"/>
                  </a:lnTo>
                  <a:lnTo>
                    <a:pt x="11881687" y="3226700"/>
                  </a:lnTo>
                  <a:lnTo>
                    <a:pt x="11840146" y="3198685"/>
                  </a:lnTo>
                  <a:lnTo>
                    <a:pt x="11812131" y="3157144"/>
                  </a:lnTo>
                  <a:lnTo>
                    <a:pt x="11801856" y="3106293"/>
                  </a:lnTo>
                  <a:lnTo>
                    <a:pt x="11801856" y="130683"/>
                  </a:lnTo>
                  <a:close/>
                </a:path>
              </a:pathLst>
            </a:custGeom>
            <a:ln w="18288">
              <a:solidFill>
                <a:srgbClr val="A8D0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84521" y="4472431"/>
            <a:ext cx="9563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30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Days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44936" y="4472431"/>
            <a:ext cx="9563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60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Days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7239" y="1098550"/>
            <a:ext cx="1372806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0" dirty="0">
                <a:latin typeface="Noto Sans"/>
                <a:cs typeface="Noto Sans"/>
              </a:rPr>
              <a:t>allows you </a:t>
            </a:r>
            <a:r>
              <a:rPr sz="2200" spc="-15" dirty="0">
                <a:latin typeface="Noto Sans"/>
                <a:cs typeface="Noto Sans"/>
              </a:rPr>
              <a:t>to define </a:t>
            </a:r>
            <a:r>
              <a:rPr sz="2200" spc="-10" dirty="0">
                <a:latin typeface="Noto Sans"/>
                <a:cs typeface="Noto Sans"/>
              </a:rPr>
              <a:t>how </a:t>
            </a: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30" dirty="0">
                <a:latin typeface="Noto Sans"/>
                <a:cs typeface="Noto Sans"/>
              </a:rPr>
              <a:t>manages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35" dirty="0">
                <a:latin typeface="Noto Sans"/>
                <a:cs typeface="Noto Sans"/>
              </a:rPr>
              <a:t>during </a:t>
            </a:r>
            <a:r>
              <a:rPr sz="2200" spc="-15" dirty="0">
                <a:latin typeface="Noto Sans"/>
                <a:cs typeface="Noto Sans"/>
              </a:rPr>
              <a:t>their </a:t>
            </a:r>
            <a:r>
              <a:rPr sz="2200" spc="-10" dirty="0">
                <a:latin typeface="Noto Sans"/>
                <a:cs typeface="Noto Sans"/>
              </a:rPr>
              <a:t>lifetime.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30" dirty="0">
                <a:latin typeface="Noto Sans"/>
                <a:cs typeface="Noto Sans"/>
              </a:rPr>
              <a:t>configure </a:t>
            </a:r>
            <a:r>
              <a:rPr sz="2200" spc="-5" dirty="0">
                <a:latin typeface="Noto Sans"/>
                <a:cs typeface="Noto Sans"/>
              </a:rPr>
              <a:t>S3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204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move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between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various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0" dirty="0">
                <a:latin typeface="Noto Sans"/>
                <a:cs typeface="Noto Sans"/>
              </a:rPr>
              <a:t>classes </a:t>
            </a:r>
            <a:r>
              <a:rPr sz="2200" dirty="0">
                <a:latin typeface="Noto Sans"/>
                <a:cs typeface="Noto Sans"/>
              </a:rPr>
              <a:t>on </a:t>
            </a:r>
            <a:r>
              <a:rPr sz="2200" spc="-5" dirty="0">
                <a:latin typeface="Noto Sans"/>
                <a:cs typeface="Noto Sans"/>
              </a:rPr>
              <a:t>a </a:t>
            </a:r>
            <a:r>
              <a:rPr sz="2200" spc="-10" dirty="0">
                <a:latin typeface="Noto Sans"/>
                <a:cs typeface="Noto Sans"/>
              </a:rPr>
              <a:t>defined schedule.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331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9954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2576" y="271093"/>
            <a:ext cx="653160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Lifecycle </a:t>
            </a:r>
            <a:r>
              <a:rPr sz="3200" spc="45" dirty="0"/>
              <a:t>Management</a:t>
            </a:r>
            <a:r>
              <a:rPr sz="3200" spc="5" dirty="0"/>
              <a:t> </a:t>
            </a:r>
            <a:r>
              <a:rPr sz="3200" spc="40" dirty="0"/>
              <a:t>(Contd.)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901184" y="710183"/>
            <a:ext cx="641604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6952" y="2743200"/>
            <a:ext cx="8608060" cy="978535"/>
            <a:chOff x="3806952" y="2743200"/>
            <a:chExt cx="8608060" cy="978535"/>
          </a:xfrm>
        </p:grpSpPr>
        <p:sp>
          <p:nvSpPr>
            <p:cNvPr id="5" name="object 5"/>
            <p:cNvSpPr/>
            <p:nvPr/>
          </p:nvSpPr>
          <p:spPr>
            <a:xfrm>
              <a:off x="3813048" y="2749295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8434324" y="0"/>
                  </a:moveTo>
                  <a:lnTo>
                    <a:pt x="161036" y="0"/>
                  </a:lnTo>
                  <a:lnTo>
                    <a:pt x="118239" y="5754"/>
                  </a:lnTo>
                  <a:lnTo>
                    <a:pt x="79774" y="21994"/>
                  </a:lnTo>
                  <a:lnTo>
                    <a:pt x="47180" y="47180"/>
                  </a:lnTo>
                  <a:lnTo>
                    <a:pt x="21994" y="79774"/>
                  </a:lnTo>
                  <a:lnTo>
                    <a:pt x="5754" y="118239"/>
                  </a:lnTo>
                  <a:lnTo>
                    <a:pt x="0" y="161036"/>
                  </a:lnTo>
                  <a:lnTo>
                    <a:pt x="0" y="805179"/>
                  </a:lnTo>
                  <a:lnTo>
                    <a:pt x="5754" y="847976"/>
                  </a:lnTo>
                  <a:lnTo>
                    <a:pt x="21994" y="886441"/>
                  </a:lnTo>
                  <a:lnTo>
                    <a:pt x="47180" y="919035"/>
                  </a:lnTo>
                  <a:lnTo>
                    <a:pt x="79774" y="944221"/>
                  </a:lnTo>
                  <a:lnTo>
                    <a:pt x="118239" y="960461"/>
                  </a:lnTo>
                  <a:lnTo>
                    <a:pt x="161036" y="966215"/>
                  </a:lnTo>
                  <a:lnTo>
                    <a:pt x="8434324" y="966215"/>
                  </a:lnTo>
                  <a:lnTo>
                    <a:pt x="8477120" y="960461"/>
                  </a:lnTo>
                  <a:lnTo>
                    <a:pt x="8515585" y="944221"/>
                  </a:lnTo>
                  <a:lnTo>
                    <a:pt x="8548179" y="919035"/>
                  </a:lnTo>
                  <a:lnTo>
                    <a:pt x="8573365" y="886441"/>
                  </a:lnTo>
                  <a:lnTo>
                    <a:pt x="8589605" y="847976"/>
                  </a:lnTo>
                  <a:lnTo>
                    <a:pt x="8595360" y="805179"/>
                  </a:lnTo>
                  <a:lnTo>
                    <a:pt x="8595360" y="161036"/>
                  </a:lnTo>
                  <a:lnTo>
                    <a:pt x="8589605" y="118239"/>
                  </a:lnTo>
                  <a:lnTo>
                    <a:pt x="8573365" y="79774"/>
                  </a:lnTo>
                  <a:lnTo>
                    <a:pt x="8548179" y="47180"/>
                  </a:lnTo>
                  <a:lnTo>
                    <a:pt x="8515585" y="21994"/>
                  </a:lnTo>
                  <a:lnTo>
                    <a:pt x="8477120" y="5754"/>
                  </a:lnTo>
                  <a:lnTo>
                    <a:pt x="843432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3048" y="2749295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0" y="161036"/>
                  </a:moveTo>
                  <a:lnTo>
                    <a:pt x="5754" y="118239"/>
                  </a:lnTo>
                  <a:lnTo>
                    <a:pt x="21994" y="79774"/>
                  </a:lnTo>
                  <a:lnTo>
                    <a:pt x="47180" y="47180"/>
                  </a:lnTo>
                  <a:lnTo>
                    <a:pt x="79774" y="21994"/>
                  </a:lnTo>
                  <a:lnTo>
                    <a:pt x="118239" y="5754"/>
                  </a:lnTo>
                  <a:lnTo>
                    <a:pt x="161036" y="0"/>
                  </a:lnTo>
                  <a:lnTo>
                    <a:pt x="8434324" y="0"/>
                  </a:lnTo>
                  <a:lnTo>
                    <a:pt x="8477120" y="5754"/>
                  </a:lnTo>
                  <a:lnTo>
                    <a:pt x="8515585" y="21994"/>
                  </a:lnTo>
                  <a:lnTo>
                    <a:pt x="8548179" y="47180"/>
                  </a:lnTo>
                  <a:lnTo>
                    <a:pt x="8573365" y="79774"/>
                  </a:lnTo>
                  <a:lnTo>
                    <a:pt x="8589605" y="118239"/>
                  </a:lnTo>
                  <a:lnTo>
                    <a:pt x="8595360" y="161036"/>
                  </a:lnTo>
                  <a:lnTo>
                    <a:pt x="8595360" y="805179"/>
                  </a:lnTo>
                  <a:lnTo>
                    <a:pt x="8589605" y="847976"/>
                  </a:lnTo>
                  <a:lnTo>
                    <a:pt x="8573365" y="886441"/>
                  </a:lnTo>
                  <a:lnTo>
                    <a:pt x="8548179" y="919035"/>
                  </a:lnTo>
                  <a:lnTo>
                    <a:pt x="8515585" y="944221"/>
                  </a:lnTo>
                  <a:lnTo>
                    <a:pt x="8477120" y="960461"/>
                  </a:lnTo>
                  <a:lnTo>
                    <a:pt x="8434324" y="966215"/>
                  </a:lnTo>
                  <a:lnTo>
                    <a:pt x="161036" y="966215"/>
                  </a:lnTo>
                  <a:lnTo>
                    <a:pt x="118239" y="960461"/>
                  </a:lnTo>
                  <a:lnTo>
                    <a:pt x="79774" y="944221"/>
                  </a:lnTo>
                  <a:lnTo>
                    <a:pt x="47180" y="919035"/>
                  </a:lnTo>
                  <a:lnTo>
                    <a:pt x="21994" y="886441"/>
                  </a:lnTo>
                  <a:lnTo>
                    <a:pt x="5754" y="847976"/>
                  </a:lnTo>
                  <a:lnTo>
                    <a:pt x="0" y="805179"/>
                  </a:lnTo>
                  <a:lnTo>
                    <a:pt x="0" y="16103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06952" y="5361432"/>
            <a:ext cx="8608060" cy="963294"/>
            <a:chOff x="3806952" y="5361432"/>
            <a:chExt cx="8608060" cy="963294"/>
          </a:xfrm>
        </p:grpSpPr>
        <p:sp>
          <p:nvSpPr>
            <p:cNvPr id="8" name="object 8"/>
            <p:cNvSpPr/>
            <p:nvPr/>
          </p:nvSpPr>
          <p:spPr>
            <a:xfrm>
              <a:off x="3813048" y="5367528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8436864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792480"/>
                  </a:lnTo>
                  <a:lnTo>
                    <a:pt x="8083" y="842564"/>
                  </a:lnTo>
                  <a:lnTo>
                    <a:pt x="30589" y="886071"/>
                  </a:lnTo>
                  <a:lnTo>
                    <a:pt x="64904" y="920386"/>
                  </a:lnTo>
                  <a:lnTo>
                    <a:pt x="108411" y="942892"/>
                  </a:lnTo>
                  <a:lnTo>
                    <a:pt x="158496" y="950976"/>
                  </a:lnTo>
                  <a:lnTo>
                    <a:pt x="8436864" y="950976"/>
                  </a:lnTo>
                  <a:lnTo>
                    <a:pt x="8486948" y="942892"/>
                  </a:lnTo>
                  <a:lnTo>
                    <a:pt x="8530455" y="920386"/>
                  </a:lnTo>
                  <a:lnTo>
                    <a:pt x="8564770" y="886071"/>
                  </a:lnTo>
                  <a:lnTo>
                    <a:pt x="8587276" y="842564"/>
                  </a:lnTo>
                  <a:lnTo>
                    <a:pt x="8595360" y="792480"/>
                  </a:lnTo>
                  <a:lnTo>
                    <a:pt x="8595360" y="158496"/>
                  </a:lnTo>
                  <a:lnTo>
                    <a:pt x="8587276" y="108411"/>
                  </a:lnTo>
                  <a:lnTo>
                    <a:pt x="8564770" y="64904"/>
                  </a:lnTo>
                  <a:lnTo>
                    <a:pt x="8530455" y="30589"/>
                  </a:lnTo>
                  <a:lnTo>
                    <a:pt x="8486948" y="8083"/>
                  </a:lnTo>
                  <a:lnTo>
                    <a:pt x="843686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048" y="5367528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8436864" y="0"/>
                  </a:lnTo>
                  <a:lnTo>
                    <a:pt x="8486948" y="8083"/>
                  </a:lnTo>
                  <a:lnTo>
                    <a:pt x="8530455" y="30589"/>
                  </a:lnTo>
                  <a:lnTo>
                    <a:pt x="8564770" y="64904"/>
                  </a:lnTo>
                  <a:lnTo>
                    <a:pt x="8587276" y="108411"/>
                  </a:lnTo>
                  <a:lnTo>
                    <a:pt x="8595360" y="158496"/>
                  </a:lnTo>
                  <a:lnTo>
                    <a:pt x="8595360" y="792480"/>
                  </a:lnTo>
                  <a:lnTo>
                    <a:pt x="8587276" y="842564"/>
                  </a:lnTo>
                  <a:lnTo>
                    <a:pt x="8564770" y="886071"/>
                  </a:lnTo>
                  <a:lnTo>
                    <a:pt x="8530455" y="920386"/>
                  </a:lnTo>
                  <a:lnTo>
                    <a:pt x="8486948" y="942892"/>
                  </a:lnTo>
                  <a:lnTo>
                    <a:pt x="8436864" y="950976"/>
                  </a:lnTo>
                  <a:lnTo>
                    <a:pt x="158496" y="950976"/>
                  </a:lnTo>
                  <a:lnTo>
                    <a:pt x="108411" y="942892"/>
                  </a:lnTo>
                  <a:lnTo>
                    <a:pt x="64904" y="920386"/>
                  </a:lnTo>
                  <a:lnTo>
                    <a:pt x="30589" y="886071"/>
                  </a:lnTo>
                  <a:lnTo>
                    <a:pt x="8083" y="842564"/>
                  </a:lnTo>
                  <a:lnTo>
                    <a:pt x="0" y="792480"/>
                  </a:lnTo>
                  <a:lnTo>
                    <a:pt x="0" y="15849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6952" y="4081271"/>
            <a:ext cx="8608060" cy="920750"/>
            <a:chOff x="3806952" y="4081271"/>
            <a:chExt cx="8608060" cy="920750"/>
          </a:xfrm>
        </p:grpSpPr>
        <p:sp>
          <p:nvSpPr>
            <p:cNvPr id="11" name="object 11"/>
            <p:cNvSpPr/>
            <p:nvPr/>
          </p:nvSpPr>
          <p:spPr>
            <a:xfrm>
              <a:off x="3813048" y="4087367"/>
              <a:ext cx="8595360" cy="908685"/>
            </a:xfrm>
            <a:custGeom>
              <a:avLst/>
              <a:gdLst/>
              <a:ahLst/>
              <a:cxnLst/>
              <a:rect l="l" t="t" r="r" b="b"/>
              <a:pathLst>
                <a:path w="8595360" h="908685">
                  <a:moveTo>
                    <a:pt x="8443976" y="0"/>
                  </a:moveTo>
                  <a:lnTo>
                    <a:pt x="151384" y="0"/>
                  </a:lnTo>
                  <a:lnTo>
                    <a:pt x="103550" y="7721"/>
                  </a:lnTo>
                  <a:lnTo>
                    <a:pt x="61996" y="29220"/>
                  </a:lnTo>
                  <a:lnTo>
                    <a:pt x="29220" y="61996"/>
                  </a:lnTo>
                  <a:lnTo>
                    <a:pt x="7721" y="103550"/>
                  </a:lnTo>
                  <a:lnTo>
                    <a:pt x="0" y="151384"/>
                  </a:lnTo>
                  <a:lnTo>
                    <a:pt x="0" y="756920"/>
                  </a:lnTo>
                  <a:lnTo>
                    <a:pt x="7721" y="804753"/>
                  </a:lnTo>
                  <a:lnTo>
                    <a:pt x="29220" y="846307"/>
                  </a:lnTo>
                  <a:lnTo>
                    <a:pt x="61996" y="879083"/>
                  </a:lnTo>
                  <a:lnTo>
                    <a:pt x="103550" y="900582"/>
                  </a:lnTo>
                  <a:lnTo>
                    <a:pt x="151384" y="908304"/>
                  </a:lnTo>
                  <a:lnTo>
                    <a:pt x="8443976" y="908304"/>
                  </a:lnTo>
                  <a:lnTo>
                    <a:pt x="8491809" y="900582"/>
                  </a:lnTo>
                  <a:lnTo>
                    <a:pt x="8533363" y="879083"/>
                  </a:lnTo>
                  <a:lnTo>
                    <a:pt x="8566139" y="846307"/>
                  </a:lnTo>
                  <a:lnTo>
                    <a:pt x="8587638" y="804753"/>
                  </a:lnTo>
                  <a:lnTo>
                    <a:pt x="8595360" y="756920"/>
                  </a:lnTo>
                  <a:lnTo>
                    <a:pt x="8595360" y="151384"/>
                  </a:lnTo>
                  <a:lnTo>
                    <a:pt x="8587638" y="103550"/>
                  </a:lnTo>
                  <a:lnTo>
                    <a:pt x="8566139" y="61996"/>
                  </a:lnTo>
                  <a:lnTo>
                    <a:pt x="8533363" y="29220"/>
                  </a:lnTo>
                  <a:lnTo>
                    <a:pt x="8491809" y="7721"/>
                  </a:lnTo>
                  <a:lnTo>
                    <a:pt x="8443976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048" y="4087367"/>
              <a:ext cx="8595360" cy="908685"/>
            </a:xfrm>
            <a:custGeom>
              <a:avLst/>
              <a:gdLst/>
              <a:ahLst/>
              <a:cxnLst/>
              <a:rect l="l" t="t" r="r" b="b"/>
              <a:pathLst>
                <a:path w="8595360" h="908685">
                  <a:moveTo>
                    <a:pt x="0" y="151384"/>
                  </a:moveTo>
                  <a:lnTo>
                    <a:pt x="7721" y="103550"/>
                  </a:lnTo>
                  <a:lnTo>
                    <a:pt x="29220" y="61996"/>
                  </a:lnTo>
                  <a:lnTo>
                    <a:pt x="61996" y="29220"/>
                  </a:lnTo>
                  <a:lnTo>
                    <a:pt x="103550" y="7721"/>
                  </a:lnTo>
                  <a:lnTo>
                    <a:pt x="151384" y="0"/>
                  </a:lnTo>
                  <a:lnTo>
                    <a:pt x="8443976" y="0"/>
                  </a:lnTo>
                  <a:lnTo>
                    <a:pt x="8491809" y="7721"/>
                  </a:lnTo>
                  <a:lnTo>
                    <a:pt x="8533363" y="29220"/>
                  </a:lnTo>
                  <a:lnTo>
                    <a:pt x="8566139" y="61996"/>
                  </a:lnTo>
                  <a:lnTo>
                    <a:pt x="8587638" y="103550"/>
                  </a:lnTo>
                  <a:lnTo>
                    <a:pt x="8595360" y="151384"/>
                  </a:lnTo>
                  <a:lnTo>
                    <a:pt x="8595360" y="756920"/>
                  </a:lnTo>
                  <a:lnTo>
                    <a:pt x="8587638" y="804753"/>
                  </a:lnTo>
                  <a:lnTo>
                    <a:pt x="8566139" y="846307"/>
                  </a:lnTo>
                  <a:lnTo>
                    <a:pt x="8533363" y="879083"/>
                  </a:lnTo>
                  <a:lnTo>
                    <a:pt x="8491809" y="900582"/>
                  </a:lnTo>
                  <a:lnTo>
                    <a:pt x="8443976" y="908304"/>
                  </a:lnTo>
                  <a:lnTo>
                    <a:pt x="151384" y="908304"/>
                  </a:lnTo>
                  <a:lnTo>
                    <a:pt x="103550" y="900582"/>
                  </a:lnTo>
                  <a:lnTo>
                    <a:pt x="61996" y="879083"/>
                  </a:lnTo>
                  <a:lnTo>
                    <a:pt x="29220" y="846307"/>
                  </a:lnTo>
                  <a:lnTo>
                    <a:pt x="7721" y="804753"/>
                  </a:lnTo>
                  <a:lnTo>
                    <a:pt x="0" y="756920"/>
                  </a:lnTo>
                  <a:lnTo>
                    <a:pt x="0" y="151384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45128" y="2867100"/>
            <a:ext cx="8325484" cy="3310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Automatically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delete files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after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a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certain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period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time,</a:t>
            </a:r>
            <a:r>
              <a:rPr sz="2200" spc="3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for</a:t>
            </a:r>
            <a:endParaRPr sz="2200">
              <a:latin typeface="Noto Sans"/>
              <a:cs typeface="Noto Sans"/>
            </a:endParaRPr>
          </a:p>
          <a:p>
            <a:pPr marL="6985" algn="ctr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example, </a:t>
            </a:r>
            <a:r>
              <a:rPr sz="2200" spc="-50" dirty="0">
                <a:solidFill>
                  <a:srgbClr val="FFFFFF"/>
                </a:solidFill>
                <a:latin typeface="Noto Sans"/>
                <a:cs typeface="Noto Sans"/>
              </a:rPr>
              <a:t>log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files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40" dirty="0">
                <a:solidFill>
                  <a:srgbClr val="FFFFFF"/>
                </a:solidFill>
                <a:latin typeface="Noto Sans"/>
                <a:cs typeface="Noto Sans"/>
              </a:rPr>
              <a:t>might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only need for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sz="2200" spc="8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week.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Noto Sans"/>
              <a:cs typeface="Noto Sans"/>
            </a:endParaRPr>
          </a:p>
          <a:p>
            <a:pPr marL="12700" marR="5080" algn="ctr">
              <a:lnSpc>
                <a:spcPct val="100899"/>
              </a:lnSpc>
              <a:spcBef>
                <a:spcPts val="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Certain files </a:t>
            </a:r>
            <a:r>
              <a:rPr sz="2200" spc="-45" dirty="0">
                <a:solidFill>
                  <a:srgbClr val="FFFFFF"/>
                </a:solidFill>
                <a:latin typeface="Noto Sans"/>
                <a:cs typeface="Noto Sans"/>
              </a:rPr>
              <a:t>might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only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need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be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accessed for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 limited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period  of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time and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then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be</a:t>
            </a:r>
            <a:r>
              <a:rPr sz="2200" spc="4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archived.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Files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kept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only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for </a:t>
            </a:r>
            <a:r>
              <a:rPr sz="2200" spc="-25" dirty="0">
                <a:solidFill>
                  <a:srgbClr val="FFFFFF"/>
                </a:solidFill>
                <a:latin typeface="Noto Sans"/>
                <a:cs typeface="Noto Sans"/>
              </a:rPr>
              <a:t>regulatory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compliance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reasons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</a:t>
            </a:r>
            <a:r>
              <a:rPr sz="2200" spc="-6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be</a:t>
            </a:r>
            <a:endParaRPr sz="2200">
              <a:latin typeface="Noto Sans"/>
              <a:cs typeface="Noto Sans"/>
            </a:endParaRPr>
          </a:p>
          <a:p>
            <a:pPr marL="4445" algn="ctr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archived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and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stored for a 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longer</a:t>
            </a:r>
            <a:r>
              <a:rPr sz="2200" spc="-6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term.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7239" y="1101598"/>
            <a:ext cx="71945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</a:t>
            </a:r>
            <a:r>
              <a:rPr sz="2200" spc="-30" dirty="0">
                <a:latin typeface="Noto Sans"/>
                <a:cs typeface="Noto Sans"/>
              </a:rPr>
              <a:t>configure </a:t>
            </a:r>
            <a:r>
              <a:rPr sz="2200" spc="-15" dirty="0">
                <a:latin typeface="Noto Sans"/>
                <a:cs typeface="Noto Sans"/>
              </a:rPr>
              <a:t>Lifecycle </a:t>
            </a:r>
            <a:r>
              <a:rPr sz="2200" spc="-25" dirty="0">
                <a:latin typeface="Noto Sans"/>
                <a:cs typeface="Noto Sans"/>
              </a:rPr>
              <a:t>configuration </a:t>
            </a:r>
            <a:r>
              <a:rPr sz="2200" spc="-10" dirty="0">
                <a:latin typeface="Noto Sans"/>
                <a:cs typeface="Noto Sans"/>
              </a:rPr>
              <a:t>rules such</a:t>
            </a:r>
            <a:r>
              <a:rPr sz="2200" spc="7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as: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4338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3808" y="271093"/>
            <a:ext cx="66306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Lifecycle </a:t>
            </a:r>
            <a:r>
              <a:rPr sz="3200" spc="45" dirty="0"/>
              <a:t>Management</a:t>
            </a:r>
            <a:r>
              <a:rPr sz="3200" spc="-25" dirty="0"/>
              <a:t> </a:t>
            </a:r>
            <a:r>
              <a:rPr sz="3200" spc="65" dirty="0"/>
              <a:t>Benefits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791455" y="710183"/>
            <a:ext cx="658977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6601" y="4306061"/>
            <a:ext cx="3832860" cy="84455"/>
          </a:xfrm>
          <a:custGeom>
            <a:avLst/>
            <a:gdLst/>
            <a:ahLst/>
            <a:cxnLst/>
            <a:rect l="l" t="t" r="r" b="b"/>
            <a:pathLst>
              <a:path w="3832859" h="84454">
                <a:moveTo>
                  <a:pt x="3756187" y="28953"/>
                </a:moveTo>
                <a:lnTo>
                  <a:pt x="0" y="65786"/>
                </a:lnTo>
                <a:lnTo>
                  <a:pt x="254" y="84074"/>
                </a:lnTo>
                <a:lnTo>
                  <a:pt x="3756370" y="47240"/>
                </a:lnTo>
                <a:lnTo>
                  <a:pt x="3756187" y="28953"/>
                </a:lnTo>
                <a:close/>
              </a:path>
              <a:path w="3832859" h="84454">
                <a:moveTo>
                  <a:pt x="3815026" y="28828"/>
                </a:moveTo>
                <a:lnTo>
                  <a:pt x="3768852" y="28828"/>
                </a:lnTo>
                <a:lnTo>
                  <a:pt x="3768979" y="47116"/>
                </a:lnTo>
                <a:lnTo>
                  <a:pt x="3756370" y="47240"/>
                </a:lnTo>
                <a:lnTo>
                  <a:pt x="3756659" y="76200"/>
                </a:lnTo>
                <a:lnTo>
                  <a:pt x="3832479" y="37337"/>
                </a:lnTo>
                <a:lnTo>
                  <a:pt x="3815026" y="28828"/>
                </a:lnTo>
                <a:close/>
              </a:path>
              <a:path w="3832859" h="84454">
                <a:moveTo>
                  <a:pt x="3768852" y="28828"/>
                </a:moveTo>
                <a:lnTo>
                  <a:pt x="3756187" y="28953"/>
                </a:lnTo>
                <a:lnTo>
                  <a:pt x="3756370" y="47240"/>
                </a:lnTo>
                <a:lnTo>
                  <a:pt x="3768979" y="47116"/>
                </a:lnTo>
                <a:lnTo>
                  <a:pt x="3768852" y="28828"/>
                </a:lnTo>
                <a:close/>
              </a:path>
              <a:path w="3832859" h="84454">
                <a:moveTo>
                  <a:pt x="3755898" y="0"/>
                </a:moveTo>
                <a:lnTo>
                  <a:pt x="3756187" y="28953"/>
                </a:lnTo>
                <a:lnTo>
                  <a:pt x="3815026" y="28828"/>
                </a:lnTo>
                <a:lnTo>
                  <a:pt x="375589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7632" y="4315967"/>
            <a:ext cx="3604260" cy="84455"/>
          </a:xfrm>
          <a:custGeom>
            <a:avLst/>
            <a:gdLst/>
            <a:ahLst/>
            <a:cxnLst/>
            <a:rect l="l" t="t" r="r" b="b"/>
            <a:pathLst>
              <a:path w="3604259" h="84454">
                <a:moveTo>
                  <a:pt x="3528060" y="7874"/>
                </a:moveTo>
                <a:lnTo>
                  <a:pt x="3527770" y="36824"/>
                </a:lnTo>
                <a:lnTo>
                  <a:pt x="3540506" y="36957"/>
                </a:lnTo>
                <a:lnTo>
                  <a:pt x="3540379" y="55245"/>
                </a:lnTo>
                <a:lnTo>
                  <a:pt x="3527586" y="55245"/>
                </a:lnTo>
                <a:lnTo>
                  <a:pt x="3527298" y="84074"/>
                </a:lnTo>
                <a:lnTo>
                  <a:pt x="3586426" y="55245"/>
                </a:lnTo>
                <a:lnTo>
                  <a:pt x="3540379" y="55245"/>
                </a:lnTo>
                <a:lnTo>
                  <a:pt x="3527587" y="55111"/>
                </a:lnTo>
                <a:lnTo>
                  <a:pt x="3586700" y="55111"/>
                </a:lnTo>
                <a:lnTo>
                  <a:pt x="3603879" y="46736"/>
                </a:lnTo>
                <a:lnTo>
                  <a:pt x="3528060" y="7874"/>
                </a:lnTo>
                <a:close/>
              </a:path>
              <a:path w="3604259" h="84454">
                <a:moveTo>
                  <a:pt x="3527770" y="36824"/>
                </a:moveTo>
                <a:lnTo>
                  <a:pt x="3527587" y="55111"/>
                </a:lnTo>
                <a:lnTo>
                  <a:pt x="3540379" y="55245"/>
                </a:lnTo>
                <a:lnTo>
                  <a:pt x="3540506" y="36957"/>
                </a:lnTo>
                <a:lnTo>
                  <a:pt x="3527770" y="36824"/>
                </a:lnTo>
                <a:close/>
              </a:path>
              <a:path w="3604259" h="84454">
                <a:moveTo>
                  <a:pt x="253" y="0"/>
                </a:moveTo>
                <a:lnTo>
                  <a:pt x="0" y="18287"/>
                </a:lnTo>
                <a:lnTo>
                  <a:pt x="3527587" y="55111"/>
                </a:lnTo>
                <a:lnTo>
                  <a:pt x="3527770" y="36824"/>
                </a:lnTo>
                <a:lnTo>
                  <a:pt x="25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3352" y="3945762"/>
            <a:ext cx="9563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30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Days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3767" y="3945762"/>
            <a:ext cx="9563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60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Days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6719" y="5658103"/>
            <a:ext cx="1827530" cy="6369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18159" marR="5080" indent="-506095">
              <a:lnSpc>
                <a:spcPct val="101000"/>
              </a:lnSpc>
              <a:spcBef>
                <a:spcPts val="65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 –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Infrequent 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39128" y="3230879"/>
            <a:ext cx="4498975" cy="2593975"/>
            <a:chOff x="6739128" y="3230879"/>
            <a:chExt cx="4498975" cy="2593975"/>
          </a:xfrm>
        </p:grpSpPr>
        <p:sp>
          <p:nvSpPr>
            <p:cNvPr id="10" name="object 10"/>
            <p:cNvSpPr/>
            <p:nvPr/>
          </p:nvSpPr>
          <p:spPr>
            <a:xfrm>
              <a:off x="6739128" y="3230879"/>
              <a:ext cx="1901952" cy="2298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4568" y="3794759"/>
              <a:ext cx="2029968" cy="20299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08008" y="3776471"/>
              <a:ext cx="2029968" cy="2029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8334" y="5661151"/>
            <a:ext cx="14535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r>
              <a:rPr sz="2000" spc="-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Standard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6759" y="3230879"/>
            <a:ext cx="4142740" cy="2883535"/>
            <a:chOff x="746759" y="3230879"/>
            <a:chExt cx="4142740" cy="2883535"/>
          </a:xfrm>
        </p:grpSpPr>
        <p:sp>
          <p:nvSpPr>
            <p:cNvPr id="15" name="object 15"/>
            <p:cNvSpPr/>
            <p:nvPr/>
          </p:nvSpPr>
          <p:spPr>
            <a:xfrm>
              <a:off x="746759" y="3230879"/>
              <a:ext cx="1898903" cy="22981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1887" y="4081271"/>
              <a:ext cx="2029967" cy="2029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4159" y="4084319"/>
              <a:ext cx="2029967" cy="20299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9024" y="3578351"/>
              <a:ext cx="2029968" cy="20299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475464" y="3157727"/>
            <a:ext cx="3712845" cy="2667000"/>
            <a:chOff x="12475464" y="3157727"/>
            <a:chExt cx="3712845" cy="2667000"/>
          </a:xfrm>
        </p:grpSpPr>
        <p:sp>
          <p:nvSpPr>
            <p:cNvPr id="20" name="object 20"/>
            <p:cNvSpPr/>
            <p:nvPr/>
          </p:nvSpPr>
          <p:spPr>
            <a:xfrm>
              <a:off x="12475464" y="3157727"/>
              <a:ext cx="1965960" cy="23713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57960" y="3794759"/>
              <a:ext cx="2029967" cy="20299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037312" y="5661151"/>
            <a:ext cx="8445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G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la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ci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7239" y="1098550"/>
            <a:ext cx="1375346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Lifecycle </a:t>
            </a:r>
            <a:r>
              <a:rPr sz="2200" spc="-25" dirty="0">
                <a:latin typeface="Noto Sans"/>
                <a:cs typeface="Noto Sans"/>
              </a:rPr>
              <a:t>Management </a:t>
            </a:r>
            <a:r>
              <a:rPr sz="2200" spc="-10" dirty="0">
                <a:latin typeface="Noto Sans"/>
                <a:cs typeface="Noto Sans"/>
              </a:rPr>
              <a:t>allows you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move </a:t>
            </a:r>
            <a:r>
              <a:rPr sz="2200" spc="-10" dirty="0">
                <a:latin typeface="Noto Sans"/>
                <a:cs typeface="Noto Sans"/>
              </a:rPr>
              <a:t>your objects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cheaper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0" dirty="0">
                <a:latin typeface="Noto Sans"/>
                <a:cs typeface="Noto Sans"/>
              </a:rPr>
              <a:t>platforms as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files </a:t>
            </a:r>
            <a:r>
              <a:rPr sz="2200" spc="-60" dirty="0">
                <a:latin typeface="Noto Sans"/>
                <a:cs typeface="Noto Sans"/>
              </a:rPr>
              <a:t>get</a:t>
            </a:r>
            <a:r>
              <a:rPr sz="2200" spc="13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older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are </a:t>
            </a:r>
            <a:r>
              <a:rPr sz="2200" spc="-5" dirty="0">
                <a:latin typeface="Noto Sans"/>
                <a:cs typeface="Noto Sans"/>
              </a:rPr>
              <a:t>less </a:t>
            </a:r>
            <a:r>
              <a:rPr sz="2200" spc="-15" dirty="0">
                <a:latin typeface="Noto Sans"/>
                <a:cs typeface="Noto Sans"/>
              </a:rPr>
              <a:t>frequently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required.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2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9192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559" y="271093"/>
            <a:ext cx="602805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Lifecycle </a:t>
            </a:r>
            <a:r>
              <a:rPr sz="3200" spc="45" dirty="0"/>
              <a:t>Management</a:t>
            </a:r>
            <a:r>
              <a:rPr sz="3200" spc="15" dirty="0"/>
              <a:t> </a:t>
            </a:r>
            <a:r>
              <a:rPr sz="3200" spc="60" dirty="0"/>
              <a:t>Rules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132832" y="710183"/>
            <a:ext cx="594969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6952" y="2779776"/>
            <a:ext cx="8608060" cy="981710"/>
            <a:chOff x="3806952" y="2779776"/>
            <a:chExt cx="8608060" cy="981710"/>
          </a:xfrm>
        </p:grpSpPr>
        <p:sp>
          <p:nvSpPr>
            <p:cNvPr id="5" name="object 5"/>
            <p:cNvSpPr/>
            <p:nvPr/>
          </p:nvSpPr>
          <p:spPr>
            <a:xfrm>
              <a:off x="3813048" y="2785872"/>
              <a:ext cx="8595360" cy="969644"/>
            </a:xfrm>
            <a:custGeom>
              <a:avLst/>
              <a:gdLst/>
              <a:ahLst/>
              <a:cxnLst/>
              <a:rect l="l" t="t" r="r" b="b"/>
              <a:pathLst>
                <a:path w="8595360" h="969645">
                  <a:moveTo>
                    <a:pt x="8433816" y="0"/>
                  </a:moveTo>
                  <a:lnTo>
                    <a:pt x="161543" y="0"/>
                  </a:lnTo>
                  <a:lnTo>
                    <a:pt x="118621" y="5774"/>
                  </a:lnTo>
                  <a:lnTo>
                    <a:pt x="80038" y="22069"/>
                  </a:lnTo>
                  <a:lnTo>
                    <a:pt x="47339" y="47339"/>
                  </a:lnTo>
                  <a:lnTo>
                    <a:pt x="22069" y="80038"/>
                  </a:lnTo>
                  <a:lnTo>
                    <a:pt x="5774" y="118621"/>
                  </a:lnTo>
                  <a:lnTo>
                    <a:pt x="0" y="161543"/>
                  </a:lnTo>
                  <a:lnTo>
                    <a:pt x="0" y="807719"/>
                  </a:lnTo>
                  <a:lnTo>
                    <a:pt x="5774" y="850642"/>
                  </a:lnTo>
                  <a:lnTo>
                    <a:pt x="22069" y="889225"/>
                  </a:lnTo>
                  <a:lnTo>
                    <a:pt x="47339" y="921924"/>
                  </a:lnTo>
                  <a:lnTo>
                    <a:pt x="80038" y="947194"/>
                  </a:lnTo>
                  <a:lnTo>
                    <a:pt x="118621" y="963489"/>
                  </a:lnTo>
                  <a:lnTo>
                    <a:pt x="161543" y="969263"/>
                  </a:lnTo>
                  <a:lnTo>
                    <a:pt x="8433816" y="969263"/>
                  </a:lnTo>
                  <a:lnTo>
                    <a:pt x="8476738" y="963489"/>
                  </a:lnTo>
                  <a:lnTo>
                    <a:pt x="8515321" y="947194"/>
                  </a:lnTo>
                  <a:lnTo>
                    <a:pt x="8548020" y="921924"/>
                  </a:lnTo>
                  <a:lnTo>
                    <a:pt x="8573290" y="889225"/>
                  </a:lnTo>
                  <a:lnTo>
                    <a:pt x="8589585" y="850642"/>
                  </a:lnTo>
                  <a:lnTo>
                    <a:pt x="8595360" y="807719"/>
                  </a:lnTo>
                  <a:lnTo>
                    <a:pt x="8595360" y="161543"/>
                  </a:lnTo>
                  <a:lnTo>
                    <a:pt x="8589585" y="118621"/>
                  </a:lnTo>
                  <a:lnTo>
                    <a:pt x="8573290" y="80038"/>
                  </a:lnTo>
                  <a:lnTo>
                    <a:pt x="8548020" y="47339"/>
                  </a:lnTo>
                  <a:lnTo>
                    <a:pt x="8515321" y="22069"/>
                  </a:lnTo>
                  <a:lnTo>
                    <a:pt x="8476738" y="5774"/>
                  </a:lnTo>
                  <a:lnTo>
                    <a:pt x="8433816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3048" y="2785872"/>
              <a:ext cx="8595360" cy="969644"/>
            </a:xfrm>
            <a:custGeom>
              <a:avLst/>
              <a:gdLst/>
              <a:ahLst/>
              <a:cxnLst/>
              <a:rect l="l" t="t" r="r" b="b"/>
              <a:pathLst>
                <a:path w="8595360" h="969645">
                  <a:moveTo>
                    <a:pt x="0" y="161543"/>
                  </a:moveTo>
                  <a:lnTo>
                    <a:pt x="5774" y="118621"/>
                  </a:lnTo>
                  <a:lnTo>
                    <a:pt x="22069" y="80038"/>
                  </a:lnTo>
                  <a:lnTo>
                    <a:pt x="47339" y="47339"/>
                  </a:lnTo>
                  <a:lnTo>
                    <a:pt x="80038" y="22069"/>
                  </a:lnTo>
                  <a:lnTo>
                    <a:pt x="118621" y="5774"/>
                  </a:lnTo>
                  <a:lnTo>
                    <a:pt x="161543" y="0"/>
                  </a:lnTo>
                  <a:lnTo>
                    <a:pt x="8433816" y="0"/>
                  </a:lnTo>
                  <a:lnTo>
                    <a:pt x="8476738" y="5774"/>
                  </a:lnTo>
                  <a:lnTo>
                    <a:pt x="8515321" y="22069"/>
                  </a:lnTo>
                  <a:lnTo>
                    <a:pt x="8548020" y="47339"/>
                  </a:lnTo>
                  <a:lnTo>
                    <a:pt x="8573290" y="80038"/>
                  </a:lnTo>
                  <a:lnTo>
                    <a:pt x="8589585" y="118621"/>
                  </a:lnTo>
                  <a:lnTo>
                    <a:pt x="8595360" y="161543"/>
                  </a:lnTo>
                  <a:lnTo>
                    <a:pt x="8595360" y="807719"/>
                  </a:lnTo>
                  <a:lnTo>
                    <a:pt x="8589585" y="850642"/>
                  </a:lnTo>
                  <a:lnTo>
                    <a:pt x="8573290" y="889225"/>
                  </a:lnTo>
                  <a:lnTo>
                    <a:pt x="8548020" y="921924"/>
                  </a:lnTo>
                  <a:lnTo>
                    <a:pt x="8515321" y="947194"/>
                  </a:lnTo>
                  <a:lnTo>
                    <a:pt x="8476738" y="963489"/>
                  </a:lnTo>
                  <a:lnTo>
                    <a:pt x="8433816" y="969263"/>
                  </a:lnTo>
                  <a:lnTo>
                    <a:pt x="161543" y="969263"/>
                  </a:lnTo>
                  <a:lnTo>
                    <a:pt x="118621" y="963489"/>
                  </a:lnTo>
                  <a:lnTo>
                    <a:pt x="80038" y="947194"/>
                  </a:lnTo>
                  <a:lnTo>
                    <a:pt x="47339" y="921924"/>
                  </a:lnTo>
                  <a:lnTo>
                    <a:pt x="22069" y="889225"/>
                  </a:lnTo>
                  <a:lnTo>
                    <a:pt x="5774" y="850642"/>
                  </a:lnTo>
                  <a:lnTo>
                    <a:pt x="0" y="807719"/>
                  </a:lnTo>
                  <a:lnTo>
                    <a:pt x="0" y="161543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06952" y="5398008"/>
            <a:ext cx="8608060" cy="963294"/>
            <a:chOff x="3806952" y="5398008"/>
            <a:chExt cx="8608060" cy="963294"/>
          </a:xfrm>
        </p:grpSpPr>
        <p:sp>
          <p:nvSpPr>
            <p:cNvPr id="8" name="object 8"/>
            <p:cNvSpPr/>
            <p:nvPr/>
          </p:nvSpPr>
          <p:spPr>
            <a:xfrm>
              <a:off x="3813048" y="5404104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8436864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792480"/>
                  </a:lnTo>
                  <a:lnTo>
                    <a:pt x="8083" y="842564"/>
                  </a:lnTo>
                  <a:lnTo>
                    <a:pt x="30589" y="886071"/>
                  </a:lnTo>
                  <a:lnTo>
                    <a:pt x="64904" y="920386"/>
                  </a:lnTo>
                  <a:lnTo>
                    <a:pt x="108411" y="942892"/>
                  </a:lnTo>
                  <a:lnTo>
                    <a:pt x="158496" y="950976"/>
                  </a:lnTo>
                  <a:lnTo>
                    <a:pt x="8436864" y="950976"/>
                  </a:lnTo>
                  <a:lnTo>
                    <a:pt x="8486948" y="942892"/>
                  </a:lnTo>
                  <a:lnTo>
                    <a:pt x="8530455" y="920386"/>
                  </a:lnTo>
                  <a:lnTo>
                    <a:pt x="8564770" y="886071"/>
                  </a:lnTo>
                  <a:lnTo>
                    <a:pt x="8587276" y="842564"/>
                  </a:lnTo>
                  <a:lnTo>
                    <a:pt x="8595360" y="792480"/>
                  </a:lnTo>
                  <a:lnTo>
                    <a:pt x="8595360" y="158496"/>
                  </a:lnTo>
                  <a:lnTo>
                    <a:pt x="8587276" y="108411"/>
                  </a:lnTo>
                  <a:lnTo>
                    <a:pt x="8564770" y="64904"/>
                  </a:lnTo>
                  <a:lnTo>
                    <a:pt x="8530455" y="30589"/>
                  </a:lnTo>
                  <a:lnTo>
                    <a:pt x="8486948" y="8083"/>
                  </a:lnTo>
                  <a:lnTo>
                    <a:pt x="843686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048" y="5404104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8436864" y="0"/>
                  </a:lnTo>
                  <a:lnTo>
                    <a:pt x="8486948" y="8083"/>
                  </a:lnTo>
                  <a:lnTo>
                    <a:pt x="8530455" y="30589"/>
                  </a:lnTo>
                  <a:lnTo>
                    <a:pt x="8564770" y="64904"/>
                  </a:lnTo>
                  <a:lnTo>
                    <a:pt x="8587276" y="108411"/>
                  </a:lnTo>
                  <a:lnTo>
                    <a:pt x="8595360" y="158496"/>
                  </a:lnTo>
                  <a:lnTo>
                    <a:pt x="8595360" y="792480"/>
                  </a:lnTo>
                  <a:lnTo>
                    <a:pt x="8587276" y="842564"/>
                  </a:lnTo>
                  <a:lnTo>
                    <a:pt x="8564770" y="886071"/>
                  </a:lnTo>
                  <a:lnTo>
                    <a:pt x="8530455" y="920386"/>
                  </a:lnTo>
                  <a:lnTo>
                    <a:pt x="8486948" y="942892"/>
                  </a:lnTo>
                  <a:lnTo>
                    <a:pt x="8436864" y="950976"/>
                  </a:lnTo>
                  <a:lnTo>
                    <a:pt x="158496" y="950976"/>
                  </a:lnTo>
                  <a:lnTo>
                    <a:pt x="108411" y="942892"/>
                  </a:lnTo>
                  <a:lnTo>
                    <a:pt x="64904" y="920386"/>
                  </a:lnTo>
                  <a:lnTo>
                    <a:pt x="30589" y="886071"/>
                  </a:lnTo>
                  <a:lnTo>
                    <a:pt x="8083" y="842564"/>
                  </a:lnTo>
                  <a:lnTo>
                    <a:pt x="0" y="792480"/>
                  </a:lnTo>
                  <a:lnTo>
                    <a:pt x="0" y="15849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6952" y="4117847"/>
            <a:ext cx="8608060" cy="923925"/>
            <a:chOff x="3806952" y="4117847"/>
            <a:chExt cx="8608060" cy="923925"/>
          </a:xfrm>
        </p:grpSpPr>
        <p:sp>
          <p:nvSpPr>
            <p:cNvPr id="11" name="object 11"/>
            <p:cNvSpPr/>
            <p:nvPr/>
          </p:nvSpPr>
          <p:spPr>
            <a:xfrm>
              <a:off x="3813048" y="412394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8443468" y="0"/>
                  </a:moveTo>
                  <a:lnTo>
                    <a:pt x="151891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759459"/>
                  </a:lnTo>
                  <a:lnTo>
                    <a:pt x="7737" y="807492"/>
                  </a:lnTo>
                  <a:lnTo>
                    <a:pt x="29289" y="849191"/>
                  </a:lnTo>
                  <a:lnTo>
                    <a:pt x="62160" y="882062"/>
                  </a:lnTo>
                  <a:lnTo>
                    <a:pt x="103859" y="903614"/>
                  </a:lnTo>
                  <a:lnTo>
                    <a:pt x="151891" y="911351"/>
                  </a:lnTo>
                  <a:lnTo>
                    <a:pt x="8443468" y="911351"/>
                  </a:lnTo>
                  <a:lnTo>
                    <a:pt x="8491500" y="903614"/>
                  </a:lnTo>
                  <a:lnTo>
                    <a:pt x="8533199" y="882062"/>
                  </a:lnTo>
                  <a:lnTo>
                    <a:pt x="8566070" y="849191"/>
                  </a:lnTo>
                  <a:lnTo>
                    <a:pt x="8587622" y="807492"/>
                  </a:lnTo>
                  <a:lnTo>
                    <a:pt x="8595360" y="759459"/>
                  </a:lnTo>
                  <a:lnTo>
                    <a:pt x="8595360" y="151891"/>
                  </a:lnTo>
                  <a:lnTo>
                    <a:pt x="8587622" y="103859"/>
                  </a:lnTo>
                  <a:lnTo>
                    <a:pt x="8566070" y="62160"/>
                  </a:lnTo>
                  <a:lnTo>
                    <a:pt x="8533199" y="29289"/>
                  </a:lnTo>
                  <a:lnTo>
                    <a:pt x="8491500" y="7737"/>
                  </a:lnTo>
                  <a:lnTo>
                    <a:pt x="8443468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048" y="412394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1" y="0"/>
                  </a:lnTo>
                  <a:lnTo>
                    <a:pt x="8443468" y="0"/>
                  </a:lnTo>
                  <a:lnTo>
                    <a:pt x="8491500" y="7737"/>
                  </a:lnTo>
                  <a:lnTo>
                    <a:pt x="8533199" y="29289"/>
                  </a:lnTo>
                  <a:lnTo>
                    <a:pt x="8566070" y="62160"/>
                  </a:lnTo>
                  <a:lnTo>
                    <a:pt x="8587622" y="103859"/>
                  </a:lnTo>
                  <a:lnTo>
                    <a:pt x="8595360" y="151891"/>
                  </a:lnTo>
                  <a:lnTo>
                    <a:pt x="8595360" y="759459"/>
                  </a:lnTo>
                  <a:lnTo>
                    <a:pt x="8587622" y="807492"/>
                  </a:lnTo>
                  <a:lnTo>
                    <a:pt x="8566070" y="849191"/>
                  </a:lnTo>
                  <a:lnTo>
                    <a:pt x="8533199" y="882062"/>
                  </a:lnTo>
                  <a:lnTo>
                    <a:pt x="8491500" y="903614"/>
                  </a:lnTo>
                  <a:lnTo>
                    <a:pt x="8443468" y="911351"/>
                  </a:lnTo>
                  <a:lnTo>
                    <a:pt x="151891" y="911351"/>
                  </a:lnTo>
                  <a:lnTo>
                    <a:pt x="103859" y="903614"/>
                  </a:lnTo>
                  <a:lnTo>
                    <a:pt x="62160" y="882062"/>
                  </a:lnTo>
                  <a:lnTo>
                    <a:pt x="29289" y="849191"/>
                  </a:lnTo>
                  <a:lnTo>
                    <a:pt x="7737" y="807492"/>
                  </a:lnTo>
                  <a:lnTo>
                    <a:pt x="0" y="759459"/>
                  </a:lnTo>
                  <a:lnTo>
                    <a:pt x="0" y="151891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77944" y="2905200"/>
            <a:ext cx="7461250" cy="3140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 </a:t>
            </a:r>
            <a:r>
              <a:rPr sz="2200" spc="-25" dirty="0">
                <a:solidFill>
                  <a:srgbClr val="FFFFFF"/>
                </a:solidFill>
                <a:latin typeface="Noto Sans"/>
                <a:cs typeface="Noto Sans"/>
              </a:rPr>
              <a:t>configure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as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many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as </a:t>
            </a:r>
            <a:r>
              <a:rPr sz="2200" spc="5" dirty="0">
                <a:solidFill>
                  <a:srgbClr val="FFFFFF"/>
                </a:solidFill>
                <a:latin typeface="Noto Sans"/>
                <a:cs typeface="Noto Sans"/>
              </a:rPr>
              <a:t>1000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lifecycle</a:t>
            </a:r>
            <a:r>
              <a:rPr sz="2200" spc="-5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rules</a:t>
            </a:r>
            <a:endParaRPr sz="2200">
              <a:latin typeface="Noto Sans"/>
              <a:cs typeface="Noto Sans"/>
            </a:endParaRPr>
          </a:p>
          <a:p>
            <a:pPr marL="6350" algn="ctr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per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bucket.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50">
              <a:latin typeface="Noto Sans"/>
              <a:cs typeface="Noto Sans"/>
            </a:endParaRPr>
          </a:p>
          <a:p>
            <a:pPr marL="12700" marR="5080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define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 rule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for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all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or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 subset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 in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the</a:t>
            </a:r>
            <a:r>
              <a:rPr sz="2200" spc="3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bucket.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 disable a rule temporarily.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9255" y="271093"/>
            <a:ext cx="63157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0" dirty="0"/>
              <a:t>Standard/RRS </a:t>
            </a:r>
            <a:r>
              <a:rPr sz="3200" spc="65" dirty="0"/>
              <a:t>to</a:t>
            </a:r>
            <a:r>
              <a:rPr sz="3200" spc="-40" dirty="0"/>
              <a:t> </a:t>
            </a:r>
            <a:r>
              <a:rPr sz="3200" spc="35" dirty="0"/>
              <a:t>Standard—IA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160264" y="710183"/>
            <a:ext cx="5922264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6952" y="2801111"/>
            <a:ext cx="8608060" cy="978535"/>
            <a:chOff x="3806952" y="2801111"/>
            <a:chExt cx="8608060" cy="978535"/>
          </a:xfrm>
        </p:grpSpPr>
        <p:sp>
          <p:nvSpPr>
            <p:cNvPr id="5" name="object 5"/>
            <p:cNvSpPr/>
            <p:nvPr/>
          </p:nvSpPr>
          <p:spPr>
            <a:xfrm>
              <a:off x="3813048" y="2807207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8434324" y="0"/>
                  </a:moveTo>
                  <a:lnTo>
                    <a:pt x="161036" y="0"/>
                  </a:lnTo>
                  <a:lnTo>
                    <a:pt x="118239" y="5754"/>
                  </a:lnTo>
                  <a:lnTo>
                    <a:pt x="79774" y="21994"/>
                  </a:lnTo>
                  <a:lnTo>
                    <a:pt x="47180" y="47180"/>
                  </a:lnTo>
                  <a:lnTo>
                    <a:pt x="21994" y="79774"/>
                  </a:lnTo>
                  <a:lnTo>
                    <a:pt x="5754" y="118239"/>
                  </a:lnTo>
                  <a:lnTo>
                    <a:pt x="0" y="161036"/>
                  </a:lnTo>
                  <a:lnTo>
                    <a:pt x="0" y="805179"/>
                  </a:lnTo>
                  <a:lnTo>
                    <a:pt x="5754" y="847976"/>
                  </a:lnTo>
                  <a:lnTo>
                    <a:pt x="21994" y="886441"/>
                  </a:lnTo>
                  <a:lnTo>
                    <a:pt x="47180" y="919035"/>
                  </a:lnTo>
                  <a:lnTo>
                    <a:pt x="79774" y="944221"/>
                  </a:lnTo>
                  <a:lnTo>
                    <a:pt x="118239" y="960461"/>
                  </a:lnTo>
                  <a:lnTo>
                    <a:pt x="161036" y="966215"/>
                  </a:lnTo>
                  <a:lnTo>
                    <a:pt x="8434324" y="966215"/>
                  </a:lnTo>
                  <a:lnTo>
                    <a:pt x="8477120" y="960461"/>
                  </a:lnTo>
                  <a:lnTo>
                    <a:pt x="8515585" y="944221"/>
                  </a:lnTo>
                  <a:lnTo>
                    <a:pt x="8548179" y="919035"/>
                  </a:lnTo>
                  <a:lnTo>
                    <a:pt x="8573365" y="886441"/>
                  </a:lnTo>
                  <a:lnTo>
                    <a:pt x="8589605" y="847976"/>
                  </a:lnTo>
                  <a:lnTo>
                    <a:pt x="8595360" y="805179"/>
                  </a:lnTo>
                  <a:lnTo>
                    <a:pt x="8595360" y="161036"/>
                  </a:lnTo>
                  <a:lnTo>
                    <a:pt x="8589605" y="118239"/>
                  </a:lnTo>
                  <a:lnTo>
                    <a:pt x="8573365" y="79774"/>
                  </a:lnTo>
                  <a:lnTo>
                    <a:pt x="8548179" y="47180"/>
                  </a:lnTo>
                  <a:lnTo>
                    <a:pt x="8515585" y="21994"/>
                  </a:lnTo>
                  <a:lnTo>
                    <a:pt x="8477120" y="5754"/>
                  </a:lnTo>
                  <a:lnTo>
                    <a:pt x="843432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3048" y="2807207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0" y="161036"/>
                  </a:moveTo>
                  <a:lnTo>
                    <a:pt x="5754" y="118239"/>
                  </a:lnTo>
                  <a:lnTo>
                    <a:pt x="21994" y="79774"/>
                  </a:lnTo>
                  <a:lnTo>
                    <a:pt x="47180" y="47180"/>
                  </a:lnTo>
                  <a:lnTo>
                    <a:pt x="79774" y="21994"/>
                  </a:lnTo>
                  <a:lnTo>
                    <a:pt x="118239" y="5754"/>
                  </a:lnTo>
                  <a:lnTo>
                    <a:pt x="161036" y="0"/>
                  </a:lnTo>
                  <a:lnTo>
                    <a:pt x="8434324" y="0"/>
                  </a:lnTo>
                  <a:lnTo>
                    <a:pt x="8477120" y="5754"/>
                  </a:lnTo>
                  <a:lnTo>
                    <a:pt x="8515585" y="21994"/>
                  </a:lnTo>
                  <a:lnTo>
                    <a:pt x="8548179" y="47180"/>
                  </a:lnTo>
                  <a:lnTo>
                    <a:pt x="8573365" y="79774"/>
                  </a:lnTo>
                  <a:lnTo>
                    <a:pt x="8589605" y="118239"/>
                  </a:lnTo>
                  <a:lnTo>
                    <a:pt x="8595360" y="161036"/>
                  </a:lnTo>
                  <a:lnTo>
                    <a:pt x="8595360" y="805179"/>
                  </a:lnTo>
                  <a:lnTo>
                    <a:pt x="8589605" y="847976"/>
                  </a:lnTo>
                  <a:lnTo>
                    <a:pt x="8573365" y="886441"/>
                  </a:lnTo>
                  <a:lnTo>
                    <a:pt x="8548179" y="919035"/>
                  </a:lnTo>
                  <a:lnTo>
                    <a:pt x="8515585" y="944221"/>
                  </a:lnTo>
                  <a:lnTo>
                    <a:pt x="8477120" y="960461"/>
                  </a:lnTo>
                  <a:lnTo>
                    <a:pt x="8434324" y="966215"/>
                  </a:lnTo>
                  <a:lnTo>
                    <a:pt x="161036" y="966215"/>
                  </a:lnTo>
                  <a:lnTo>
                    <a:pt x="118239" y="960461"/>
                  </a:lnTo>
                  <a:lnTo>
                    <a:pt x="79774" y="944221"/>
                  </a:lnTo>
                  <a:lnTo>
                    <a:pt x="47180" y="919035"/>
                  </a:lnTo>
                  <a:lnTo>
                    <a:pt x="21994" y="886441"/>
                  </a:lnTo>
                  <a:lnTo>
                    <a:pt x="5754" y="847976"/>
                  </a:lnTo>
                  <a:lnTo>
                    <a:pt x="0" y="805179"/>
                  </a:lnTo>
                  <a:lnTo>
                    <a:pt x="0" y="16103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89421" y="3095370"/>
            <a:ext cx="46386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must be 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larger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than</a:t>
            </a:r>
            <a:r>
              <a:rPr sz="2200" spc="1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128KB.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06952" y="5416296"/>
            <a:ext cx="8608060" cy="966469"/>
            <a:chOff x="3806952" y="5416296"/>
            <a:chExt cx="8608060" cy="966469"/>
          </a:xfrm>
        </p:grpSpPr>
        <p:sp>
          <p:nvSpPr>
            <p:cNvPr id="9" name="object 9"/>
            <p:cNvSpPr/>
            <p:nvPr/>
          </p:nvSpPr>
          <p:spPr>
            <a:xfrm>
              <a:off x="3813048" y="5422392"/>
              <a:ext cx="8595360" cy="954405"/>
            </a:xfrm>
            <a:custGeom>
              <a:avLst/>
              <a:gdLst/>
              <a:ahLst/>
              <a:cxnLst/>
              <a:rect l="l" t="t" r="r" b="b"/>
              <a:pathLst>
                <a:path w="8595360" h="954404">
                  <a:moveTo>
                    <a:pt x="8436356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4"/>
                  </a:lnTo>
                  <a:lnTo>
                    <a:pt x="0" y="795020"/>
                  </a:lnTo>
                  <a:lnTo>
                    <a:pt x="8111" y="845255"/>
                  </a:lnTo>
                  <a:lnTo>
                    <a:pt x="30695" y="888900"/>
                  </a:lnTo>
                  <a:lnTo>
                    <a:pt x="65123" y="923328"/>
                  </a:lnTo>
                  <a:lnTo>
                    <a:pt x="108768" y="945912"/>
                  </a:lnTo>
                  <a:lnTo>
                    <a:pt x="159003" y="954024"/>
                  </a:lnTo>
                  <a:lnTo>
                    <a:pt x="8436356" y="954024"/>
                  </a:lnTo>
                  <a:lnTo>
                    <a:pt x="8486591" y="945912"/>
                  </a:lnTo>
                  <a:lnTo>
                    <a:pt x="8530236" y="923328"/>
                  </a:lnTo>
                  <a:lnTo>
                    <a:pt x="8564664" y="888900"/>
                  </a:lnTo>
                  <a:lnTo>
                    <a:pt x="8587248" y="845255"/>
                  </a:lnTo>
                  <a:lnTo>
                    <a:pt x="8595360" y="795020"/>
                  </a:lnTo>
                  <a:lnTo>
                    <a:pt x="8595360" y="159004"/>
                  </a:lnTo>
                  <a:lnTo>
                    <a:pt x="8587248" y="108768"/>
                  </a:lnTo>
                  <a:lnTo>
                    <a:pt x="8564664" y="65123"/>
                  </a:lnTo>
                  <a:lnTo>
                    <a:pt x="8530236" y="30695"/>
                  </a:lnTo>
                  <a:lnTo>
                    <a:pt x="8486591" y="8111"/>
                  </a:lnTo>
                  <a:lnTo>
                    <a:pt x="8436356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13048" y="5422392"/>
              <a:ext cx="8595360" cy="954405"/>
            </a:xfrm>
            <a:custGeom>
              <a:avLst/>
              <a:gdLst/>
              <a:ahLst/>
              <a:cxnLst/>
              <a:rect l="l" t="t" r="r" b="b"/>
              <a:pathLst>
                <a:path w="8595360" h="954404">
                  <a:moveTo>
                    <a:pt x="0" y="159004"/>
                  </a:moveTo>
                  <a:lnTo>
                    <a:pt x="8111" y="108768"/>
                  </a:lnTo>
                  <a:lnTo>
                    <a:pt x="30695" y="65123"/>
                  </a:lnTo>
                  <a:lnTo>
                    <a:pt x="65123" y="30695"/>
                  </a:lnTo>
                  <a:lnTo>
                    <a:pt x="108768" y="8111"/>
                  </a:lnTo>
                  <a:lnTo>
                    <a:pt x="159003" y="0"/>
                  </a:lnTo>
                  <a:lnTo>
                    <a:pt x="8436356" y="0"/>
                  </a:lnTo>
                  <a:lnTo>
                    <a:pt x="8486591" y="8111"/>
                  </a:lnTo>
                  <a:lnTo>
                    <a:pt x="8530236" y="30695"/>
                  </a:lnTo>
                  <a:lnTo>
                    <a:pt x="8564664" y="65123"/>
                  </a:lnTo>
                  <a:lnTo>
                    <a:pt x="8587248" y="108768"/>
                  </a:lnTo>
                  <a:lnTo>
                    <a:pt x="8595360" y="159004"/>
                  </a:lnTo>
                  <a:lnTo>
                    <a:pt x="8595360" y="795020"/>
                  </a:lnTo>
                  <a:lnTo>
                    <a:pt x="8587248" y="845255"/>
                  </a:lnTo>
                  <a:lnTo>
                    <a:pt x="8564664" y="888900"/>
                  </a:lnTo>
                  <a:lnTo>
                    <a:pt x="8530236" y="923328"/>
                  </a:lnTo>
                  <a:lnTo>
                    <a:pt x="8486591" y="945912"/>
                  </a:lnTo>
                  <a:lnTo>
                    <a:pt x="8436356" y="954024"/>
                  </a:lnTo>
                  <a:lnTo>
                    <a:pt x="159003" y="954024"/>
                  </a:lnTo>
                  <a:lnTo>
                    <a:pt x="108768" y="945912"/>
                  </a:lnTo>
                  <a:lnTo>
                    <a:pt x="65123" y="923328"/>
                  </a:lnTo>
                  <a:lnTo>
                    <a:pt x="30695" y="888900"/>
                  </a:lnTo>
                  <a:lnTo>
                    <a:pt x="8111" y="845255"/>
                  </a:lnTo>
                  <a:lnTo>
                    <a:pt x="0" y="795020"/>
                  </a:lnTo>
                  <a:lnTo>
                    <a:pt x="0" y="159004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06952" y="4136135"/>
            <a:ext cx="8608060" cy="923925"/>
            <a:chOff x="3806952" y="4136135"/>
            <a:chExt cx="8608060" cy="923925"/>
          </a:xfrm>
        </p:grpSpPr>
        <p:sp>
          <p:nvSpPr>
            <p:cNvPr id="12" name="object 12"/>
            <p:cNvSpPr/>
            <p:nvPr/>
          </p:nvSpPr>
          <p:spPr>
            <a:xfrm>
              <a:off x="3813048" y="4142231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8443468" y="0"/>
                  </a:moveTo>
                  <a:lnTo>
                    <a:pt x="151891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759459"/>
                  </a:lnTo>
                  <a:lnTo>
                    <a:pt x="7737" y="807492"/>
                  </a:lnTo>
                  <a:lnTo>
                    <a:pt x="29289" y="849191"/>
                  </a:lnTo>
                  <a:lnTo>
                    <a:pt x="62160" y="882062"/>
                  </a:lnTo>
                  <a:lnTo>
                    <a:pt x="103859" y="903614"/>
                  </a:lnTo>
                  <a:lnTo>
                    <a:pt x="151891" y="911351"/>
                  </a:lnTo>
                  <a:lnTo>
                    <a:pt x="8443468" y="911351"/>
                  </a:lnTo>
                  <a:lnTo>
                    <a:pt x="8491500" y="903614"/>
                  </a:lnTo>
                  <a:lnTo>
                    <a:pt x="8533199" y="882062"/>
                  </a:lnTo>
                  <a:lnTo>
                    <a:pt x="8566070" y="849191"/>
                  </a:lnTo>
                  <a:lnTo>
                    <a:pt x="8587622" y="807492"/>
                  </a:lnTo>
                  <a:lnTo>
                    <a:pt x="8595360" y="759459"/>
                  </a:lnTo>
                  <a:lnTo>
                    <a:pt x="8595360" y="151891"/>
                  </a:lnTo>
                  <a:lnTo>
                    <a:pt x="8587622" y="103859"/>
                  </a:lnTo>
                  <a:lnTo>
                    <a:pt x="8566070" y="62160"/>
                  </a:lnTo>
                  <a:lnTo>
                    <a:pt x="8533199" y="29289"/>
                  </a:lnTo>
                  <a:lnTo>
                    <a:pt x="8491500" y="7737"/>
                  </a:lnTo>
                  <a:lnTo>
                    <a:pt x="8443468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3048" y="4142231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1" y="0"/>
                  </a:lnTo>
                  <a:lnTo>
                    <a:pt x="8443468" y="0"/>
                  </a:lnTo>
                  <a:lnTo>
                    <a:pt x="8491500" y="7737"/>
                  </a:lnTo>
                  <a:lnTo>
                    <a:pt x="8533199" y="29289"/>
                  </a:lnTo>
                  <a:lnTo>
                    <a:pt x="8566070" y="62160"/>
                  </a:lnTo>
                  <a:lnTo>
                    <a:pt x="8587622" y="103859"/>
                  </a:lnTo>
                  <a:lnTo>
                    <a:pt x="8595360" y="151891"/>
                  </a:lnTo>
                  <a:lnTo>
                    <a:pt x="8595360" y="759459"/>
                  </a:lnTo>
                  <a:lnTo>
                    <a:pt x="8587622" y="807492"/>
                  </a:lnTo>
                  <a:lnTo>
                    <a:pt x="8566070" y="849191"/>
                  </a:lnTo>
                  <a:lnTo>
                    <a:pt x="8533199" y="882062"/>
                  </a:lnTo>
                  <a:lnTo>
                    <a:pt x="8491500" y="903614"/>
                  </a:lnTo>
                  <a:lnTo>
                    <a:pt x="8443468" y="911351"/>
                  </a:lnTo>
                  <a:lnTo>
                    <a:pt x="151891" y="911351"/>
                  </a:lnTo>
                  <a:lnTo>
                    <a:pt x="103859" y="903614"/>
                  </a:lnTo>
                  <a:lnTo>
                    <a:pt x="62160" y="882062"/>
                  </a:lnTo>
                  <a:lnTo>
                    <a:pt x="29289" y="849191"/>
                  </a:lnTo>
                  <a:lnTo>
                    <a:pt x="7737" y="807492"/>
                  </a:lnTo>
                  <a:lnTo>
                    <a:pt x="0" y="759459"/>
                  </a:lnTo>
                  <a:lnTo>
                    <a:pt x="0" y="151891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08423" y="4403800"/>
            <a:ext cx="7400290" cy="18313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must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be stored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at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least </a:t>
            </a:r>
            <a:r>
              <a:rPr sz="2200" spc="5" dirty="0">
                <a:solidFill>
                  <a:srgbClr val="FFFFFF"/>
                </a:solidFill>
                <a:latin typeface="Noto Sans"/>
                <a:cs typeface="Noto Sans"/>
              </a:rPr>
              <a:t>30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days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in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Standard/RRS.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marL="2540" algn="ctr">
              <a:lnSpc>
                <a:spcPct val="100000"/>
              </a:lnSpc>
              <a:spcBef>
                <a:spcPts val="217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Versioned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must also be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at</a:t>
            </a:r>
            <a:r>
              <a:rPr sz="2200" spc="-5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least</a:t>
            </a:r>
            <a:endParaRPr sz="2200">
              <a:latin typeface="Noto Sans"/>
              <a:cs typeface="Noto Sans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2200" spc="5" dirty="0">
                <a:solidFill>
                  <a:srgbClr val="FFFFFF"/>
                </a:solidFill>
                <a:latin typeface="Noto Sans"/>
                <a:cs typeface="Noto Sans"/>
              </a:rPr>
              <a:t>30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days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old.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7239" y="1098550"/>
            <a:ext cx="1317053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listed rules </a:t>
            </a:r>
            <a:r>
              <a:rPr sz="2200" spc="-5" dirty="0">
                <a:latin typeface="Noto Sans"/>
                <a:cs typeface="Noto Sans"/>
              </a:rPr>
              <a:t>required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be </a:t>
            </a:r>
            <a:r>
              <a:rPr sz="2200" spc="-5" dirty="0">
                <a:latin typeface="Noto Sans"/>
                <a:cs typeface="Noto Sans"/>
              </a:rPr>
              <a:t>followed </a:t>
            </a:r>
            <a:r>
              <a:rPr sz="2200" spc="-15" dirty="0">
                <a:latin typeface="Noto Sans"/>
                <a:cs typeface="Noto Sans"/>
              </a:rPr>
              <a:t>while </a:t>
            </a:r>
            <a:r>
              <a:rPr sz="2200" spc="-30" dirty="0">
                <a:latin typeface="Noto Sans"/>
                <a:cs typeface="Noto Sans"/>
              </a:rPr>
              <a:t>moving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15" dirty="0">
                <a:latin typeface="Noto Sans"/>
                <a:cs typeface="Noto Sans"/>
              </a:rPr>
              <a:t>Standard/RRS to </a:t>
            </a:r>
            <a:r>
              <a:rPr sz="2200" spc="-20" dirty="0">
                <a:latin typeface="Noto Sans"/>
                <a:cs typeface="Noto Sans"/>
              </a:rPr>
              <a:t>Standard—IA</a:t>
            </a:r>
            <a:r>
              <a:rPr sz="2200" spc="114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are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latin typeface="Noto Sans"/>
                <a:cs typeface="Noto Sans"/>
              </a:rPr>
              <a:t>as </a:t>
            </a:r>
            <a:r>
              <a:rPr sz="2200" spc="-10" dirty="0">
                <a:latin typeface="Noto Sans"/>
                <a:cs typeface="Noto Sans"/>
              </a:rPr>
              <a:t>follows: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8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2184" y="271093"/>
            <a:ext cx="82346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5" dirty="0"/>
              <a:t>Standard/RRS/Standard—IA </a:t>
            </a:r>
            <a:r>
              <a:rPr sz="3200" spc="65" dirty="0"/>
              <a:t>to</a:t>
            </a:r>
            <a:r>
              <a:rPr sz="3200" spc="35" dirty="0"/>
              <a:t> </a:t>
            </a:r>
            <a:r>
              <a:rPr sz="3200" spc="10" dirty="0"/>
              <a:t>GLACIER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026408" y="722337"/>
            <a:ext cx="8232648" cy="229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6952" y="2828544"/>
            <a:ext cx="8608060" cy="978535"/>
            <a:chOff x="3806952" y="2828544"/>
            <a:chExt cx="8608060" cy="978535"/>
          </a:xfrm>
        </p:grpSpPr>
        <p:sp>
          <p:nvSpPr>
            <p:cNvPr id="5" name="object 5"/>
            <p:cNvSpPr/>
            <p:nvPr/>
          </p:nvSpPr>
          <p:spPr>
            <a:xfrm>
              <a:off x="3813048" y="2834640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8434324" y="0"/>
                  </a:moveTo>
                  <a:lnTo>
                    <a:pt x="161036" y="0"/>
                  </a:lnTo>
                  <a:lnTo>
                    <a:pt x="118239" y="5754"/>
                  </a:lnTo>
                  <a:lnTo>
                    <a:pt x="79774" y="21994"/>
                  </a:lnTo>
                  <a:lnTo>
                    <a:pt x="47180" y="47180"/>
                  </a:lnTo>
                  <a:lnTo>
                    <a:pt x="21994" y="79774"/>
                  </a:lnTo>
                  <a:lnTo>
                    <a:pt x="5754" y="118239"/>
                  </a:lnTo>
                  <a:lnTo>
                    <a:pt x="0" y="161036"/>
                  </a:lnTo>
                  <a:lnTo>
                    <a:pt x="0" y="805180"/>
                  </a:lnTo>
                  <a:lnTo>
                    <a:pt x="5754" y="847976"/>
                  </a:lnTo>
                  <a:lnTo>
                    <a:pt x="21994" y="886441"/>
                  </a:lnTo>
                  <a:lnTo>
                    <a:pt x="47180" y="919035"/>
                  </a:lnTo>
                  <a:lnTo>
                    <a:pt x="79774" y="944221"/>
                  </a:lnTo>
                  <a:lnTo>
                    <a:pt x="118239" y="960461"/>
                  </a:lnTo>
                  <a:lnTo>
                    <a:pt x="161036" y="966215"/>
                  </a:lnTo>
                  <a:lnTo>
                    <a:pt x="8434324" y="966215"/>
                  </a:lnTo>
                  <a:lnTo>
                    <a:pt x="8477120" y="960461"/>
                  </a:lnTo>
                  <a:lnTo>
                    <a:pt x="8515585" y="944221"/>
                  </a:lnTo>
                  <a:lnTo>
                    <a:pt x="8548179" y="919035"/>
                  </a:lnTo>
                  <a:lnTo>
                    <a:pt x="8573365" y="886441"/>
                  </a:lnTo>
                  <a:lnTo>
                    <a:pt x="8589605" y="847976"/>
                  </a:lnTo>
                  <a:lnTo>
                    <a:pt x="8595360" y="805180"/>
                  </a:lnTo>
                  <a:lnTo>
                    <a:pt x="8595360" y="161036"/>
                  </a:lnTo>
                  <a:lnTo>
                    <a:pt x="8589605" y="118239"/>
                  </a:lnTo>
                  <a:lnTo>
                    <a:pt x="8573365" y="79774"/>
                  </a:lnTo>
                  <a:lnTo>
                    <a:pt x="8548179" y="47180"/>
                  </a:lnTo>
                  <a:lnTo>
                    <a:pt x="8515585" y="21994"/>
                  </a:lnTo>
                  <a:lnTo>
                    <a:pt x="8477120" y="5754"/>
                  </a:lnTo>
                  <a:lnTo>
                    <a:pt x="843432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3048" y="2834640"/>
              <a:ext cx="8595360" cy="966469"/>
            </a:xfrm>
            <a:custGeom>
              <a:avLst/>
              <a:gdLst/>
              <a:ahLst/>
              <a:cxnLst/>
              <a:rect l="l" t="t" r="r" b="b"/>
              <a:pathLst>
                <a:path w="8595360" h="966470">
                  <a:moveTo>
                    <a:pt x="0" y="161036"/>
                  </a:moveTo>
                  <a:lnTo>
                    <a:pt x="5754" y="118239"/>
                  </a:lnTo>
                  <a:lnTo>
                    <a:pt x="21994" y="79774"/>
                  </a:lnTo>
                  <a:lnTo>
                    <a:pt x="47180" y="47180"/>
                  </a:lnTo>
                  <a:lnTo>
                    <a:pt x="79774" y="21994"/>
                  </a:lnTo>
                  <a:lnTo>
                    <a:pt x="118239" y="5754"/>
                  </a:lnTo>
                  <a:lnTo>
                    <a:pt x="161036" y="0"/>
                  </a:lnTo>
                  <a:lnTo>
                    <a:pt x="8434324" y="0"/>
                  </a:lnTo>
                  <a:lnTo>
                    <a:pt x="8477120" y="5754"/>
                  </a:lnTo>
                  <a:lnTo>
                    <a:pt x="8515585" y="21994"/>
                  </a:lnTo>
                  <a:lnTo>
                    <a:pt x="8548179" y="47180"/>
                  </a:lnTo>
                  <a:lnTo>
                    <a:pt x="8573365" y="79774"/>
                  </a:lnTo>
                  <a:lnTo>
                    <a:pt x="8589605" y="118239"/>
                  </a:lnTo>
                  <a:lnTo>
                    <a:pt x="8595360" y="161036"/>
                  </a:lnTo>
                  <a:lnTo>
                    <a:pt x="8595360" y="805180"/>
                  </a:lnTo>
                  <a:lnTo>
                    <a:pt x="8589605" y="847976"/>
                  </a:lnTo>
                  <a:lnTo>
                    <a:pt x="8573365" y="886441"/>
                  </a:lnTo>
                  <a:lnTo>
                    <a:pt x="8548179" y="919035"/>
                  </a:lnTo>
                  <a:lnTo>
                    <a:pt x="8515585" y="944221"/>
                  </a:lnTo>
                  <a:lnTo>
                    <a:pt x="8477120" y="960461"/>
                  </a:lnTo>
                  <a:lnTo>
                    <a:pt x="8434324" y="966215"/>
                  </a:lnTo>
                  <a:lnTo>
                    <a:pt x="161036" y="966215"/>
                  </a:lnTo>
                  <a:lnTo>
                    <a:pt x="118239" y="960461"/>
                  </a:lnTo>
                  <a:lnTo>
                    <a:pt x="79774" y="944221"/>
                  </a:lnTo>
                  <a:lnTo>
                    <a:pt x="47180" y="919035"/>
                  </a:lnTo>
                  <a:lnTo>
                    <a:pt x="21994" y="886441"/>
                  </a:lnTo>
                  <a:lnTo>
                    <a:pt x="5754" y="847976"/>
                  </a:lnTo>
                  <a:lnTo>
                    <a:pt x="0" y="805180"/>
                  </a:lnTo>
                  <a:lnTo>
                    <a:pt x="0" y="16103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06952" y="5443728"/>
            <a:ext cx="8608060" cy="966469"/>
            <a:chOff x="3806952" y="5443728"/>
            <a:chExt cx="8608060" cy="966469"/>
          </a:xfrm>
        </p:grpSpPr>
        <p:sp>
          <p:nvSpPr>
            <p:cNvPr id="8" name="object 8"/>
            <p:cNvSpPr/>
            <p:nvPr/>
          </p:nvSpPr>
          <p:spPr>
            <a:xfrm>
              <a:off x="3813048" y="5449824"/>
              <a:ext cx="8595360" cy="954405"/>
            </a:xfrm>
            <a:custGeom>
              <a:avLst/>
              <a:gdLst/>
              <a:ahLst/>
              <a:cxnLst/>
              <a:rect l="l" t="t" r="r" b="b"/>
              <a:pathLst>
                <a:path w="8595360" h="954404">
                  <a:moveTo>
                    <a:pt x="8436356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3"/>
                  </a:lnTo>
                  <a:lnTo>
                    <a:pt x="0" y="795019"/>
                  </a:lnTo>
                  <a:lnTo>
                    <a:pt x="8111" y="845255"/>
                  </a:lnTo>
                  <a:lnTo>
                    <a:pt x="30695" y="888900"/>
                  </a:lnTo>
                  <a:lnTo>
                    <a:pt x="65123" y="923328"/>
                  </a:lnTo>
                  <a:lnTo>
                    <a:pt x="108768" y="945912"/>
                  </a:lnTo>
                  <a:lnTo>
                    <a:pt x="159003" y="954024"/>
                  </a:lnTo>
                  <a:lnTo>
                    <a:pt x="8436356" y="954024"/>
                  </a:lnTo>
                  <a:lnTo>
                    <a:pt x="8486591" y="945912"/>
                  </a:lnTo>
                  <a:lnTo>
                    <a:pt x="8530236" y="923328"/>
                  </a:lnTo>
                  <a:lnTo>
                    <a:pt x="8564664" y="888900"/>
                  </a:lnTo>
                  <a:lnTo>
                    <a:pt x="8587248" y="845255"/>
                  </a:lnTo>
                  <a:lnTo>
                    <a:pt x="8595360" y="795019"/>
                  </a:lnTo>
                  <a:lnTo>
                    <a:pt x="8595360" y="159003"/>
                  </a:lnTo>
                  <a:lnTo>
                    <a:pt x="8587248" y="108768"/>
                  </a:lnTo>
                  <a:lnTo>
                    <a:pt x="8564664" y="65123"/>
                  </a:lnTo>
                  <a:lnTo>
                    <a:pt x="8530236" y="30695"/>
                  </a:lnTo>
                  <a:lnTo>
                    <a:pt x="8486591" y="8111"/>
                  </a:lnTo>
                  <a:lnTo>
                    <a:pt x="8436356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048" y="5449824"/>
              <a:ext cx="8595360" cy="954405"/>
            </a:xfrm>
            <a:custGeom>
              <a:avLst/>
              <a:gdLst/>
              <a:ahLst/>
              <a:cxnLst/>
              <a:rect l="l" t="t" r="r" b="b"/>
              <a:pathLst>
                <a:path w="8595360" h="954404">
                  <a:moveTo>
                    <a:pt x="0" y="159003"/>
                  </a:moveTo>
                  <a:lnTo>
                    <a:pt x="8111" y="108768"/>
                  </a:lnTo>
                  <a:lnTo>
                    <a:pt x="30695" y="65123"/>
                  </a:lnTo>
                  <a:lnTo>
                    <a:pt x="65123" y="30695"/>
                  </a:lnTo>
                  <a:lnTo>
                    <a:pt x="108768" y="8111"/>
                  </a:lnTo>
                  <a:lnTo>
                    <a:pt x="159003" y="0"/>
                  </a:lnTo>
                  <a:lnTo>
                    <a:pt x="8436356" y="0"/>
                  </a:lnTo>
                  <a:lnTo>
                    <a:pt x="8486591" y="8111"/>
                  </a:lnTo>
                  <a:lnTo>
                    <a:pt x="8530236" y="30695"/>
                  </a:lnTo>
                  <a:lnTo>
                    <a:pt x="8564664" y="65123"/>
                  </a:lnTo>
                  <a:lnTo>
                    <a:pt x="8587248" y="108768"/>
                  </a:lnTo>
                  <a:lnTo>
                    <a:pt x="8595360" y="159003"/>
                  </a:lnTo>
                  <a:lnTo>
                    <a:pt x="8595360" y="795019"/>
                  </a:lnTo>
                  <a:lnTo>
                    <a:pt x="8587248" y="845255"/>
                  </a:lnTo>
                  <a:lnTo>
                    <a:pt x="8564664" y="888900"/>
                  </a:lnTo>
                  <a:lnTo>
                    <a:pt x="8530236" y="923328"/>
                  </a:lnTo>
                  <a:lnTo>
                    <a:pt x="8486591" y="945912"/>
                  </a:lnTo>
                  <a:lnTo>
                    <a:pt x="8436356" y="954024"/>
                  </a:lnTo>
                  <a:lnTo>
                    <a:pt x="159003" y="954024"/>
                  </a:lnTo>
                  <a:lnTo>
                    <a:pt x="108768" y="945912"/>
                  </a:lnTo>
                  <a:lnTo>
                    <a:pt x="65123" y="923328"/>
                  </a:lnTo>
                  <a:lnTo>
                    <a:pt x="30695" y="888900"/>
                  </a:lnTo>
                  <a:lnTo>
                    <a:pt x="8111" y="845255"/>
                  </a:lnTo>
                  <a:lnTo>
                    <a:pt x="0" y="795019"/>
                  </a:lnTo>
                  <a:lnTo>
                    <a:pt x="0" y="159003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6952" y="4163567"/>
            <a:ext cx="8608060" cy="923925"/>
            <a:chOff x="3806952" y="4163567"/>
            <a:chExt cx="8608060" cy="923925"/>
          </a:xfrm>
        </p:grpSpPr>
        <p:sp>
          <p:nvSpPr>
            <p:cNvPr id="11" name="object 11"/>
            <p:cNvSpPr/>
            <p:nvPr/>
          </p:nvSpPr>
          <p:spPr>
            <a:xfrm>
              <a:off x="3813048" y="416966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8443468" y="0"/>
                  </a:moveTo>
                  <a:lnTo>
                    <a:pt x="151891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759460"/>
                  </a:lnTo>
                  <a:lnTo>
                    <a:pt x="7737" y="807492"/>
                  </a:lnTo>
                  <a:lnTo>
                    <a:pt x="29289" y="849191"/>
                  </a:lnTo>
                  <a:lnTo>
                    <a:pt x="62160" y="882062"/>
                  </a:lnTo>
                  <a:lnTo>
                    <a:pt x="103859" y="903614"/>
                  </a:lnTo>
                  <a:lnTo>
                    <a:pt x="151891" y="911351"/>
                  </a:lnTo>
                  <a:lnTo>
                    <a:pt x="8443468" y="911351"/>
                  </a:lnTo>
                  <a:lnTo>
                    <a:pt x="8491500" y="903614"/>
                  </a:lnTo>
                  <a:lnTo>
                    <a:pt x="8533199" y="882062"/>
                  </a:lnTo>
                  <a:lnTo>
                    <a:pt x="8566070" y="849191"/>
                  </a:lnTo>
                  <a:lnTo>
                    <a:pt x="8587622" y="807492"/>
                  </a:lnTo>
                  <a:lnTo>
                    <a:pt x="8595360" y="759460"/>
                  </a:lnTo>
                  <a:lnTo>
                    <a:pt x="8595360" y="151891"/>
                  </a:lnTo>
                  <a:lnTo>
                    <a:pt x="8587622" y="103859"/>
                  </a:lnTo>
                  <a:lnTo>
                    <a:pt x="8566070" y="62160"/>
                  </a:lnTo>
                  <a:lnTo>
                    <a:pt x="8533199" y="29289"/>
                  </a:lnTo>
                  <a:lnTo>
                    <a:pt x="8491500" y="7737"/>
                  </a:lnTo>
                  <a:lnTo>
                    <a:pt x="8443468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048" y="416966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1" y="0"/>
                  </a:lnTo>
                  <a:lnTo>
                    <a:pt x="8443468" y="0"/>
                  </a:lnTo>
                  <a:lnTo>
                    <a:pt x="8491500" y="7737"/>
                  </a:lnTo>
                  <a:lnTo>
                    <a:pt x="8533199" y="29289"/>
                  </a:lnTo>
                  <a:lnTo>
                    <a:pt x="8566070" y="62160"/>
                  </a:lnTo>
                  <a:lnTo>
                    <a:pt x="8587622" y="103859"/>
                  </a:lnTo>
                  <a:lnTo>
                    <a:pt x="8595360" y="151891"/>
                  </a:lnTo>
                  <a:lnTo>
                    <a:pt x="8595360" y="759460"/>
                  </a:lnTo>
                  <a:lnTo>
                    <a:pt x="8587622" y="807492"/>
                  </a:lnTo>
                  <a:lnTo>
                    <a:pt x="8566070" y="849191"/>
                  </a:lnTo>
                  <a:lnTo>
                    <a:pt x="8533199" y="882062"/>
                  </a:lnTo>
                  <a:lnTo>
                    <a:pt x="8491500" y="903614"/>
                  </a:lnTo>
                  <a:lnTo>
                    <a:pt x="8443468" y="911351"/>
                  </a:lnTo>
                  <a:lnTo>
                    <a:pt x="151891" y="911351"/>
                  </a:lnTo>
                  <a:lnTo>
                    <a:pt x="103859" y="903614"/>
                  </a:lnTo>
                  <a:lnTo>
                    <a:pt x="62160" y="882062"/>
                  </a:lnTo>
                  <a:lnTo>
                    <a:pt x="29289" y="849191"/>
                  </a:lnTo>
                  <a:lnTo>
                    <a:pt x="7737" y="807492"/>
                  </a:lnTo>
                  <a:lnTo>
                    <a:pt x="0" y="759460"/>
                  </a:lnTo>
                  <a:lnTo>
                    <a:pt x="0" y="151891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806952" y="6766559"/>
            <a:ext cx="8608060" cy="963294"/>
            <a:chOff x="3806952" y="6766559"/>
            <a:chExt cx="8608060" cy="963294"/>
          </a:xfrm>
        </p:grpSpPr>
        <p:sp>
          <p:nvSpPr>
            <p:cNvPr id="14" name="object 14"/>
            <p:cNvSpPr/>
            <p:nvPr/>
          </p:nvSpPr>
          <p:spPr>
            <a:xfrm>
              <a:off x="3813048" y="6772655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8436864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792480"/>
                  </a:lnTo>
                  <a:lnTo>
                    <a:pt x="8083" y="842564"/>
                  </a:lnTo>
                  <a:lnTo>
                    <a:pt x="30589" y="886071"/>
                  </a:lnTo>
                  <a:lnTo>
                    <a:pt x="64904" y="920386"/>
                  </a:lnTo>
                  <a:lnTo>
                    <a:pt x="108411" y="942892"/>
                  </a:lnTo>
                  <a:lnTo>
                    <a:pt x="158496" y="950976"/>
                  </a:lnTo>
                  <a:lnTo>
                    <a:pt x="8436864" y="950976"/>
                  </a:lnTo>
                  <a:lnTo>
                    <a:pt x="8486948" y="942892"/>
                  </a:lnTo>
                  <a:lnTo>
                    <a:pt x="8530455" y="920386"/>
                  </a:lnTo>
                  <a:lnTo>
                    <a:pt x="8564770" y="886071"/>
                  </a:lnTo>
                  <a:lnTo>
                    <a:pt x="8587276" y="842564"/>
                  </a:lnTo>
                  <a:lnTo>
                    <a:pt x="8595360" y="792480"/>
                  </a:lnTo>
                  <a:lnTo>
                    <a:pt x="8595360" y="158496"/>
                  </a:lnTo>
                  <a:lnTo>
                    <a:pt x="8587276" y="108411"/>
                  </a:lnTo>
                  <a:lnTo>
                    <a:pt x="8564770" y="64904"/>
                  </a:lnTo>
                  <a:lnTo>
                    <a:pt x="8530455" y="30589"/>
                  </a:lnTo>
                  <a:lnTo>
                    <a:pt x="8486948" y="8083"/>
                  </a:lnTo>
                  <a:lnTo>
                    <a:pt x="843686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3048" y="6772655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8436864" y="0"/>
                  </a:lnTo>
                  <a:lnTo>
                    <a:pt x="8486948" y="8083"/>
                  </a:lnTo>
                  <a:lnTo>
                    <a:pt x="8530455" y="30589"/>
                  </a:lnTo>
                  <a:lnTo>
                    <a:pt x="8564770" y="64904"/>
                  </a:lnTo>
                  <a:lnTo>
                    <a:pt x="8587276" y="108411"/>
                  </a:lnTo>
                  <a:lnTo>
                    <a:pt x="8595360" y="158496"/>
                  </a:lnTo>
                  <a:lnTo>
                    <a:pt x="8595360" y="792480"/>
                  </a:lnTo>
                  <a:lnTo>
                    <a:pt x="8587276" y="842564"/>
                  </a:lnTo>
                  <a:lnTo>
                    <a:pt x="8564770" y="886071"/>
                  </a:lnTo>
                  <a:lnTo>
                    <a:pt x="8530455" y="920386"/>
                  </a:lnTo>
                  <a:lnTo>
                    <a:pt x="8486948" y="942892"/>
                  </a:lnTo>
                  <a:lnTo>
                    <a:pt x="8436864" y="950976"/>
                  </a:lnTo>
                  <a:lnTo>
                    <a:pt x="158496" y="950976"/>
                  </a:lnTo>
                  <a:lnTo>
                    <a:pt x="108411" y="942892"/>
                  </a:lnTo>
                  <a:lnTo>
                    <a:pt x="64904" y="920386"/>
                  </a:lnTo>
                  <a:lnTo>
                    <a:pt x="30589" y="886071"/>
                  </a:lnTo>
                  <a:lnTo>
                    <a:pt x="8083" y="842564"/>
                  </a:lnTo>
                  <a:lnTo>
                    <a:pt x="0" y="792480"/>
                  </a:lnTo>
                  <a:lnTo>
                    <a:pt x="0" y="15849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49953" y="2951733"/>
            <a:ext cx="8319770" cy="4465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Glacier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stored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are not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available</a:t>
            </a:r>
            <a:r>
              <a:rPr sz="2200" spc="-2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in</a:t>
            </a:r>
            <a:endParaRPr sz="2200">
              <a:latin typeface="Noto Sans"/>
              <a:cs typeface="Noto Sans"/>
            </a:endParaRPr>
          </a:p>
          <a:p>
            <a:pPr marL="8255" algn="ctr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real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time.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To access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an archived object in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Glacier,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first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need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restore</a:t>
            </a:r>
            <a:endParaRPr sz="2200">
              <a:latin typeface="Noto Sans"/>
              <a:cs typeface="Noto Sans"/>
            </a:endParaRPr>
          </a:p>
          <a:p>
            <a:pPr marL="12700" algn="ctr">
              <a:lnSpc>
                <a:spcPct val="100000"/>
              </a:lnSpc>
              <a:spcBef>
                <a:spcPts val="30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a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temporary copy of</a:t>
            </a:r>
            <a:r>
              <a:rPr sz="2200" spc="-6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it.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Noto Sans"/>
              <a:cs typeface="Noto Sans"/>
            </a:endParaRPr>
          </a:p>
          <a:p>
            <a:pPr marL="474980" marR="467995" algn="ctr">
              <a:lnSpc>
                <a:spcPct val="100899"/>
              </a:lnSpc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restored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only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available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for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duration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you  specify 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during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restore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request.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marL="635" algn="ctr">
              <a:lnSpc>
                <a:spcPct val="100000"/>
              </a:lnSpc>
              <a:spcBef>
                <a:spcPts val="236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Glacier requests can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take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up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 </a:t>
            </a:r>
            <a:r>
              <a:rPr sz="2200" spc="5" dirty="0">
                <a:solidFill>
                  <a:srgbClr val="FFFFFF"/>
                </a:solidFill>
                <a:latin typeface="Noto Sans"/>
                <a:cs typeface="Noto Sans"/>
              </a:rPr>
              <a:t>5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hours.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7239" y="1098550"/>
            <a:ext cx="1158049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rules </a:t>
            </a:r>
            <a:r>
              <a:rPr sz="2200" spc="-5" dirty="0">
                <a:latin typeface="Noto Sans"/>
                <a:cs typeface="Noto Sans"/>
              </a:rPr>
              <a:t>required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be </a:t>
            </a:r>
            <a:r>
              <a:rPr sz="2200" spc="-5" dirty="0">
                <a:latin typeface="Noto Sans"/>
                <a:cs typeface="Noto Sans"/>
              </a:rPr>
              <a:t>followed </a:t>
            </a:r>
            <a:r>
              <a:rPr sz="2200" spc="-15" dirty="0">
                <a:latin typeface="Noto Sans"/>
                <a:cs typeface="Noto Sans"/>
              </a:rPr>
              <a:t>while </a:t>
            </a:r>
            <a:r>
              <a:rPr sz="2200" spc="-30" dirty="0">
                <a:latin typeface="Noto Sans"/>
                <a:cs typeface="Noto Sans"/>
              </a:rPr>
              <a:t>moving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from</a:t>
            </a:r>
            <a:r>
              <a:rPr sz="2200" spc="-2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Standard/RRS/Standard—IA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Glacier are </a:t>
            </a:r>
            <a:r>
              <a:rPr sz="2200" spc="-5" dirty="0">
                <a:latin typeface="Noto Sans"/>
                <a:cs typeface="Noto Sans"/>
              </a:rPr>
              <a:t>as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follows: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20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661" y="271093"/>
            <a:ext cx="38868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5" dirty="0"/>
              <a:t>Other</a:t>
            </a:r>
            <a:r>
              <a:rPr sz="3200" spc="-50" dirty="0"/>
              <a:t> </a:t>
            </a:r>
            <a:r>
              <a:rPr sz="3200" spc="65" dirty="0"/>
              <a:t>Restrictions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08776" y="710183"/>
            <a:ext cx="386181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6952" y="2779776"/>
            <a:ext cx="8608060" cy="981710"/>
            <a:chOff x="3806952" y="2779776"/>
            <a:chExt cx="8608060" cy="981710"/>
          </a:xfrm>
        </p:grpSpPr>
        <p:sp>
          <p:nvSpPr>
            <p:cNvPr id="5" name="object 5"/>
            <p:cNvSpPr/>
            <p:nvPr/>
          </p:nvSpPr>
          <p:spPr>
            <a:xfrm>
              <a:off x="3813048" y="2785872"/>
              <a:ext cx="8595360" cy="969644"/>
            </a:xfrm>
            <a:custGeom>
              <a:avLst/>
              <a:gdLst/>
              <a:ahLst/>
              <a:cxnLst/>
              <a:rect l="l" t="t" r="r" b="b"/>
              <a:pathLst>
                <a:path w="8595360" h="969645">
                  <a:moveTo>
                    <a:pt x="8433816" y="0"/>
                  </a:moveTo>
                  <a:lnTo>
                    <a:pt x="161543" y="0"/>
                  </a:lnTo>
                  <a:lnTo>
                    <a:pt x="118621" y="5774"/>
                  </a:lnTo>
                  <a:lnTo>
                    <a:pt x="80038" y="22069"/>
                  </a:lnTo>
                  <a:lnTo>
                    <a:pt x="47339" y="47339"/>
                  </a:lnTo>
                  <a:lnTo>
                    <a:pt x="22069" y="80038"/>
                  </a:lnTo>
                  <a:lnTo>
                    <a:pt x="5774" y="118621"/>
                  </a:lnTo>
                  <a:lnTo>
                    <a:pt x="0" y="161543"/>
                  </a:lnTo>
                  <a:lnTo>
                    <a:pt x="0" y="807719"/>
                  </a:lnTo>
                  <a:lnTo>
                    <a:pt x="5774" y="850642"/>
                  </a:lnTo>
                  <a:lnTo>
                    <a:pt x="22069" y="889225"/>
                  </a:lnTo>
                  <a:lnTo>
                    <a:pt x="47339" y="921924"/>
                  </a:lnTo>
                  <a:lnTo>
                    <a:pt x="80038" y="947194"/>
                  </a:lnTo>
                  <a:lnTo>
                    <a:pt x="118621" y="963489"/>
                  </a:lnTo>
                  <a:lnTo>
                    <a:pt x="161543" y="969263"/>
                  </a:lnTo>
                  <a:lnTo>
                    <a:pt x="8433816" y="969263"/>
                  </a:lnTo>
                  <a:lnTo>
                    <a:pt x="8476738" y="963489"/>
                  </a:lnTo>
                  <a:lnTo>
                    <a:pt x="8515321" y="947194"/>
                  </a:lnTo>
                  <a:lnTo>
                    <a:pt x="8548020" y="921924"/>
                  </a:lnTo>
                  <a:lnTo>
                    <a:pt x="8573290" y="889225"/>
                  </a:lnTo>
                  <a:lnTo>
                    <a:pt x="8589585" y="850642"/>
                  </a:lnTo>
                  <a:lnTo>
                    <a:pt x="8595360" y="807719"/>
                  </a:lnTo>
                  <a:lnTo>
                    <a:pt x="8595360" y="161543"/>
                  </a:lnTo>
                  <a:lnTo>
                    <a:pt x="8589585" y="118621"/>
                  </a:lnTo>
                  <a:lnTo>
                    <a:pt x="8573290" y="80038"/>
                  </a:lnTo>
                  <a:lnTo>
                    <a:pt x="8548020" y="47339"/>
                  </a:lnTo>
                  <a:lnTo>
                    <a:pt x="8515321" y="22069"/>
                  </a:lnTo>
                  <a:lnTo>
                    <a:pt x="8476738" y="5774"/>
                  </a:lnTo>
                  <a:lnTo>
                    <a:pt x="8433816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13048" y="2785872"/>
              <a:ext cx="8595360" cy="969644"/>
            </a:xfrm>
            <a:custGeom>
              <a:avLst/>
              <a:gdLst/>
              <a:ahLst/>
              <a:cxnLst/>
              <a:rect l="l" t="t" r="r" b="b"/>
              <a:pathLst>
                <a:path w="8595360" h="969645">
                  <a:moveTo>
                    <a:pt x="0" y="161543"/>
                  </a:moveTo>
                  <a:lnTo>
                    <a:pt x="5774" y="118621"/>
                  </a:lnTo>
                  <a:lnTo>
                    <a:pt x="22069" y="80038"/>
                  </a:lnTo>
                  <a:lnTo>
                    <a:pt x="47339" y="47339"/>
                  </a:lnTo>
                  <a:lnTo>
                    <a:pt x="80038" y="22069"/>
                  </a:lnTo>
                  <a:lnTo>
                    <a:pt x="118621" y="5774"/>
                  </a:lnTo>
                  <a:lnTo>
                    <a:pt x="161543" y="0"/>
                  </a:lnTo>
                  <a:lnTo>
                    <a:pt x="8433816" y="0"/>
                  </a:lnTo>
                  <a:lnTo>
                    <a:pt x="8476738" y="5774"/>
                  </a:lnTo>
                  <a:lnTo>
                    <a:pt x="8515321" y="22069"/>
                  </a:lnTo>
                  <a:lnTo>
                    <a:pt x="8548020" y="47339"/>
                  </a:lnTo>
                  <a:lnTo>
                    <a:pt x="8573290" y="80038"/>
                  </a:lnTo>
                  <a:lnTo>
                    <a:pt x="8589585" y="118621"/>
                  </a:lnTo>
                  <a:lnTo>
                    <a:pt x="8595360" y="161543"/>
                  </a:lnTo>
                  <a:lnTo>
                    <a:pt x="8595360" y="807719"/>
                  </a:lnTo>
                  <a:lnTo>
                    <a:pt x="8589585" y="850642"/>
                  </a:lnTo>
                  <a:lnTo>
                    <a:pt x="8573290" y="889225"/>
                  </a:lnTo>
                  <a:lnTo>
                    <a:pt x="8548020" y="921924"/>
                  </a:lnTo>
                  <a:lnTo>
                    <a:pt x="8515321" y="947194"/>
                  </a:lnTo>
                  <a:lnTo>
                    <a:pt x="8476738" y="963489"/>
                  </a:lnTo>
                  <a:lnTo>
                    <a:pt x="8433816" y="969263"/>
                  </a:lnTo>
                  <a:lnTo>
                    <a:pt x="161543" y="969263"/>
                  </a:lnTo>
                  <a:lnTo>
                    <a:pt x="118621" y="963489"/>
                  </a:lnTo>
                  <a:lnTo>
                    <a:pt x="80038" y="947194"/>
                  </a:lnTo>
                  <a:lnTo>
                    <a:pt x="47339" y="921924"/>
                  </a:lnTo>
                  <a:lnTo>
                    <a:pt x="22069" y="889225"/>
                  </a:lnTo>
                  <a:lnTo>
                    <a:pt x="5774" y="850642"/>
                  </a:lnTo>
                  <a:lnTo>
                    <a:pt x="0" y="807719"/>
                  </a:lnTo>
                  <a:lnTo>
                    <a:pt x="0" y="161543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06952" y="5398008"/>
            <a:ext cx="8608060" cy="963294"/>
            <a:chOff x="3806952" y="5398008"/>
            <a:chExt cx="8608060" cy="963294"/>
          </a:xfrm>
        </p:grpSpPr>
        <p:sp>
          <p:nvSpPr>
            <p:cNvPr id="8" name="object 8"/>
            <p:cNvSpPr/>
            <p:nvPr/>
          </p:nvSpPr>
          <p:spPr>
            <a:xfrm>
              <a:off x="3813048" y="5404104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8436864" y="0"/>
                  </a:moveTo>
                  <a:lnTo>
                    <a:pt x="158496" y="0"/>
                  </a:ln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6"/>
                  </a:lnTo>
                  <a:lnTo>
                    <a:pt x="0" y="792480"/>
                  </a:lnTo>
                  <a:lnTo>
                    <a:pt x="8083" y="842564"/>
                  </a:lnTo>
                  <a:lnTo>
                    <a:pt x="30589" y="886071"/>
                  </a:lnTo>
                  <a:lnTo>
                    <a:pt x="64904" y="920386"/>
                  </a:lnTo>
                  <a:lnTo>
                    <a:pt x="108411" y="942892"/>
                  </a:lnTo>
                  <a:lnTo>
                    <a:pt x="158496" y="950976"/>
                  </a:lnTo>
                  <a:lnTo>
                    <a:pt x="8436864" y="950976"/>
                  </a:lnTo>
                  <a:lnTo>
                    <a:pt x="8486948" y="942892"/>
                  </a:lnTo>
                  <a:lnTo>
                    <a:pt x="8530455" y="920386"/>
                  </a:lnTo>
                  <a:lnTo>
                    <a:pt x="8564770" y="886071"/>
                  </a:lnTo>
                  <a:lnTo>
                    <a:pt x="8587276" y="842564"/>
                  </a:lnTo>
                  <a:lnTo>
                    <a:pt x="8595360" y="792480"/>
                  </a:lnTo>
                  <a:lnTo>
                    <a:pt x="8595360" y="158496"/>
                  </a:lnTo>
                  <a:lnTo>
                    <a:pt x="8587276" y="108411"/>
                  </a:lnTo>
                  <a:lnTo>
                    <a:pt x="8564770" y="64904"/>
                  </a:lnTo>
                  <a:lnTo>
                    <a:pt x="8530455" y="30589"/>
                  </a:lnTo>
                  <a:lnTo>
                    <a:pt x="8486948" y="8083"/>
                  </a:lnTo>
                  <a:lnTo>
                    <a:pt x="8436864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13048" y="5404104"/>
              <a:ext cx="8595360" cy="951230"/>
            </a:xfrm>
            <a:custGeom>
              <a:avLst/>
              <a:gdLst/>
              <a:ahLst/>
              <a:cxnLst/>
              <a:rect l="l" t="t" r="r" b="b"/>
              <a:pathLst>
                <a:path w="8595360" h="951229">
                  <a:moveTo>
                    <a:pt x="0" y="158496"/>
                  </a:moveTo>
                  <a:lnTo>
                    <a:pt x="8083" y="108411"/>
                  </a:lnTo>
                  <a:lnTo>
                    <a:pt x="30589" y="64904"/>
                  </a:lnTo>
                  <a:lnTo>
                    <a:pt x="64904" y="30589"/>
                  </a:lnTo>
                  <a:lnTo>
                    <a:pt x="108411" y="8083"/>
                  </a:lnTo>
                  <a:lnTo>
                    <a:pt x="158496" y="0"/>
                  </a:lnTo>
                  <a:lnTo>
                    <a:pt x="8436864" y="0"/>
                  </a:lnTo>
                  <a:lnTo>
                    <a:pt x="8486948" y="8083"/>
                  </a:lnTo>
                  <a:lnTo>
                    <a:pt x="8530455" y="30589"/>
                  </a:lnTo>
                  <a:lnTo>
                    <a:pt x="8564770" y="64904"/>
                  </a:lnTo>
                  <a:lnTo>
                    <a:pt x="8587276" y="108411"/>
                  </a:lnTo>
                  <a:lnTo>
                    <a:pt x="8595360" y="158496"/>
                  </a:lnTo>
                  <a:lnTo>
                    <a:pt x="8595360" y="792480"/>
                  </a:lnTo>
                  <a:lnTo>
                    <a:pt x="8587276" y="842564"/>
                  </a:lnTo>
                  <a:lnTo>
                    <a:pt x="8564770" y="886071"/>
                  </a:lnTo>
                  <a:lnTo>
                    <a:pt x="8530455" y="920386"/>
                  </a:lnTo>
                  <a:lnTo>
                    <a:pt x="8486948" y="942892"/>
                  </a:lnTo>
                  <a:lnTo>
                    <a:pt x="8436864" y="950976"/>
                  </a:lnTo>
                  <a:lnTo>
                    <a:pt x="158496" y="950976"/>
                  </a:lnTo>
                  <a:lnTo>
                    <a:pt x="108411" y="942892"/>
                  </a:lnTo>
                  <a:lnTo>
                    <a:pt x="64904" y="920386"/>
                  </a:lnTo>
                  <a:lnTo>
                    <a:pt x="30589" y="886071"/>
                  </a:lnTo>
                  <a:lnTo>
                    <a:pt x="8083" y="842564"/>
                  </a:lnTo>
                  <a:lnTo>
                    <a:pt x="0" y="792480"/>
                  </a:lnTo>
                  <a:lnTo>
                    <a:pt x="0" y="158496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06952" y="4117847"/>
            <a:ext cx="8608060" cy="923925"/>
            <a:chOff x="3806952" y="4117847"/>
            <a:chExt cx="8608060" cy="923925"/>
          </a:xfrm>
        </p:grpSpPr>
        <p:sp>
          <p:nvSpPr>
            <p:cNvPr id="11" name="object 11"/>
            <p:cNvSpPr/>
            <p:nvPr/>
          </p:nvSpPr>
          <p:spPr>
            <a:xfrm>
              <a:off x="3813048" y="412394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8443468" y="0"/>
                  </a:moveTo>
                  <a:lnTo>
                    <a:pt x="151891" y="0"/>
                  </a:lnTo>
                  <a:lnTo>
                    <a:pt x="103859" y="7737"/>
                  </a:lnTo>
                  <a:lnTo>
                    <a:pt x="62160" y="29289"/>
                  </a:lnTo>
                  <a:lnTo>
                    <a:pt x="29289" y="62160"/>
                  </a:lnTo>
                  <a:lnTo>
                    <a:pt x="7737" y="103859"/>
                  </a:lnTo>
                  <a:lnTo>
                    <a:pt x="0" y="151891"/>
                  </a:lnTo>
                  <a:lnTo>
                    <a:pt x="0" y="759459"/>
                  </a:lnTo>
                  <a:lnTo>
                    <a:pt x="7737" y="807492"/>
                  </a:lnTo>
                  <a:lnTo>
                    <a:pt x="29289" y="849191"/>
                  </a:lnTo>
                  <a:lnTo>
                    <a:pt x="62160" y="882062"/>
                  </a:lnTo>
                  <a:lnTo>
                    <a:pt x="103859" y="903614"/>
                  </a:lnTo>
                  <a:lnTo>
                    <a:pt x="151891" y="911351"/>
                  </a:lnTo>
                  <a:lnTo>
                    <a:pt x="8443468" y="911351"/>
                  </a:lnTo>
                  <a:lnTo>
                    <a:pt x="8491500" y="903614"/>
                  </a:lnTo>
                  <a:lnTo>
                    <a:pt x="8533199" y="882062"/>
                  </a:lnTo>
                  <a:lnTo>
                    <a:pt x="8566070" y="849191"/>
                  </a:lnTo>
                  <a:lnTo>
                    <a:pt x="8587622" y="807492"/>
                  </a:lnTo>
                  <a:lnTo>
                    <a:pt x="8595360" y="759459"/>
                  </a:lnTo>
                  <a:lnTo>
                    <a:pt x="8595360" y="151891"/>
                  </a:lnTo>
                  <a:lnTo>
                    <a:pt x="8587622" y="103859"/>
                  </a:lnTo>
                  <a:lnTo>
                    <a:pt x="8566070" y="62160"/>
                  </a:lnTo>
                  <a:lnTo>
                    <a:pt x="8533199" y="29289"/>
                  </a:lnTo>
                  <a:lnTo>
                    <a:pt x="8491500" y="7737"/>
                  </a:lnTo>
                  <a:lnTo>
                    <a:pt x="8443468" y="0"/>
                  </a:lnTo>
                  <a:close/>
                </a:path>
              </a:pathLst>
            </a:custGeom>
            <a:solidFill>
              <a:srgbClr val="2D9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3048" y="4123943"/>
              <a:ext cx="8595360" cy="911860"/>
            </a:xfrm>
            <a:custGeom>
              <a:avLst/>
              <a:gdLst/>
              <a:ahLst/>
              <a:cxnLst/>
              <a:rect l="l" t="t" r="r" b="b"/>
              <a:pathLst>
                <a:path w="8595360" h="911860">
                  <a:moveTo>
                    <a:pt x="0" y="151891"/>
                  </a:moveTo>
                  <a:lnTo>
                    <a:pt x="7737" y="103859"/>
                  </a:lnTo>
                  <a:lnTo>
                    <a:pt x="29289" y="62160"/>
                  </a:lnTo>
                  <a:lnTo>
                    <a:pt x="62160" y="29289"/>
                  </a:lnTo>
                  <a:lnTo>
                    <a:pt x="103859" y="7737"/>
                  </a:lnTo>
                  <a:lnTo>
                    <a:pt x="151891" y="0"/>
                  </a:lnTo>
                  <a:lnTo>
                    <a:pt x="8443468" y="0"/>
                  </a:lnTo>
                  <a:lnTo>
                    <a:pt x="8491500" y="7737"/>
                  </a:lnTo>
                  <a:lnTo>
                    <a:pt x="8533199" y="29289"/>
                  </a:lnTo>
                  <a:lnTo>
                    <a:pt x="8566070" y="62160"/>
                  </a:lnTo>
                  <a:lnTo>
                    <a:pt x="8587622" y="103859"/>
                  </a:lnTo>
                  <a:lnTo>
                    <a:pt x="8595360" y="151891"/>
                  </a:lnTo>
                  <a:lnTo>
                    <a:pt x="8595360" y="759459"/>
                  </a:lnTo>
                  <a:lnTo>
                    <a:pt x="8587622" y="807492"/>
                  </a:lnTo>
                  <a:lnTo>
                    <a:pt x="8566070" y="849191"/>
                  </a:lnTo>
                  <a:lnTo>
                    <a:pt x="8533199" y="882062"/>
                  </a:lnTo>
                  <a:lnTo>
                    <a:pt x="8491500" y="903614"/>
                  </a:lnTo>
                  <a:lnTo>
                    <a:pt x="8443468" y="911351"/>
                  </a:lnTo>
                  <a:lnTo>
                    <a:pt x="151891" y="911351"/>
                  </a:lnTo>
                  <a:lnTo>
                    <a:pt x="103859" y="903614"/>
                  </a:lnTo>
                  <a:lnTo>
                    <a:pt x="62160" y="882062"/>
                  </a:lnTo>
                  <a:lnTo>
                    <a:pt x="29289" y="849191"/>
                  </a:lnTo>
                  <a:lnTo>
                    <a:pt x="7737" y="807492"/>
                  </a:lnTo>
                  <a:lnTo>
                    <a:pt x="0" y="759459"/>
                  </a:lnTo>
                  <a:lnTo>
                    <a:pt x="0" y="151891"/>
                  </a:lnTo>
                  <a:close/>
                </a:path>
              </a:pathLst>
            </a:custGeom>
            <a:ln w="12192">
              <a:solidFill>
                <a:srgbClr val="217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09720" y="2905200"/>
            <a:ext cx="7999095" cy="3310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cannot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transition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from </a:t>
            </a:r>
            <a:r>
              <a:rPr sz="2200" spc="-25" dirty="0">
                <a:solidFill>
                  <a:srgbClr val="FFFFFF"/>
                </a:solidFill>
                <a:latin typeface="Noto Sans"/>
                <a:cs typeface="Noto Sans"/>
              </a:rPr>
              <a:t>Standard—IA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 Standard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or</a:t>
            </a:r>
            <a:endParaRPr sz="2200">
              <a:latin typeface="Noto Sans"/>
              <a:cs typeface="Noto Sans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Reduced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Redundancy.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260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cannot transition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from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Glacier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 any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other </a:t>
            </a:r>
            <a:r>
              <a:rPr sz="2200" spc="-30" dirty="0">
                <a:solidFill>
                  <a:srgbClr val="FFFFFF"/>
                </a:solidFill>
                <a:latin typeface="Noto Sans"/>
                <a:cs typeface="Noto Sans"/>
              </a:rPr>
              <a:t>storage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class.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cannot transition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from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any </a:t>
            </a:r>
            <a:r>
              <a:rPr sz="2200" spc="-30" dirty="0">
                <a:solidFill>
                  <a:srgbClr val="FFFFFF"/>
                </a:solidFill>
                <a:latin typeface="Noto Sans"/>
                <a:cs typeface="Noto Sans"/>
              </a:rPr>
              <a:t>storage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class</a:t>
            </a:r>
            <a:r>
              <a:rPr sz="2200" spc="-3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to</a:t>
            </a:r>
            <a:endParaRPr sz="22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Reduced</a:t>
            </a:r>
            <a:r>
              <a:rPr sz="2200" spc="-3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Redundancy.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7239" y="1098550"/>
            <a:ext cx="1212088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restrictions are associated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movement of </a:t>
            </a:r>
            <a:r>
              <a:rPr sz="2200" spc="-10" dirty="0">
                <a:latin typeface="Noto Sans"/>
                <a:cs typeface="Noto Sans"/>
              </a:rPr>
              <a:t>objects between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-10" dirty="0">
                <a:latin typeface="Noto Sans"/>
                <a:cs typeface="Noto Sans"/>
              </a:rPr>
              <a:t> different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30" dirty="0">
                <a:latin typeface="Noto Sans"/>
                <a:cs typeface="Noto Sans"/>
              </a:rPr>
              <a:t>storage</a:t>
            </a:r>
            <a:r>
              <a:rPr sz="2200" spc="-4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options: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7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66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4" name="object 4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8" name="object 8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3914153"/>
            <a:ext cx="10398760" cy="11093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3: </a:t>
            </a:r>
            <a:r>
              <a:rPr sz="3600" spc="70" dirty="0">
                <a:solidFill>
                  <a:srgbClr val="FFFFFF"/>
                </a:solidFill>
              </a:rPr>
              <a:t>Amazon S3 </a:t>
            </a:r>
            <a:r>
              <a:rPr sz="3600" spc="85" dirty="0">
                <a:solidFill>
                  <a:srgbClr val="FFFFFF"/>
                </a:solidFill>
              </a:rPr>
              <a:t>Lifecycle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55" dirty="0">
                <a:solidFill>
                  <a:srgbClr val="FFFFFF"/>
                </a:solidFill>
              </a:rPr>
              <a:t>Management</a:t>
            </a:r>
            <a:endParaRPr sz="3600"/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how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to </a:t>
            </a:r>
            <a:r>
              <a:rPr sz="2800" b="0" spc="-30" dirty="0">
                <a:solidFill>
                  <a:srgbClr val="0E537A"/>
                </a:solidFill>
                <a:latin typeface="Noto Sans"/>
                <a:cs typeface="Noto Sans"/>
              </a:rPr>
              <a:t>configure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and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use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Lifecycle</a:t>
            </a:r>
            <a:r>
              <a:rPr sz="2800" b="0" spc="-25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25" dirty="0">
                <a:solidFill>
                  <a:srgbClr val="0E537A"/>
                </a:solidFill>
                <a:latin typeface="Noto Sans"/>
                <a:cs typeface="Noto Sans"/>
              </a:rPr>
              <a:t>Management.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2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5157" y="271093"/>
            <a:ext cx="28073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70" dirty="0"/>
              <a:t>Cost</a:t>
            </a:r>
            <a:r>
              <a:rPr sz="3200" spc="-55" dirty="0"/>
              <a:t> </a:t>
            </a:r>
            <a:r>
              <a:rPr sz="3200" spc="55" dirty="0"/>
              <a:t>Efficient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" name="object 3"/>
          <p:cNvSpPr/>
          <p:nvPr/>
        </p:nvSpPr>
        <p:spPr>
          <a:xfrm>
            <a:off x="6726935" y="710183"/>
            <a:ext cx="2813304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3551535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store </a:t>
            </a:r>
            <a:r>
              <a:rPr sz="2200" spc="-40" dirty="0">
                <a:latin typeface="Noto Sans"/>
                <a:cs typeface="Noto Sans"/>
              </a:rPr>
              <a:t>large </a:t>
            </a:r>
            <a:r>
              <a:rPr sz="2200" spc="-15" dirty="0">
                <a:latin typeface="Noto Sans"/>
                <a:cs typeface="Noto Sans"/>
              </a:rPr>
              <a:t>amounts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5" dirty="0">
                <a:latin typeface="Noto Sans"/>
                <a:cs typeface="Noto Sans"/>
              </a:rPr>
              <a:t>at </a:t>
            </a:r>
            <a:r>
              <a:rPr sz="2200" spc="-10" dirty="0">
                <a:latin typeface="Noto Sans"/>
                <a:cs typeface="Noto Sans"/>
              </a:rPr>
              <a:t>a very low cost. </a:t>
            </a:r>
            <a:r>
              <a:rPr sz="2200" dirty="0">
                <a:latin typeface="Noto Sans"/>
                <a:cs typeface="Noto Sans"/>
              </a:rPr>
              <a:t>You </a:t>
            </a:r>
            <a:r>
              <a:rPr sz="2200" spc="-15" dirty="0">
                <a:latin typeface="Noto Sans"/>
                <a:cs typeface="Noto Sans"/>
              </a:rPr>
              <a:t>have to pay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10" dirty="0">
                <a:latin typeface="Noto Sans"/>
                <a:cs typeface="Noto Sans"/>
              </a:rPr>
              <a:t>you </a:t>
            </a:r>
            <a:r>
              <a:rPr sz="2200" spc="-20" dirty="0">
                <a:latin typeface="Noto Sans"/>
                <a:cs typeface="Noto Sans"/>
              </a:rPr>
              <a:t>use,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10" dirty="0">
                <a:latin typeface="Noto Sans"/>
                <a:cs typeface="Noto Sans"/>
              </a:rPr>
              <a:t>you are  </a:t>
            </a:r>
            <a:r>
              <a:rPr sz="2200" spc="-30" dirty="0">
                <a:latin typeface="Noto Sans"/>
                <a:cs typeface="Noto Sans"/>
              </a:rPr>
              <a:t>charged </a:t>
            </a:r>
            <a:r>
              <a:rPr sz="2200" spc="-5" dirty="0">
                <a:latin typeface="Noto Sans"/>
                <a:cs typeface="Noto Sans"/>
              </a:rPr>
              <a:t>for </a:t>
            </a:r>
            <a:r>
              <a:rPr sz="2200" dirty="0">
                <a:latin typeface="Noto Sans"/>
                <a:cs typeface="Noto Sans"/>
              </a:rPr>
              <a:t>GB </a:t>
            </a:r>
            <a:r>
              <a:rPr sz="2200" spc="-10" dirty="0">
                <a:latin typeface="Noto Sans"/>
                <a:cs typeface="Noto Sans"/>
              </a:rPr>
              <a:t>per month </a:t>
            </a:r>
            <a:r>
              <a:rPr sz="2200" spc="-35" dirty="0">
                <a:latin typeface="Noto Sans"/>
                <a:cs typeface="Noto Sans"/>
              </a:rPr>
              <a:t>usage. </a:t>
            </a:r>
            <a:r>
              <a:rPr sz="2200" spc="-5" dirty="0">
                <a:latin typeface="Noto Sans"/>
                <a:cs typeface="Noto Sans"/>
              </a:rPr>
              <a:t>S3 offers a </a:t>
            </a:r>
            <a:r>
              <a:rPr sz="2200" spc="-15" dirty="0">
                <a:latin typeface="Noto Sans"/>
                <a:cs typeface="Noto Sans"/>
              </a:rPr>
              <a:t>variety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different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10" dirty="0">
                <a:latin typeface="Noto Sans"/>
                <a:cs typeface="Noto Sans"/>
              </a:rPr>
              <a:t>classes based </a:t>
            </a:r>
            <a:r>
              <a:rPr sz="2200" dirty="0">
                <a:latin typeface="Noto Sans"/>
                <a:cs typeface="Noto Sans"/>
              </a:rPr>
              <a:t>on </a:t>
            </a:r>
            <a:r>
              <a:rPr sz="2200" spc="-15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0" dirty="0">
                <a:latin typeface="Noto Sans"/>
                <a:cs typeface="Noto Sans"/>
              </a:rPr>
              <a:t>can  </a:t>
            </a:r>
            <a:r>
              <a:rPr sz="2200" spc="-25" dirty="0">
                <a:latin typeface="Noto Sans"/>
                <a:cs typeface="Noto Sans"/>
              </a:rPr>
              <a:t>categorize </a:t>
            </a:r>
            <a:r>
              <a:rPr sz="2200" spc="-10" dirty="0">
                <a:latin typeface="Noto Sans"/>
                <a:cs typeface="Noto Sans"/>
              </a:rPr>
              <a:t>your</a:t>
            </a:r>
            <a:r>
              <a:rPr sz="2200" spc="-3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data.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64295" y="3712464"/>
            <a:ext cx="1094231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6728" y="3727703"/>
            <a:ext cx="1088135" cy="1222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44916" y="5408167"/>
            <a:ext cx="13722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DynamoDB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9269" y="5410911"/>
            <a:ext cx="50609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DS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3678935"/>
            <a:ext cx="1243584" cy="1368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87061" y="5408167"/>
            <a:ext cx="101409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RedShift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74807" y="3593591"/>
            <a:ext cx="1188720" cy="1423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15753" y="5408167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CloudFront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05655" y="3017520"/>
            <a:ext cx="7882255" cy="4593590"/>
            <a:chOff x="4105655" y="3017520"/>
            <a:chExt cx="7882255" cy="4593590"/>
          </a:xfrm>
        </p:grpSpPr>
        <p:sp>
          <p:nvSpPr>
            <p:cNvPr id="14" name="object 14"/>
            <p:cNvSpPr/>
            <p:nvPr/>
          </p:nvSpPr>
          <p:spPr>
            <a:xfrm>
              <a:off x="4111751" y="3023616"/>
              <a:ext cx="7870190" cy="3091180"/>
            </a:xfrm>
            <a:custGeom>
              <a:avLst/>
              <a:gdLst/>
              <a:ahLst/>
              <a:cxnLst/>
              <a:rect l="l" t="t" r="r" b="b"/>
              <a:pathLst>
                <a:path w="7870190" h="3091179">
                  <a:moveTo>
                    <a:pt x="0" y="172338"/>
                  </a:moveTo>
                  <a:lnTo>
                    <a:pt x="6151" y="126500"/>
                  </a:lnTo>
                  <a:lnTo>
                    <a:pt x="23513" y="85325"/>
                  </a:lnTo>
                  <a:lnTo>
                    <a:pt x="50450" y="50450"/>
                  </a:lnTo>
                  <a:lnTo>
                    <a:pt x="85325" y="23513"/>
                  </a:lnTo>
                  <a:lnTo>
                    <a:pt x="126500" y="6151"/>
                  </a:lnTo>
                  <a:lnTo>
                    <a:pt x="172338" y="0"/>
                  </a:lnTo>
                  <a:lnTo>
                    <a:pt x="7697597" y="0"/>
                  </a:lnTo>
                  <a:lnTo>
                    <a:pt x="7743435" y="6151"/>
                  </a:lnTo>
                  <a:lnTo>
                    <a:pt x="7784610" y="23513"/>
                  </a:lnTo>
                  <a:lnTo>
                    <a:pt x="7819485" y="50450"/>
                  </a:lnTo>
                  <a:lnTo>
                    <a:pt x="7846422" y="85325"/>
                  </a:lnTo>
                  <a:lnTo>
                    <a:pt x="7863784" y="126500"/>
                  </a:lnTo>
                  <a:lnTo>
                    <a:pt x="7869936" y="172338"/>
                  </a:lnTo>
                  <a:lnTo>
                    <a:pt x="7869936" y="2918333"/>
                  </a:lnTo>
                  <a:lnTo>
                    <a:pt x="7863784" y="2964171"/>
                  </a:lnTo>
                  <a:lnTo>
                    <a:pt x="7846422" y="3005346"/>
                  </a:lnTo>
                  <a:lnTo>
                    <a:pt x="7819485" y="3040221"/>
                  </a:lnTo>
                  <a:lnTo>
                    <a:pt x="7784610" y="3067158"/>
                  </a:lnTo>
                  <a:lnTo>
                    <a:pt x="7743435" y="3084520"/>
                  </a:lnTo>
                  <a:lnTo>
                    <a:pt x="7697597" y="3090672"/>
                  </a:lnTo>
                  <a:lnTo>
                    <a:pt x="172338" y="3090672"/>
                  </a:lnTo>
                  <a:lnTo>
                    <a:pt x="126500" y="3084520"/>
                  </a:lnTo>
                  <a:lnTo>
                    <a:pt x="85325" y="3067158"/>
                  </a:lnTo>
                  <a:lnTo>
                    <a:pt x="50450" y="3040221"/>
                  </a:lnTo>
                  <a:lnTo>
                    <a:pt x="23513" y="3005346"/>
                  </a:lnTo>
                  <a:lnTo>
                    <a:pt x="6151" y="2964171"/>
                  </a:lnTo>
                  <a:lnTo>
                    <a:pt x="0" y="2918333"/>
                  </a:lnTo>
                  <a:lnTo>
                    <a:pt x="0" y="172338"/>
                  </a:lnTo>
                  <a:close/>
                </a:path>
              </a:pathLst>
            </a:custGeom>
            <a:ln w="12192">
              <a:solidFill>
                <a:srgbClr val="ED89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6560" y="6114288"/>
              <a:ext cx="2228088" cy="14965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7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Lifecycle </a:t>
            </a:r>
            <a:r>
              <a:rPr sz="2200" spc="-25" dirty="0">
                <a:latin typeface="Noto Sans"/>
                <a:cs typeface="Noto Sans"/>
              </a:rPr>
              <a:t>Management </a:t>
            </a:r>
            <a:r>
              <a:rPr sz="2200" spc="-10" dirty="0">
                <a:latin typeface="Noto Sans"/>
                <a:cs typeface="Noto Sans"/>
              </a:rPr>
              <a:t>rules </a:t>
            </a:r>
            <a:r>
              <a:rPr sz="2200" spc="-5" dirty="0">
                <a:latin typeface="Noto Sans"/>
                <a:cs typeface="Noto Sans"/>
              </a:rPr>
              <a:t>is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possible?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58211"/>
            <a:ext cx="25342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Glacier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784219"/>
            <a:ext cx="31464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 </a:t>
            </a:r>
            <a:r>
              <a:rPr sz="2200" spc="-70" dirty="0">
                <a:latin typeface="Noto Sans"/>
                <a:cs typeface="Noto Sans"/>
              </a:rPr>
              <a:t>IA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591304"/>
            <a:ext cx="18459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Glacier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RRS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16118"/>
            <a:ext cx="31515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Standard to Standard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70" dirty="0">
                <a:latin typeface="Noto Sans"/>
                <a:cs typeface="Noto Sans"/>
              </a:rPr>
              <a:t>IA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863588"/>
            <a:ext cx="15153005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d</a:t>
            </a:r>
            <a:r>
              <a:rPr sz="3300" b="1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 marR="5080">
              <a:lnSpc>
                <a:spcPts val="2590"/>
              </a:lnSpc>
              <a:spcBef>
                <a:spcPts val="2030"/>
              </a:spcBef>
            </a:pPr>
            <a:r>
              <a:rPr sz="2400" spc="-15" dirty="0">
                <a:latin typeface="Noto Sans"/>
                <a:cs typeface="Noto Sans"/>
              </a:rPr>
              <a:t>Standard to Standard </a:t>
            </a:r>
            <a:r>
              <a:rPr sz="2400" spc="-80" dirty="0">
                <a:latin typeface="Noto Sans"/>
                <a:cs typeface="Noto Sans"/>
              </a:rPr>
              <a:t>IA </a:t>
            </a:r>
            <a:r>
              <a:rPr sz="2400" spc="-10" dirty="0">
                <a:latin typeface="Noto Sans"/>
                <a:cs typeface="Noto Sans"/>
              </a:rPr>
              <a:t>is </a:t>
            </a:r>
            <a:r>
              <a:rPr sz="2400" spc="-15" dirty="0">
                <a:latin typeface="Noto Sans"/>
                <a:cs typeface="Noto Sans"/>
              </a:rPr>
              <a:t>a supported Lifecycle </a:t>
            </a:r>
            <a:r>
              <a:rPr sz="2400" spc="-30" dirty="0">
                <a:latin typeface="Noto Sans"/>
                <a:cs typeface="Noto Sans"/>
              </a:rPr>
              <a:t>Management rule, </a:t>
            </a:r>
            <a:r>
              <a:rPr sz="2400" spc="-10" dirty="0">
                <a:latin typeface="Noto Sans"/>
                <a:cs typeface="Noto Sans"/>
              </a:rPr>
              <a:t>as is RRS </a:t>
            </a:r>
            <a:r>
              <a:rPr sz="2400" spc="-15" dirty="0">
                <a:latin typeface="Noto Sans"/>
                <a:cs typeface="Noto Sans"/>
              </a:rPr>
              <a:t>to Standard </a:t>
            </a:r>
            <a:r>
              <a:rPr sz="2400" spc="-75" dirty="0">
                <a:latin typeface="Noto Sans"/>
                <a:cs typeface="Noto Sans"/>
              </a:rPr>
              <a:t>IA, </a:t>
            </a:r>
            <a:r>
              <a:rPr sz="2400" spc="-10" dirty="0">
                <a:latin typeface="Noto Sans"/>
                <a:cs typeface="Noto Sans"/>
              </a:rPr>
              <a:t>RRS </a:t>
            </a:r>
            <a:r>
              <a:rPr sz="2400" spc="-15" dirty="0">
                <a:latin typeface="Noto Sans"/>
                <a:cs typeface="Noto Sans"/>
              </a:rPr>
              <a:t>to </a:t>
            </a:r>
            <a:r>
              <a:rPr sz="2400" spc="-20" dirty="0">
                <a:latin typeface="Noto Sans"/>
                <a:cs typeface="Noto Sans"/>
              </a:rPr>
              <a:t>Glacier,  </a:t>
            </a:r>
            <a:r>
              <a:rPr sz="2400" spc="-15" dirty="0">
                <a:latin typeface="Noto Sans"/>
                <a:cs typeface="Noto Sans"/>
              </a:rPr>
              <a:t>and Standard </a:t>
            </a:r>
            <a:r>
              <a:rPr sz="2400" spc="-80" dirty="0">
                <a:latin typeface="Noto Sans"/>
                <a:cs typeface="Noto Sans"/>
              </a:rPr>
              <a:t>IA </a:t>
            </a:r>
            <a:r>
              <a:rPr sz="2400" spc="-15" dirty="0">
                <a:latin typeface="Noto Sans"/>
                <a:cs typeface="Noto Sans"/>
              </a:rPr>
              <a:t>to</a:t>
            </a:r>
            <a:r>
              <a:rPr sz="2400" spc="13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Glacier.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10" dirty="0">
                <a:latin typeface="Noto Sans"/>
                <a:cs typeface="Noto Sans"/>
              </a:rPr>
              <a:t>Lifecycle </a:t>
            </a:r>
            <a:r>
              <a:rPr sz="2200" spc="-25" dirty="0">
                <a:latin typeface="Noto Sans"/>
                <a:cs typeface="Noto Sans"/>
              </a:rPr>
              <a:t>Management </a:t>
            </a:r>
            <a:r>
              <a:rPr sz="2200" spc="-10" dirty="0">
                <a:latin typeface="Noto Sans"/>
                <a:cs typeface="Noto Sans"/>
              </a:rPr>
              <a:t>rules </a:t>
            </a:r>
            <a:r>
              <a:rPr sz="2200" spc="-5" dirty="0">
                <a:latin typeface="Noto Sans"/>
                <a:cs typeface="Noto Sans"/>
              </a:rPr>
              <a:t>is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possible?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58211"/>
            <a:ext cx="253428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Glacier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784219"/>
            <a:ext cx="31464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Standard </a:t>
            </a:r>
            <a:r>
              <a:rPr sz="2200" spc="-70" dirty="0">
                <a:latin typeface="Noto Sans"/>
                <a:cs typeface="Noto Sans"/>
              </a:rPr>
              <a:t>IA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Standard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591304"/>
            <a:ext cx="18459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Glacier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RRS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16118"/>
            <a:ext cx="31515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Noto Sans"/>
                <a:cs typeface="Noto Sans"/>
              </a:rPr>
              <a:t>Standard to Standard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70" dirty="0">
                <a:latin typeface="Noto Sans"/>
                <a:cs typeface="Noto Sans"/>
              </a:rPr>
              <a:t>IA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3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3510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70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882967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35" dirty="0">
                <a:solidFill>
                  <a:srgbClr val="FFFFFF"/>
                </a:solidFill>
              </a:rPr>
              <a:t>CloudFront and</a:t>
            </a:r>
            <a:r>
              <a:rPr sz="3200" spc="40" dirty="0">
                <a:solidFill>
                  <a:srgbClr val="FFFFFF"/>
                </a:solidFill>
              </a:rPr>
              <a:t> CDNs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of how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30" dirty="0">
                <a:solidFill>
                  <a:srgbClr val="0E537A"/>
                </a:solidFill>
                <a:latin typeface="Noto Sans"/>
                <a:cs typeface="Noto Sans"/>
              </a:rPr>
              <a:t>integrates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with</a:t>
            </a:r>
            <a:r>
              <a:rPr sz="2800" b="0" spc="-16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CloudFront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2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6575" y="3312186"/>
            <a:ext cx="7175559" cy="4193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4022" y="6213094"/>
            <a:ext cx="2198370" cy="137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782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Noto Sans"/>
                <a:cs typeface="Noto Sans"/>
              </a:rPr>
              <a:t>Regions </a:t>
            </a:r>
            <a:r>
              <a:rPr sz="1800" spc="-10" dirty="0">
                <a:latin typeface="Noto Sans"/>
                <a:cs typeface="Noto Sans"/>
              </a:rPr>
              <a:t>and  </a:t>
            </a:r>
            <a:r>
              <a:rPr sz="1800" spc="-15" dirty="0">
                <a:latin typeface="Noto Sans"/>
                <a:cs typeface="Noto Sans"/>
              </a:rPr>
              <a:t>Availability</a:t>
            </a:r>
            <a:r>
              <a:rPr sz="1800" spc="-75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Zones</a:t>
            </a:r>
            <a:endParaRPr sz="1800">
              <a:latin typeface="Noto Sans"/>
              <a:cs typeface="Noto Sans"/>
            </a:endParaRPr>
          </a:p>
          <a:p>
            <a:pPr marL="12700" marR="5080">
              <a:lnSpc>
                <a:spcPct val="100000"/>
              </a:lnSpc>
              <a:spcBef>
                <a:spcPts val="1985"/>
              </a:spcBef>
            </a:pPr>
            <a:r>
              <a:rPr sz="1800" spc="-15" dirty="0">
                <a:latin typeface="Noto Sans"/>
                <a:cs typeface="Noto Sans"/>
              </a:rPr>
              <a:t>New </a:t>
            </a:r>
            <a:r>
              <a:rPr sz="1800" spc="-30" dirty="0">
                <a:latin typeface="Noto Sans"/>
                <a:cs typeface="Noto Sans"/>
              </a:rPr>
              <a:t>regions coming  </a:t>
            </a:r>
            <a:r>
              <a:rPr sz="1800" spc="-10" dirty="0">
                <a:latin typeface="Noto Sans"/>
                <a:cs typeface="Noto Sans"/>
              </a:rPr>
              <a:t>soon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60694" y="271093"/>
            <a:ext cx="41382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Amazon</a:t>
            </a:r>
            <a:r>
              <a:rPr sz="3200" spc="5" dirty="0"/>
              <a:t> </a:t>
            </a:r>
            <a:r>
              <a:rPr sz="3200" spc="35" dirty="0"/>
              <a:t>CloudFront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6096000" y="710183"/>
            <a:ext cx="4126992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7239" y="1098550"/>
            <a:ext cx="1355026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</a:t>
            </a:r>
            <a:r>
              <a:rPr sz="2200" spc="-10" dirty="0">
                <a:latin typeface="Noto Sans"/>
                <a:cs typeface="Noto Sans"/>
              </a:rPr>
              <a:t>CloudFront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35" dirty="0">
                <a:latin typeface="Noto Sans"/>
                <a:cs typeface="Noto Sans"/>
              </a:rPr>
              <a:t>global </a:t>
            </a:r>
            <a:r>
              <a:rPr sz="2200" spc="-10" dirty="0">
                <a:latin typeface="Noto Sans"/>
                <a:cs typeface="Noto Sans"/>
              </a:rPr>
              <a:t>Content Delivery Network (CDN) service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provides a way </a:t>
            </a:r>
            <a:r>
              <a:rPr sz="2200" spc="-15" dirty="0">
                <a:latin typeface="Noto Sans"/>
                <a:cs typeface="Noto Sans"/>
              </a:rPr>
              <a:t>to</a:t>
            </a:r>
            <a:r>
              <a:rPr sz="2200" spc="2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distribute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content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5" dirty="0">
                <a:latin typeface="Noto Sans"/>
                <a:cs typeface="Noto Sans"/>
              </a:rPr>
              <a:t>end users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5" dirty="0">
                <a:latin typeface="Noto Sans"/>
                <a:cs typeface="Noto Sans"/>
              </a:rPr>
              <a:t>low </a:t>
            </a:r>
            <a:r>
              <a:rPr sz="2200" spc="-20" dirty="0">
                <a:latin typeface="Noto Sans"/>
                <a:cs typeface="Noto Sans"/>
              </a:rPr>
              <a:t>latency, </a:t>
            </a:r>
            <a:r>
              <a:rPr sz="2200" spc="-50" dirty="0">
                <a:latin typeface="Noto Sans"/>
                <a:cs typeface="Noto Sans"/>
              </a:rPr>
              <a:t>high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5" dirty="0">
                <a:latin typeface="Noto Sans"/>
                <a:cs typeface="Noto Sans"/>
              </a:rPr>
              <a:t>transfer speeds, and </a:t>
            </a:r>
            <a:r>
              <a:rPr sz="2200" spc="-10" dirty="0">
                <a:latin typeface="Noto Sans"/>
                <a:cs typeface="Noto Sans"/>
              </a:rPr>
              <a:t>no minimum </a:t>
            </a:r>
            <a:r>
              <a:rPr sz="2200" spc="-40" dirty="0">
                <a:latin typeface="Noto Sans"/>
                <a:cs typeface="Noto Sans"/>
              </a:rPr>
              <a:t>usage</a:t>
            </a:r>
            <a:r>
              <a:rPr sz="2200" spc="18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commitments.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8888" y="7034783"/>
            <a:ext cx="287020" cy="287020"/>
            <a:chOff x="1008888" y="7034783"/>
            <a:chExt cx="287020" cy="287020"/>
          </a:xfrm>
        </p:grpSpPr>
        <p:sp>
          <p:nvSpPr>
            <p:cNvPr id="8" name="object 8"/>
            <p:cNvSpPr/>
            <p:nvPr/>
          </p:nvSpPr>
          <p:spPr>
            <a:xfrm>
              <a:off x="1014984" y="7040879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19" h="274320">
                  <a:moveTo>
                    <a:pt x="137159" y="0"/>
                  </a:moveTo>
                  <a:lnTo>
                    <a:pt x="93805" y="6998"/>
                  </a:lnTo>
                  <a:lnTo>
                    <a:pt x="56153" y="26481"/>
                  </a:lnTo>
                  <a:lnTo>
                    <a:pt x="26462" y="56180"/>
                  </a:lnTo>
                  <a:lnTo>
                    <a:pt x="6992" y="93829"/>
                  </a:lnTo>
                  <a:lnTo>
                    <a:pt x="0" y="137160"/>
                  </a:lnTo>
                  <a:lnTo>
                    <a:pt x="6992" y="180490"/>
                  </a:lnTo>
                  <a:lnTo>
                    <a:pt x="26462" y="218139"/>
                  </a:lnTo>
                  <a:lnTo>
                    <a:pt x="56153" y="247838"/>
                  </a:lnTo>
                  <a:lnTo>
                    <a:pt x="93805" y="267321"/>
                  </a:lnTo>
                  <a:lnTo>
                    <a:pt x="137159" y="274320"/>
                  </a:lnTo>
                  <a:lnTo>
                    <a:pt x="180514" y="267321"/>
                  </a:lnTo>
                  <a:lnTo>
                    <a:pt x="218166" y="247838"/>
                  </a:lnTo>
                  <a:lnTo>
                    <a:pt x="247857" y="218139"/>
                  </a:lnTo>
                  <a:lnTo>
                    <a:pt x="267327" y="180490"/>
                  </a:lnTo>
                  <a:lnTo>
                    <a:pt x="274319" y="137160"/>
                  </a:lnTo>
                  <a:lnTo>
                    <a:pt x="267327" y="93829"/>
                  </a:lnTo>
                  <a:lnTo>
                    <a:pt x="247857" y="56180"/>
                  </a:lnTo>
                  <a:lnTo>
                    <a:pt x="218166" y="26481"/>
                  </a:lnTo>
                  <a:lnTo>
                    <a:pt x="180514" y="6998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EBD3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84" y="7040879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19" h="274320">
                  <a:moveTo>
                    <a:pt x="0" y="137160"/>
                  </a:moveTo>
                  <a:lnTo>
                    <a:pt x="6992" y="93829"/>
                  </a:lnTo>
                  <a:lnTo>
                    <a:pt x="26462" y="56180"/>
                  </a:lnTo>
                  <a:lnTo>
                    <a:pt x="56153" y="26481"/>
                  </a:lnTo>
                  <a:lnTo>
                    <a:pt x="93805" y="6998"/>
                  </a:lnTo>
                  <a:lnTo>
                    <a:pt x="137159" y="0"/>
                  </a:lnTo>
                  <a:lnTo>
                    <a:pt x="180514" y="6998"/>
                  </a:lnTo>
                  <a:lnTo>
                    <a:pt x="218166" y="26481"/>
                  </a:lnTo>
                  <a:lnTo>
                    <a:pt x="247857" y="56180"/>
                  </a:lnTo>
                  <a:lnTo>
                    <a:pt x="267327" y="93829"/>
                  </a:lnTo>
                  <a:lnTo>
                    <a:pt x="274319" y="137160"/>
                  </a:lnTo>
                  <a:lnTo>
                    <a:pt x="267327" y="180490"/>
                  </a:lnTo>
                  <a:lnTo>
                    <a:pt x="247857" y="218139"/>
                  </a:lnTo>
                  <a:lnTo>
                    <a:pt x="218166" y="247838"/>
                  </a:lnTo>
                  <a:lnTo>
                    <a:pt x="180514" y="267321"/>
                  </a:lnTo>
                  <a:lnTo>
                    <a:pt x="137159" y="274320"/>
                  </a:lnTo>
                  <a:lnTo>
                    <a:pt x="93805" y="267321"/>
                  </a:lnTo>
                  <a:lnTo>
                    <a:pt x="56153" y="247838"/>
                  </a:lnTo>
                  <a:lnTo>
                    <a:pt x="26462" y="218139"/>
                  </a:lnTo>
                  <a:lnTo>
                    <a:pt x="6992" y="180490"/>
                  </a:lnTo>
                  <a:lnTo>
                    <a:pt x="0" y="137160"/>
                  </a:lnTo>
                  <a:close/>
                </a:path>
              </a:pathLst>
            </a:custGeom>
            <a:ln w="12192">
              <a:solidFill>
                <a:srgbClr val="FF9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14983" y="6330696"/>
            <a:ext cx="182879" cy="18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2" descr="C:\Users\Administrator\Desktop\KLE BC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9190" y="271093"/>
            <a:ext cx="38169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CloudFront and</a:t>
            </a:r>
            <a:r>
              <a:rPr sz="3200" dirty="0"/>
              <a:t> </a:t>
            </a:r>
            <a:r>
              <a:rPr sz="3200" spc="55" dirty="0"/>
              <a:t>S3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69735" y="710183"/>
            <a:ext cx="3706367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7239" y="1098550"/>
            <a:ext cx="1366456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can be </a:t>
            </a:r>
            <a:r>
              <a:rPr sz="2200" spc="-5" dirty="0">
                <a:latin typeface="Noto Sans"/>
                <a:cs typeface="Noto Sans"/>
              </a:rPr>
              <a:t>used </a:t>
            </a:r>
            <a:r>
              <a:rPr sz="2200" spc="-10" dirty="0">
                <a:latin typeface="Noto Sans"/>
                <a:cs typeface="Noto Sans"/>
              </a:rPr>
              <a:t>as an </a:t>
            </a:r>
            <a:r>
              <a:rPr sz="2200" spc="-35" dirty="0">
                <a:latin typeface="Noto Sans"/>
                <a:cs typeface="Noto Sans"/>
              </a:rPr>
              <a:t>“origin” </a:t>
            </a:r>
            <a:r>
              <a:rPr sz="2200" spc="-5" dirty="0">
                <a:latin typeface="Noto Sans"/>
                <a:cs typeface="Noto Sans"/>
              </a:rPr>
              <a:t>server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store </a:t>
            </a:r>
            <a:r>
              <a:rPr sz="2200" spc="-30" dirty="0">
                <a:latin typeface="Noto Sans"/>
                <a:cs typeface="Noto Sans"/>
              </a:rPr>
              <a:t>original </a:t>
            </a:r>
            <a:r>
              <a:rPr sz="2200" spc="-10" dirty="0">
                <a:latin typeface="Noto Sans"/>
                <a:cs typeface="Noto Sans"/>
              </a:rPr>
              <a:t>versions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5" dirty="0">
                <a:latin typeface="Noto Sans"/>
                <a:cs typeface="Noto Sans"/>
              </a:rPr>
              <a:t>your </a:t>
            </a:r>
            <a:r>
              <a:rPr sz="2200" spc="-10" dirty="0">
                <a:latin typeface="Noto Sans"/>
                <a:cs typeface="Noto Sans"/>
              </a:rPr>
              <a:t>files. An </a:t>
            </a:r>
            <a:r>
              <a:rPr sz="2200" spc="-30" dirty="0">
                <a:latin typeface="Noto Sans"/>
                <a:cs typeface="Noto Sans"/>
              </a:rPr>
              <a:t>origin </a:t>
            </a:r>
            <a:r>
              <a:rPr sz="2200" spc="-5" dirty="0">
                <a:latin typeface="Noto Sans"/>
                <a:cs typeface="Noto Sans"/>
              </a:rPr>
              <a:t>server is</a:t>
            </a:r>
            <a:r>
              <a:rPr sz="2200" spc="90" dirty="0">
                <a:latin typeface="Noto Sans"/>
                <a:cs typeface="Noto Sans"/>
              </a:rPr>
              <a:t> </a:t>
            </a:r>
            <a:r>
              <a:rPr sz="2200" spc="-20" dirty="0">
                <a:latin typeface="Noto Sans"/>
                <a:cs typeface="Noto Sans"/>
              </a:rPr>
              <a:t>the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latin typeface="Noto Sans"/>
                <a:cs typeface="Noto Sans"/>
              </a:rPr>
              <a:t>location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5" dirty="0">
                <a:latin typeface="Noto Sans"/>
                <a:cs typeface="Noto Sans"/>
              </a:rPr>
              <a:t>definitive </a:t>
            </a:r>
            <a:r>
              <a:rPr sz="2200" spc="-5" dirty="0">
                <a:latin typeface="Noto Sans"/>
                <a:cs typeface="Noto Sans"/>
              </a:rPr>
              <a:t>version </a:t>
            </a:r>
            <a:r>
              <a:rPr sz="2200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an</a:t>
            </a:r>
            <a:r>
              <a:rPr sz="2200" spc="-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object.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9007" y="3172967"/>
            <a:ext cx="1691640" cy="2045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59507" y="5352745"/>
            <a:ext cx="3117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51847" y="3462528"/>
            <a:ext cx="4206240" cy="1978660"/>
            <a:chOff x="9451847" y="3462528"/>
            <a:chExt cx="4206240" cy="1978660"/>
          </a:xfrm>
        </p:grpSpPr>
        <p:sp>
          <p:nvSpPr>
            <p:cNvPr id="8" name="object 8"/>
            <p:cNvSpPr/>
            <p:nvPr/>
          </p:nvSpPr>
          <p:spPr>
            <a:xfrm>
              <a:off x="12039599" y="3462528"/>
              <a:ext cx="1618488" cy="1978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51847" y="4320540"/>
              <a:ext cx="2550160" cy="76200"/>
            </a:xfrm>
            <a:custGeom>
              <a:avLst/>
              <a:gdLst/>
              <a:ahLst/>
              <a:cxnLst/>
              <a:rect l="l" t="t" r="r" b="b"/>
              <a:pathLst>
                <a:path w="255015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7244"/>
                  </a:lnTo>
                  <a:lnTo>
                    <a:pt x="63500" y="47244"/>
                  </a:lnTo>
                  <a:lnTo>
                    <a:pt x="63500" y="28956"/>
                  </a:lnTo>
                  <a:lnTo>
                    <a:pt x="76200" y="28956"/>
                  </a:lnTo>
                  <a:lnTo>
                    <a:pt x="76200" y="0"/>
                  </a:lnTo>
                  <a:close/>
                </a:path>
                <a:path w="2550159" h="76200">
                  <a:moveTo>
                    <a:pt x="76200" y="28956"/>
                  </a:moveTo>
                  <a:lnTo>
                    <a:pt x="63500" y="28956"/>
                  </a:lnTo>
                  <a:lnTo>
                    <a:pt x="63500" y="47244"/>
                  </a:lnTo>
                  <a:lnTo>
                    <a:pt x="76200" y="47244"/>
                  </a:lnTo>
                  <a:lnTo>
                    <a:pt x="76200" y="28956"/>
                  </a:lnTo>
                  <a:close/>
                </a:path>
                <a:path w="2550159" h="76200">
                  <a:moveTo>
                    <a:pt x="2549779" y="28956"/>
                  </a:moveTo>
                  <a:lnTo>
                    <a:pt x="76200" y="28956"/>
                  </a:lnTo>
                  <a:lnTo>
                    <a:pt x="76200" y="47244"/>
                  </a:lnTo>
                  <a:lnTo>
                    <a:pt x="2549779" y="47244"/>
                  </a:lnTo>
                  <a:lnTo>
                    <a:pt x="2549779" y="2895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60300" y="5551677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12152" y="3258311"/>
            <a:ext cx="1807463" cy="2170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45069" y="5548629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CloudFront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8744" y="4320540"/>
            <a:ext cx="2548890" cy="76200"/>
          </a:xfrm>
          <a:custGeom>
            <a:avLst/>
            <a:gdLst/>
            <a:ahLst/>
            <a:cxnLst/>
            <a:rect l="l" t="t" r="r" b="b"/>
            <a:pathLst>
              <a:path w="25488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244"/>
                </a:lnTo>
                <a:lnTo>
                  <a:pt x="63500" y="47244"/>
                </a:lnTo>
                <a:lnTo>
                  <a:pt x="63500" y="28956"/>
                </a:lnTo>
                <a:lnTo>
                  <a:pt x="76200" y="28956"/>
                </a:lnTo>
                <a:lnTo>
                  <a:pt x="76200" y="0"/>
                </a:lnTo>
                <a:close/>
              </a:path>
              <a:path w="2548890" h="76200">
                <a:moveTo>
                  <a:pt x="76200" y="28956"/>
                </a:moveTo>
                <a:lnTo>
                  <a:pt x="63500" y="28956"/>
                </a:lnTo>
                <a:lnTo>
                  <a:pt x="63500" y="47244"/>
                </a:lnTo>
                <a:lnTo>
                  <a:pt x="76200" y="47244"/>
                </a:lnTo>
                <a:lnTo>
                  <a:pt x="76200" y="28956"/>
                </a:lnTo>
                <a:close/>
              </a:path>
              <a:path w="2548890" h="76200">
                <a:moveTo>
                  <a:pt x="2548762" y="28956"/>
                </a:moveTo>
                <a:lnTo>
                  <a:pt x="76200" y="28956"/>
                </a:lnTo>
                <a:lnTo>
                  <a:pt x="76200" y="47244"/>
                </a:lnTo>
                <a:lnTo>
                  <a:pt x="2548762" y="47244"/>
                </a:lnTo>
                <a:lnTo>
                  <a:pt x="2548762" y="2895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4264" y="271093"/>
            <a:ext cx="54298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CloudFront </a:t>
            </a:r>
            <a:r>
              <a:rPr sz="3200" spc="15" dirty="0"/>
              <a:t>Origin</a:t>
            </a:r>
            <a:r>
              <a:rPr sz="3200" spc="-10" dirty="0"/>
              <a:t> </a:t>
            </a:r>
            <a:r>
              <a:rPr sz="3200" spc="75" dirty="0"/>
              <a:t>Servers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498591" y="710183"/>
            <a:ext cx="52547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54935" y="3895344"/>
            <a:ext cx="999744" cy="1042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8423" y="6495288"/>
            <a:ext cx="1572768" cy="162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6464" y="3727703"/>
            <a:ext cx="1450847" cy="1743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827007" y="2304288"/>
            <a:ext cx="5568950" cy="1664335"/>
            <a:chOff x="8827007" y="2304288"/>
            <a:chExt cx="5568950" cy="1664335"/>
          </a:xfrm>
        </p:grpSpPr>
        <p:sp>
          <p:nvSpPr>
            <p:cNvPr id="8" name="object 8"/>
            <p:cNvSpPr/>
            <p:nvPr/>
          </p:nvSpPr>
          <p:spPr>
            <a:xfrm>
              <a:off x="8827007" y="2499360"/>
              <a:ext cx="1316736" cy="14295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0559" y="2304288"/>
              <a:ext cx="2295144" cy="16642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827007" y="5132832"/>
            <a:ext cx="5568950" cy="1664335"/>
            <a:chOff x="8827007" y="5132832"/>
            <a:chExt cx="5568950" cy="1664335"/>
          </a:xfrm>
        </p:grpSpPr>
        <p:sp>
          <p:nvSpPr>
            <p:cNvPr id="11" name="object 11"/>
            <p:cNvSpPr/>
            <p:nvPr/>
          </p:nvSpPr>
          <p:spPr>
            <a:xfrm>
              <a:off x="12100559" y="5132832"/>
              <a:ext cx="2295144" cy="16642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27007" y="5282184"/>
              <a:ext cx="1316736" cy="14295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94503" y="5506973"/>
            <a:ext cx="13436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CloudFront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6332" y="5136337"/>
            <a:ext cx="2534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CloudFront</a:t>
            </a:r>
            <a:r>
              <a:rPr sz="1800" spc="-8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Distribution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1321" y="4049979"/>
            <a:ext cx="2387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London 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Edge</a:t>
            </a:r>
            <a:r>
              <a:rPr sz="1800" spc="-5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Location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0842" y="6964807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New York </a:t>
            </a:r>
            <a:r>
              <a:rPr sz="1800" spc="-35" dirty="0">
                <a:solidFill>
                  <a:srgbClr val="3E3E3E"/>
                </a:solidFill>
                <a:latin typeface="Noto Sans"/>
                <a:cs typeface="Noto Sans"/>
              </a:rPr>
              <a:t>Edge</a:t>
            </a:r>
            <a:r>
              <a:rPr sz="1800" spc="-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Location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89205" y="4049979"/>
            <a:ext cx="1118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Noto Sans"/>
                <a:cs typeface="Noto Sans"/>
              </a:rPr>
              <a:t>U.K.</a:t>
            </a:r>
            <a:r>
              <a:rPr sz="1800" spc="-100" dirty="0">
                <a:latin typeface="Noto Sans"/>
                <a:cs typeface="Noto Sans"/>
              </a:rPr>
              <a:t> </a:t>
            </a:r>
            <a:r>
              <a:rPr sz="1800" spc="-5" dirty="0">
                <a:latin typeface="Noto Sans"/>
                <a:cs typeface="Noto Sans"/>
              </a:rPr>
              <a:t>Users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14656" y="6964807"/>
            <a:ext cx="226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oto Sans"/>
                <a:cs typeface="Noto Sans"/>
              </a:rPr>
              <a:t>U.S</a:t>
            </a:r>
            <a:r>
              <a:rPr sz="1800" spc="-5" dirty="0">
                <a:solidFill>
                  <a:srgbClr val="FF0000"/>
                </a:solidFill>
                <a:latin typeface="Noto Sans"/>
                <a:cs typeface="Noto Sans"/>
              </a:rPr>
              <a:t>. </a:t>
            </a:r>
            <a:r>
              <a:rPr sz="1800" spc="-10" dirty="0">
                <a:solidFill>
                  <a:srgbClr val="3E3E3E"/>
                </a:solidFill>
                <a:latin typeface="Noto Sans"/>
                <a:cs typeface="Noto Sans"/>
              </a:rPr>
              <a:t>East Coast</a:t>
            </a:r>
            <a:r>
              <a:rPr sz="1800" spc="-8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Users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53400" y="2057400"/>
            <a:ext cx="6452870" cy="2429510"/>
            <a:chOff x="8153400" y="2057400"/>
            <a:chExt cx="6452870" cy="2429510"/>
          </a:xfrm>
        </p:grpSpPr>
        <p:sp>
          <p:nvSpPr>
            <p:cNvPr id="20" name="object 20"/>
            <p:cNvSpPr/>
            <p:nvPr/>
          </p:nvSpPr>
          <p:spPr>
            <a:xfrm>
              <a:off x="8159495" y="2063495"/>
              <a:ext cx="6440805" cy="2417445"/>
            </a:xfrm>
            <a:custGeom>
              <a:avLst/>
              <a:gdLst/>
              <a:ahLst/>
              <a:cxnLst/>
              <a:rect l="l" t="t" r="r" b="b"/>
              <a:pathLst>
                <a:path w="6440805" h="2417445">
                  <a:moveTo>
                    <a:pt x="0" y="119760"/>
                  </a:moveTo>
                  <a:lnTo>
                    <a:pt x="9407" y="73134"/>
                  </a:lnTo>
                  <a:lnTo>
                    <a:pt x="35067" y="35067"/>
                  </a:lnTo>
                  <a:lnTo>
                    <a:pt x="73134" y="9407"/>
                  </a:lnTo>
                  <a:lnTo>
                    <a:pt x="119760" y="0"/>
                  </a:lnTo>
                  <a:lnTo>
                    <a:pt x="6320663" y="0"/>
                  </a:lnTo>
                  <a:lnTo>
                    <a:pt x="6367289" y="9407"/>
                  </a:lnTo>
                  <a:lnTo>
                    <a:pt x="6405356" y="35067"/>
                  </a:lnTo>
                  <a:lnTo>
                    <a:pt x="6431016" y="73134"/>
                  </a:lnTo>
                  <a:lnTo>
                    <a:pt x="6440423" y="119760"/>
                  </a:lnTo>
                  <a:lnTo>
                    <a:pt x="6440423" y="2297303"/>
                  </a:lnTo>
                  <a:lnTo>
                    <a:pt x="6431016" y="2343929"/>
                  </a:lnTo>
                  <a:lnTo>
                    <a:pt x="6405356" y="2381996"/>
                  </a:lnTo>
                  <a:lnTo>
                    <a:pt x="6367289" y="2407656"/>
                  </a:lnTo>
                  <a:lnTo>
                    <a:pt x="6320663" y="2417064"/>
                  </a:lnTo>
                  <a:lnTo>
                    <a:pt x="119760" y="2417064"/>
                  </a:lnTo>
                  <a:lnTo>
                    <a:pt x="73134" y="2407656"/>
                  </a:lnTo>
                  <a:lnTo>
                    <a:pt x="35067" y="2381996"/>
                  </a:lnTo>
                  <a:lnTo>
                    <a:pt x="9407" y="2343929"/>
                  </a:lnTo>
                  <a:lnTo>
                    <a:pt x="0" y="2297303"/>
                  </a:lnTo>
                  <a:lnTo>
                    <a:pt x="0" y="119760"/>
                  </a:lnTo>
                  <a:close/>
                </a:path>
              </a:pathLst>
            </a:custGeom>
            <a:ln w="1219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16995" y="3179063"/>
              <a:ext cx="837565" cy="119380"/>
            </a:xfrm>
            <a:custGeom>
              <a:avLst/>
              <a:gdLst/>
              <a:ahLst/>
              <a:cxnLst/>
              <a:rect l="l" t="t" r="r" b="b"/>
              <a:pathLst>
                <a:path w="837565" h="119379">
                  <a:moveTo>
                    <a:pt x="718184" y="0"/>
                  </a:moveTo>
                  <a:lnTo>
                    <a:pt x="718184" y="118872"/>
                  </a:lnTo>
                  <a:lnTo>
                    <a:pt x="797432" y="79248"/>
                  </a:lnTo>
                  <a:lnTo>
                    <a:pt x="737997" y="79248"/>
                  </a:lnTo>
                  <a:lnTo>
                    <a:pt x="737997" y="39624"/>
                  </a:lnTo>
                  <a:lnTo>
                    <a:pt x="797432" y="39624"/>
                  </a:lnTo>
                  <a:lnTo>
                    <a:pt x="718184" y="0"/>
                  </a:lnTo>
                  <a:close/>
                </a:path>
                <a:path w="837565" h="119379">
                  <a:moveTo>
                    <a:pt x="718184" y="39624"/>
                  </a:moveTo>
                  <a:lnTo>
                    <a:pt x="0" y="39624"/>
                  </a:lnTo>
                  <a:lnTo>
                    <a:pt x="0" y="79248"/>
                  </a:lnTo>
                  <a:lnTo>
                    <a:pt x="718184" y="79248"/>
                  </a:lnTo>
                  <a:lnTo>
                    <a:pt x="718184" y="39624"/>
                  </a:lnTo>
                  <a:close/>
                </a:path>
                <a:path w="837565" h="119379">
                  <a:moveTo>
                    <a:pt x="797432" y="39624"/>
                  </a:moveTo>
                  <a:lnTo>
                    <a:pt x="737997" y="39624"/>
                  </a:lnTo>
                  <a:lnTo>
                    <a:pt x="737997" y="79248"/>
                  </a:lnTo>
                  <a:lnTo>
                    <a:pt x="797432" y="79248"/>
                  </a:lnTo>
                  <a:lnTo>
                    <a:pt x="837056" y="59436"/>
                  </a:lnTo>
                  <a:lnTo>
                    <a:pt x="797432" y="396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35111" y="4788408"/>
            <a:ext cx="6471285" cy="2676525"/>
            <a:chOff x="8135111" y="4788408"/>
            <a:chExt cx="6471285" cy="2676525"/>
          </a:xfrm>
        </p:grpSpPr>
        <p:sp>
          <p:nvSpPr>
            <p:cNvPr id="23" name="object 23"/>
            <p:cNvSpPr/>
            <p:nvPr/>
          </p:nvSpPr>
          <p:spPr>
            <a:xfrm>
              <a:off x="8141207" y="4794504"/>
              <a:ext cx="6459220" cy="2664460"/>
            </a:xfrm>
            <a:custGeom>
              <a:avLst/>
              <a:gdLst/>
              <a:ahLst/>
              <a:cxnLst/>
              <a:rect l="l" t="t" r="r" b="b"/>
              <a:pathLst>
                <a:path w="6459219" h="2664459">
                  <a:moveTo>
                    <a:pt x="0" y="117475"/>
                  </a:moveTo>
                  <a:lnTo>
                    <a:pt x="9229" y="71741"/>
                  </a:lnTo>
                  <a:lnTo>
                    <a:pt x="34401" y="34401"/>
                  </a:lnTo>
                  <a:lnTo>
                    <a:pt x="71741" y="9229"/>
                  </a:lnTo>
                  <a:lnTo>
                    <a:pt x="117475" y="0"/>
                  </a:lnTo>
                  <a:lnTo>
                    <a:pt x="6341236" y="0"/>
                  </a:lnTo>
                  <a:lnTo>
                    <a:pt x="6386970" y="9229"/>
                  </a:lnTo>
                  <a:lnTo>
                    <a:pt x="6424310" y="34401"/>
                  </a:lnTo>
                  <a:lnTo>
                    <a:pt x="6449482" y="71741"/>
                  </a:lnTo>
                  <a:lnTo>
                    <a:pt x="6458711" y="117475"/>
                  </a:lnTo>
                  <a:lnTo>
                    <a:pt x="6458711" y="2546477"/>
                  </a:lnTo>
                  <a:lnTo>
                    <a:pt x="6449482" y="2592210"/>
                  </a:lnTo>
                  <a:lnTo>
                    <a:pt x="6424310" y="2629550"/>
                  </a:lnTo>
                  <a:lnTo>
                    <a:pt x="6386970" y="2654722"/>
                  </a:lnTo>
                  <a:lnTo>
                    <a:pt x="6341236" y="2663952"/>
                  </a:lnTo>
                  <a:lnTo>
                    <a:pt x="117475" y="2663952"/>
                  </a:lnTo>
                  <a:lnTo>
                    <a:pt x="71741" y="2654722"/>
                  </a:lnTo>
                  <a:lnTo>
                    <a:pt x="34401" y="2629550"/>
                  </a:lnTo>
                  <a:lnTo>
                    <a:pt x="9229" y="2592210"/>
                  </a:lnTo>
                  <a:lnTo>
                    <a:pt x="0" y="2546477"/>
                  </a:lnTo>
                  <a:lnTo>
                    <a:pt x="0" y="117475"/>
                  </a:lnTo>
                  <a:close/>
                </a:path>
              </a:pathLst>
            </a:custGeom>
            <a:ln w="12192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16995" y="5794248"/>
              <a:ext cx="837565" cy="119380"/>
            </a:xfrm>
            <a:custGeom>
              <a:avLst/>
              <a:gdLst/>
              <a:ahLst/>
              <a:cxnLst/>
              <a:rect l="l" t="t" r="r" b="b"/>
              <a:pathLst>
                <a:path w="837565" h="119379">
                  <a:moveTo>
                    <a:pt x="718184" y="0"/>
                  </a:moveTo>
                  <a:lnTo>
                    <a:pt x="718184" y="118871"/>
                  </a:lnTo>
                  <a:lnTo>
                    <a:pt x="797432" y="79248"/>
                  </a:lnTo>
                  <a:lnTo>
                    <a:pt x="737997" y="79248"/>
                  </a:lnTo>
                  <a:lnTo>
                    <a:pt x="737997" y="39624"/>
                  </a:lnTo>
                  <a:lnTo>
                    <a:pt x="797432" y="39624"/>
                  </a:lnTo>
                  <a:lnTo>
                    <a:pt x="718184" y="0"/>
                  </a:lnTo>
                  <a:close/>
                </a:path>
                <a:path w="837565" h="119379">
                  <a:moveTo>
                    <a:pt x="718184" y="39624"/>
                  </a:moveTo>
                  <a:lnTo>
                    <a:pt x="0" y="39624"/>
                  </a:lnTo>
                  <a:lnTo>
                    <a:pt x="0" y="79248"/>
                  </a:lnTo>
                  <a:lnTo>
                    <a:pt x="718184" y="79248"/>
                  </a:lnTo>
                  <a:lnTo>
                    <a:pt x="718184" y="39624"/>
                  </a:lnTo>
                  <a:close/>
                </a:path>
                <a:path w="837565" h="119379">
                  <a:moveTo>
                    <a:pt x="797432" y="39624"/>
                  </a:moveTo>
                  <a:lnTo>
                    <a:pt x="737997" y="39624"/>
                  </a:lnTo>
                  <a:lnTo>
                    <a:pt x="737997" y="79248"/>
                  </a:lnTo>
                  <a:lnTo>
                    <a:pt x="797432" y="79248"/>
                  </a:lnTo>
                  <a:lnTo>
                    <a:pt x="837056" y="59436"/>
                  </a:lnTo>
                  <a:lnTo>
                    <a:pt x="797432" y="3962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79650" y="8227262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5071" y="4524755"/>
            <a:ext cx="837565" cy="76200"/>
          </a:xfrm>
          <a:custGeom>
            <a:avLst/>
            <a:gdLst/>
            <a:ahLst/>
            <a:cxnLst/>
            <a:rect l="l" t="t" r="r" b="b"/>
            <a:pathLst>
              <a:path w="837564" h="76200">
                <a:moveTo>
                  <a:pt x="760856" y="0"/>
                </a:moveTo>
                <a:lnTo>
                  <a:pt x="760856" y="76200"/>
                </a:lnTo>
                <a:lnTo>
                  <a:pt x="818768" y="47244"/>
                </a:lnTo>
                <a:lnTo>
                  <a:pt x="773556" y="47244"/>
                </a:lnTo>
                <a:lnTo>
                  <a:pt x="773556" y="28956"/>
                </a:lnTo>
                <a:lnTo>
                  <a:pt x="818769" y="28956"/>
                </a:lnTo>
                <a:lnTo>
                  <a:pt x="760856" y="0"/>
                </a:lnTo>
                <a:close/>
              </a:path>
              <a:path w="837564" h="76200">
                <a:moveTo>
                  <a:pt x="760856" y="28956"/>
                </a:moveTo>
                <a:lnTo>
                  <a:pt x="0" y="28956"/>
                </a:lnTo>
                <a:lnTo>
                  <a:pt x="0" y="47244"/>
                </a:lnTo>
                <a:lnTo>
                  <a:pt x="760856" y="47244"/>
                </a:lnTo>
                <a:lnTo>
                  <a:pt x="760856" y="28956"/>
                </a:lnTo>
                <a:close/>
              </a:path>
              <a:path w="837564" h="76200">
                <a:moveTo>
                  <a:pt x="818769" y="28956"/>
                </a:moveTo>
                <a:lnTo>
                  <a:pt x="773556" y="28956"/>
                </a:lnTo>
                <a:lnTo>
                  <a:pt x="773556" y="47244"/>
                </a:lnTo>
                <a:lnTo>
                  <a:pt x="818768" y="47244"/>
                </a:lnTo>
                <a:lnTo>
                  <a:pt x="837056" y="38100"/>
                </a:lnTo>
                <a:lnTo>
                  <a:pt x="818769" y="2895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35902" y="3740277"/>
            <a:ext cx="1189355" cy="558165"/>
          </a:xfrm>
          <a:custGeom>
            <a:avLst/>
            <a:gdLst/>
            <a:ahLst/>
            <a:cxnLst/>
            <a:rect l="l" t="t" r="r" b="b"/>
            <a:pathLst>
              <a:path w="1189354" h="558164">
                <a:moveTo>
                  <a:pt x="1116236" y="26270"/>
                </a:moveTo>
                <a:lnTo>
                  <a:pt x="0" y="541147"/>
                </a:lnTo>
                <a:lnTo>
                  <a:pt x="7620" y="557784"/>
                </a:lnTo>
                <a:lnTo>
                  <a:pt x="1123891" y="42891"/>
                </a:lnTo>
                <a:lnTo>
                  <a:pt x="1116236" y="26270"/>
                </a:lnTo>
                <a:close/>
              </a:path>
              <a:path w="1189354" h="558164">
                <a:moveTo>
                  <a:pt x="1174604" y="20955"/>
                </a:moveTo>
                <a:lnTo>
                  <a:pt x="1127759" y="20955"/>
                </a:lnTo>
                <a:lnTo>
                  <a:pt x="1135379" y="37592"/>
                </a:lnTo>
                <a:lnTo>
                  <a:pt x="1123891" y="42891"/>
                </a:lnTo>
                <a:lnTo>
                  <a:pt x="1136015" y="69214"/>
                </a:lnTo>
                <a:lnTo>
                  <a:pt x="1174604" y="20955"/>
                </a:lnTo>
                <a:close/>
              </a:path>
              <a:path w="1189354" h="558164">
                <a:moveTo>
                  <a:pt x="1127759" y="20955"/>
                </a:moveTo>
                <a:lnTo>
                  <a:pt x="1116236" y="26270"/>
                </a:lnTo>
                <a:lnTo>
                  <a:pt x="1123891" y="42891"/>
                </a:lnTo>
                <a:lnTo>
                  <a:pt x="1135379" y="37592"/>
                </a:lnTo>
                <a:lnTo>
                  <a:pt x="1127759" y="20955"/>
                </a:lnTo>
                <a:close/>
              </a:path>
              <a:path w="1189354" h="558164">
                <a:moveTo>
                  <a:pt x="1104138" y="0"/>
                </a:moveTo>
                <a:lnTo>
                  <a:pt x="1116236" y="26270"/>
                </a:lnTo>
                <a:lnTo>
                  <a:pt x="1127759" y="20955"/>
                </a:lnTo>
                <a:lnTo>
                  <a:pt x="1174604" y="20955"/>
                </a:lnTo>
                <a:lnTo>
                  <a:pt x="1189227" y="2667"/>
                </a:lnTo>
                <a:lnTo>
                  <a:pt x="110413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5902" y="4914265"/>
            <a:ext cx="1189355" cy="558165"/>
          </a:xfrm>
          <a:custGeom>
            <a:avLst/>
            <a:gdLst/>
            <a:ahLst/>
            <a:cxnLst/>
            <a:rect l="l" t="t" r="r" b="b"/>
            <a:pathLst>
              <a:path w="1189354" h="558164">
                <a:moveTo>
                  <a:pt x="1116237" y="531512"/>
                </a:moveTo>
                <a:lnTo>
                  <a:pt x="1104138" y="557784"/>
                </a:lnTo>
                <a:lnTo>
                  <a:pt x="1189227" y="555117"/>
                </a:lnTo>
                <a:lnTo>
                  <a:pt x="1174604" y="536829"/>
                </a:lnTo>
                <a:lnTo>
                  <a:pt x="1127759" y="536829"/>
                </a:lnTo>
                <a:lnTo>
                  <a:pt x="1116237" y="531512"/>
                </a:lnTo>
                <a:close/>
              </a:path>
              <a:path w="1189354" h="558164">
                <a:moveTo>
                  <a:pt x="1123891" y="514892"/>
                </a:moveTo>
                <a:lnTo>
                  <a:pt x="1116237" y="531512"/>
                </a:lnTo>
                <a:lnTo>
                  <a:pt x="1127759" y="536829"/>
                </a:lnTo>
                <a:lnTo>
                  <a:pt x="1135379" y="520192"/>
                </a:lnTo>
                <a:lnTo>
                  <a:pt x="1123891" y="514892"/>
                </a:lnTo>
                <a:close/>
              </a:path>
              <a:path w="1189354" h="558164">
                <a:moveTo>
                  <a:pt x="1136015" y="488569"/>
                </a:moveTo>
                <a:lnTo>
                  <a:pt x="1123891" y="514892"/>
                </a:lnTo>
                <a:lnTo>
                  <a:pt x="1135379" y="520192"/>
                </a:lnTo>
                <a:lnTo>
                  <a:pt x="1127759" y="536829"/>
                </a:lnTo>
                <a:lnTo>
                  <a:pt x="1174604" y="536829"/>
                </a:lnTo>
                <a:lnTo>
                  <a:pt x="1136015" y="488569"/>
                </a:lnTo>
                <a:close/>
              </a:path>
              <a:path w="1189354" h="558164">
                <a:moveTo>
                  <a:pt x="7620" y="0"/>
                </a:moveTo>
                <a:lnTo>
                  <a:pt x="0" y="16510"/>
                </a:lnTo>
                <a:lnTo>
                  <a:pt x="1116237" y="531512"/>
                </a:lnTo>
                <a:lnTo>
                  <a:pt x="1123891" y="514892"/>
                </a:lnTo>
                <a:lnTo>
                  <a:pt x="762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11501" y="5529071"/>
            <a:ext cx="85090" cy="857250"/>
          </a:xfrm>
          <a:custGeom>
            <a:avLst/>
            <a:gdLst/>
            <a:ahLst/>
            <a:cxnLst/>
            <a:rect l="l" t="t" r="r" b="b"/>
            <a:pathLst>
              <a:path w="85089" h="857250">
                <a:moveTo>
                  <a:pt x="0" y="780288"/>
                </a:moveTo>
                <a:lnTo>
                  <a:pt x="37211" y="856869"/>
                </a:lnTo>
                <a:lnTo>
                  <a:pt x="69854" y="793495"/>
                </a:lnTo>
                <a:lnTo>
                  <a:pt x="47117" y="793495"/>
                </a:lnTo>
                <a:lnTo>
                  <a:pt x="28829" y="793369"/>
                </a:lnTo>
                <a:lnTo>
                  <a:pt x="28981" y="780626"/>
                </a:lnTo>
                <a:lnTo>
                  <a:pt x="0" y="780288"/>
                </a:lnTo>
                <a:close/>
              </a:path>
              <a:path w="85089" h="857250">
                <a:moveTo>
                  <a:pt x="28981" y="780626"/>
                </a:moveTo>
                <a:lnTo>
                  <a:pt x="28829" y="793369"/>
                </a:lnTo>
                <a:lnTo>
                  <a:pt x="47117" y="793495"/>
                </a:lnTo>
                <a:lnTo>
                  <a:pt x="47268" y="780839"/>
                </a:lnTo>
                <a:lnTo>
                  <a:pt x="28981" y="780626"/>
                </a:lnTo>
                <a:close/>
              </a:path>
              <a:path w="85089" h="857250">
                <a:moveTo>
                  <a:pt x="47268" y="780839"/>
                </a:moveTo>
                <a:lnTo>
                  <a:pt x="47117" y="793495"/>
                </a:lnTo>
                <a:lnTo>
                  <a:pt x="69854" y="793495"/>
                </a:lnTo>
                <a:lnTo>
                  <a:pt x="76200" y="781176"/>
                </a:lnTo>
                <a:lnTo>
                  <a:pt x="47268" y="780839"/>
                </a:lnTo>
                <a:close/>
              </a:path>
              <a:path w="85089" h="857250">
                <a:moveTo>
                  <a:pt x="37439" y="76077"/>
                </a:moveTo>
                <a:lnTo>
                  <a:pt x="28981" y="780626"/>
                </a:lnTo>
                <a:lnTo>
                  <a:pt x="47268" y="780839"/>
                </a:lnTo>
                <a:lnTo>
                  <a:pt x="55727" y="76321"/>
                </a:lnTo>
                <a:lnTo>
                  <a:pt x="37439" y="76077"/>
                </a:lnTo>
                <a:close/>
              </a:path>
              <a:path w="85089" h="857250">
                <a:moveTo>
                  <a:pt x="78240" y="63373"/>
                </a:moveTo>
                <a:lnTo>
                  <a:pt x="37592" y="63373"/>
                </a:lnTo>
                <a:lnTo>
                  <a:pt x="55880" y="63626"/>
                </a:lnTo>
                <a:lnTo>
                  <a:pt x="55727" y="76321"/>
                </a:lnTo>
                <a:lnTo>
                  <a:pt x="84709" y="76707"/>
                </a:lnTo>
                <a:lnTo>
                  <a:pt x="78240" y="63373"/>
                </a:lnTo>
                <a:close/>
              </a:path>
              <a:path w="85089" h="857250">
                <a:moveTo>
                  <a:pt x="37592" y="63373"/>
                </a:moveTo>
                <a:lnTo>
                  <a:pt x="37439" y="76077"/>
                </a:lnTo>
                <a:lnTo>
                  <a:pt x="55727" y="76321"/>
                </a:lnTo>
                <a:lnTo>
                  <a:pt x="55880" y="63626"/>
                </a:lnTo>
                <a:lnTo>
                  <a:pt x="37592" y="63373"/>
                </a:lnTo>
                <a:close/>
              </a:path>
              <a:path w="85089" h="857250">
                <a:moveTo>
                  <a:pt x="47498" y="0"/>
                </a:moveTo>
                <a:lnTo>
                  <a:pt x="8509" y="75691"/>
                </a:lnTo>
                <a:lnTo>
                  <a:pt x="37439" y="76077"/>
                </a:lnTo>
                <a:lnTo>
                  <a:pt x="37592" y="63373"/>
                </a:lnTo>
                <a:lnTo>
                  <a:pt x="78240" y="63373"/>
                </a:lnTo>
                <a:lnTo>
                  <a:pt x="4749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77239" y="1098550"/>
            <a:ext cx="13650594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When </a:t>
            </a:r>
            <a:r>
              <a:rPr sz="2200" spc="-5" dirty="0">
                <a:latin typeface="Noto Sans"/>
                <a:cs typeface="Noto Sans"/>
              </a:rPr>
              <a:t>users </a:t>
            </a:r>
            <a:r>
              <a:rPr sz="2200" spc="-10" dirty="0">
                <a:latin typeface="Noto Sans"/>
                <a:cs typeface="Noto Sans"/>
              </a:rPr>
              <a:t>request </a:t>
            </a:r>
            <a:r>
              <a:rPr sz="2200" spc="-15" dirty="0">
                <a:latin typeface="Noto Sans"/>
                <a:cs typeface="Noto Sans"/>
              </a:rPr>
              <a:t>particular files, </a:t>
            </a:r>
            <a:r>
              <a:rPr sz="2200" spc="-10" dirty="0">
                <a:latin typeface="Noto Sans"/>
                <a:cs typeface="Noto Sans"/>
              </a:rPr>
              <a:t>"CloudFront </a:t>
            </a:r>
            <a:r>
              <a:rPr sz="2200" spc="-15" dirty="0">
                <a:latin typeface="Noto Sans"/>
                <a:cs typeface="Noto Sans"/>
              </a:rPr>
              <a:t>distributions" notify </a:t>
            </a:r>
            <a:r>
              <a:rPr sz="2200" spc="-10" dirty="0">
                <a:latin typeface="Noto Sans"/>
                <a:cs typeface="Noto Sans"/>
              </a:rPr>
              <a:t>CloudFront </a:t>
            </a:r>
            <a:r>
              <a:rPr sz="2200" spc="-15" dirty="0">
                <a:latin typeface="Noto Sans"/>
                <a:cs typeface="Noto Sans"/>
              </a:rPr>
              <a:t>about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30" dirty="0">
                <a:latin typeface="Noto Sans"/>
                <a:cs typeface="Noto Sans"/>
              </a:rPr>
              <a:t>origin</a:t>
            </a:r>
            <a:r>
              <a:rPr sz="2200" spc="19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servers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latin typeface="Noto Sans"/>
                <a:cs typeface="Noto Sans"/>
              </a:rPr>
              <a:t>from </a:t>
            </a:r>
            <a:r>
              <a:rPr sz="2200" spc="-15" dirty="0">
                <a:latin typeface="Noto Sans"/>
                <a:cs typeface="Noto Sans"/>
              </a:rPr>
              <a:t>which to </a:t>
            </a:r>
            <a:r>
              <a:rPr sz="2200" spc="-10" dirty="0">
                <a:latin typeface="Noto Sans"/>
                <a:cs typeface="Noto Sans"/>
              </a:rPr>
              <a:t>retrieve </a:t>
            </a:r>
            <a:r>
              <a:rPr sz="2200" spc="-20" dirty="0">
                <a:latin typeface="Noto Sans"/>
                <a:cs typeface="Noto Sans"/>
              </a:rPr>
              <a:t>the</a:t>
            </a:r>
            <a:r>
              <a:rPr sz="2200" spc="-4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files.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33" name="Picture 2" descr="C:\Users\Administrator\Desktop\KLE BC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2247" y="3496055"/>
            <a:ext cx="6681216" cy="335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0088" y="271093"/>
            <a:ext cx="52019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CloudFront</a:t>
            </a:r>
            <a:r>
              <a:rPr sz="3200" spc="25" dirty="0"/>
              <a:t> </a:t>
            </a:r>
            <a:r>
              <a:rPr sz="3200" spc="50" dirty="0"/>
              <a:t>Distributions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5608320" y="710183"/>
            <a:ext cx="5062728" cy="207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7239" y="1098550"/>
            <a:ext cx="13680440" cy="1036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10" dirty="0">
                <a:latin typeface="Noto Sans"/>
                <a:cs typeface="Noto Sans"/>
              </a:rPr>
              <a:t>CloudFront </a:t>
            </a:r>
            <a:r>
              <a:rPr sz="2200" spc="-40" dirty="0">
                <a:latin typeface="Noto Sans"/>
                <a:cs typeface="Noto Sans"/>
              </a:rPr>
              <a:t>gives </a:t>
            </a:r>
            <a:r>
              <a:rPr sz="2200" spc="-10" dirty="0">
                <a:latin typeface="Noto Sans"/>
                <a:cs typeface="Noto Sans"/>
              </a:rPr>
              <a:t>you a domain name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you can use in your </a:t>
            </a: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40" dirty="0">
                <a:latin typeface="Noto Sans"/>
                <a:cs typeface="Noto Sans"/>
              </a:rPr>
              <a:t>pages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15" dirty="0">
                <a:latin typeface="Noto Sans"/>
                <a:cs typeface="Noto Sans"/>
              </a:rPr>
              <a:t>application. </a:t>
            </a:r>
            <a:r>
              <a:rPr sz="2200" spc="-10" dirty="0">
                <a:latin typeface="Noto Sans"/>
                <a:cs typeface="Noto Sans"/>
              </a:rPr>
              <a:t>When end </a:t>
            </a:r>
            <a:r>
              <a:rPr sz="2200" spc="-5" dirty="0">
                <a:latin typeface="Noto Sans"/>
                <a:cs typeface="Noto Sans"/>
              </a:rPr>
              <a:t>users  </a:t>
            </a:r>
            <a:r>
              <a:rPr sz="2200" spc="-10" dirty="0">
                <a:latin typeface="Noto Sans"/>
                <a:cs typeface="Noto Sans"/>
              </a:rPr>
              <a:t>request an object </a:t>
            </a:r>
            <a:r>
              <a:rPr sz="2200" spc="-45" dirty="0">
                <a:latin typeface="Noto Sans"/>
                <a:cs typeface="Noto Sans"/>
              </a:rPr>
              <a:t>using </a:t>
            </a:r>
            <a:r>
              <a:rPr sz="2200" spc="-20" dirty="0">
                <a:latin typeface="Noto Sans"/>
                <a:cs typeface="Noto Sans"/>
              </a:rPr>
              <a:t>this </a:t>
            </a:r>
            <a:r>
              <a:rPr sz="2200" spc="-10" dirty="0">
                <a:latin typeface="Noto Sans"/>
                <a:cs typeface="Noto Sans"/>
              </a:rPr>
              <a:t>domain </a:t>
            </a:r>
            <a:r>
              <a:rPr sz="2200" spc="-20" dirty="0">
                <a:latin typeface="Noto Sans"/>
                <a:cs typeface="Noto Sans"/>
              </a:rPr>
              <a:t>name, </a:t>
            </a:r>
            <a:r>
              <a:rPr sz="2200" spc="-15" dirty="0">
                <a:latin typeface="Noto Sans"/>
                <a:cs typeface="Noto Sans"/>
              </a:rPr>
              <a:t>they </a:t>
            </a:r>
            <a:r>
              <a:rPr sz="2200" spc="-10" dirty="0">
                <a:latin typeface="Noto Sans"/>
                <a:cs typeface="Noto Sans"/>
              </a:rPr>
              <a:t>are </a:t>
            </a:r>
            <a:r>
              <a:rPr sz="2200" spc="-15" dirty="0">
                <a:latin typeface="Noto Sans"/>
                <a:cs typeface="Noto Sans"/>
              </a:rPr>
              <a:t>automatically </a:t>
            </a:r>
            <a:r>
              <a:rPr sz="2200" spc="-10" dirty="0">
                <a:latin typeface="Noto Sans"/>
                <a:cs typeface="Noto Sans"/>
              </a:rPr>
              <a:t>routed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nearest </a:t>
            </a:r>
            <a:r>
              <a:rPr sz="2200" spc="-45" dirty="0">
                <a:latin typeface="Noto Sans"/>
                <a:cs typeface="Noto Sans"/>
              </a:rPr>
              <a:t>edge </a:t>
            </a:r>
            <a:r>
              <a:rPr sz="2200" spc="-10" dirty="0">
                <a:latin typeface="Noto Sans"/>
                <a:cs typeface="Noto Sans"/>
              </a:rPr>
              <a:t>location </a:t>
            </a:r>
            <a:r>
              <a:rPr sz="2200" spc="-5" dirty="0">
                <a:latin typeface="Noto Sans"/>
                <a:cs typeface="Noto Sans"/>
              </a:rPr>
              <a:t>so  </a:t>
            </a:r>
            <a:r>
              <a:rPr sz="2200" spc="-20" dirty="0">
                <a:latin typeface="Noto Sans"/>
                <a:cs typeface="Noto Sans"/>
              </a:rPr>
              <a:t>that </a:t>
            </a:r>
            <a:r>
              <a:rPr sz="2200" spc="-10" dirty="0">
                <a:latin typeface="Noto Sans"/>
                <a:cs typeface="Noto Sans"/>
              </a:rPr>
              <a:t>your </a:t>
            </a:r>
            <a:r>
              <a:rPr sz="2200" spc="-15" dirty="0">
                <a:latin typeface="Noto Sans"/>
                <a:cs typeface="Noto Sans"/>
              </a:rPr>
              <a:t>content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delivered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low</a:t>
            </a:r>
            <a:r>
              <a:rPr sz="2200" spc="1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latency.</a:t>
            </a:r>
            <a:endParaRPr sz="220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98648" y="4242815"/>
            <a:ext cx="5422900" cy="1430020"/>
            <a:chOff x="2898648" y="4242815"/>
            <a:chExt cx="5422900" cy="1430020"/>
          </a:xfrm>
        </p:grpSpPr>
        <p:sp>
          <p:nvSpPr>
            <p:cNvPr id="7" name="object 7"/>
            <p:cNvSpPr/>
            <p:nvPr/>
          </p:nvSpPr>
          <p:spPr>
            <a:xfrm>
              <a:off x="2898648" y="4904231"/>
              <a:ext cx="5422900" cy="80010"/>
            </a:xfrm>
            <a:custGeom>
              <a:avLst/>
              <a:gdLst/>
              <a:ahLst/>
              <a:cxnLst/>
              <a:rect l="l" t="t" r="r" b="b"/>
              <a:pathLst>
                <a:path w="5422900" h="80010">
                  <a:moveTo>
                    <a:pt x="5346573" y="3428"/>
                  </a:moveTo>
                  <a:lnTo>
                    <a:pt x="5346428" y="32307"/>
                  </a:lnTo>
                  <a:lnTo>
                    <a:pt x="5359273" y="32384"/>
                  </a:lnTo>
                  <a:lnTo>
                    <a:pt x="5359146" y="50672"/>
                  </a:lnTo>
                  <a:lnTo>
                    <a:pt x="5346336" y="50672"/>
                  </a:lnTo>
                  <a:lnTo>
                    <a:pt x="5346192" y="79628"/>
                  </a:lnTo>
                  <a:lnTo>
                    <a:pt x="5404883" y="50672"/>
                  </a:lnTo>
                  <a:lnTo>
                    <a:pt x="5359146" y="50672"/>
                  </a:lnTo>
                  <a:lnTo>
                    <a:pt x="5405040" y="50595"/>
                  </a:lnTo>
                  <a:lnTo>
                    <a:pt x="5422646" y="41909"/>
                  </a:lnTo>
                  <a:lnTo>
                    <a:pt x="5346573" y="3428"/>
                  </a:lnTo>
                  <a:close/>
                </a:path>
                <a:path w="5422900" h="80010">
                  <a:moveTo>
                    <a:pt x="5346428" y="32307"/>
                  </a:moveTo>
                  <a:lnTo>
                    <a:pt x="5346337" y="50595"/>
                  </a:lnTo>
                  <a:lnTo>
                    <a:pt x="5359146" y="50672"/>
                  </a:lnTo>
                  <a:lnTo>
                    <a:pt x="5359273" y="32384"/>
                  </a:lnTo>
                  <a:lnTo>
                    <a:pt x="5346428" y="32307"/>
                  </a:lnTo>
                  <a:close/>
                </a:path>
                <a:path w="5422900" h="80010">
                  <a:moveTo>
                    <a:pt x="0" y="0"/>
                  </a:moveTo>
                  <a:lnTo>
                    <a:pt x="0" y="18287"/>
                  </a:lnTo>
                  <a:lnTo>
                    <a:pt x="5346337" y="50595"/>
                  </a:lnTo>
                  <a:lnTo>
                    <a:pt x="5346428" y="32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40808" y="4242815"/>
              <a:ext cx="1316736" cy="1429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93654" y="4751578"/>
            <a:ext cx="157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Domain</a:t>
            </a:r>
            <a:r>
              <a:rPr sz="1800" spc="-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Noto Sans"/>
                <a:cs typeface="Noto Sans"/>
              </a:rPr>
              <a:t>Name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480" y="3941064"/>
            <a:ext cx="1618488" cy="1978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92401" y="6030848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06873" y="6118047"/>
            <a:ext cx="16776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0" dirty="0">
                <a:solidFill>
                  <a:srgbClr val="3E3E3E"/>
                </a:solidFill>
                <a:latin typeface="Noto Sans"/>
                <a:cs typeface="Noto Sans"/>
              </a:rPr>
              <a:t>Edge</a:t>
            </a:r>
            <a:r>
              <a:rPr sz="2000" spc="-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Location</a:t>
            </a:r>
            <a:endParaRPr sz="2000">
              <a:latin typeface="Noto Sans"/>
              <a:cs typeface="Noto Sans"/>
            </a:endParaRPr>
          </a:p>
        </p:txBody>
      </p:sp>
      <p:pic>
        <p:nvPicPr>
          <p:cNvPr id="15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9192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4159" y="271093"/>
            <a:ext cx="55714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05" dirty="0"/>
              <a:t>Web </a:t>
            </a:r>
            <a:r>
              <a:rPr sz="3200" spc="45" dirty="0"/>
              <a:t>Distribution </a:t>
            </a:r>
            <a:r>
              <a:rPr sz="3200" spc="80" dirty="0"/>
              <a:t>vs.</a:t>
            </a:r>
            <a:r>
              <a:rPr sz="3200" spc="-50" dirty="0"/>
              <a:t> </a:t>
            </a:r>
            <a:r>
              <a:rPr sz="3200" spc="40" dirty="0"/>
              <a:t>RTMP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154679" y="2602992"/>
            <a:ext cx="9949180" cy="1600200"/>
          </a:xfrm>
          <a:custGeom>
            <a:avLst/>
            <a:gdLst/>
            <a:ahLst/>
            <a:cxnLst/>
            <a:rect l="l" t="t" r="r" b="b"/>
            <a:pathLst>
              <a:path w="9949180" h="1600200">
                <a:moveTo>
                  <a:pt x="9681972" y="0"/>
                </a:moveTo>
                <a:lnTo>
                  <a:pt x="266699" y="0"/>
                </a:ln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79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699"/>
                </a:lnTo>
                <a:lnTo>
                  <a:pt x="0" y="1333499"/>
                </a:lnTo>
                <a:lnTo>
                  <a:pt x="4296" y="1381446"/>
                </a:lnTo>
                <a:lnTo>
                  <a:pt x="16682" y="1426570"/>
                </a:lnTo>
                <a:lnTo>
                  <a:pt x="36406" y="1468119"/>
                </a:lnTo>
                <a:lnTo>
                  <a:pt x="62716" y="1505341"/>
                </a:lnTo>
                <a:lnTo>
                  <a:pt x="94858" y="1537483"/>
                </a:lnTo>
                <a:lnTo>
                  <a:pt x="132080" y="1563793"/>
                </a:lnTo>
                <a:lnTo>
                  <a:pt x="173629" y="1583517"/>
                </a:lnTo>
                <a:lnTo>
                  <a:pt x="218753" y="1595903"/>
                </a:lnTo>
                <a:lnTo>
                  <a:pt x="266699" y="1600199"/>
                </a:lnTo>
                <a:lnTo>
                  <a:pt x="9681972" y="1600199"/>
                </a:lnTo>
                <a:lnTo>
                  <a:pt x="9729918" y="1595903"/>
                </a:lnTo>
                <a:lnTo>
                  <a:pt x="9775042" y="1583517"/>
                </a:lnTo>
                <a:lnTo>
                  <a:pt x="9816592" y="1563793"/>
                </a:lnTo>
                <a:lnTo>
                  <a:pt x="9853813" y="1537483"/>
                </a:lnTo>
                <a:lnTo>
                  <a:pt x="9885955" y="1505341"/>
                </a:lnTo>
                <a:lnTo>
                  <a:pt x="9912265" y="1468119"/>
                </a:lnTo>
                <a:lnTo>
                  <a:pt x="9931989" y="1426570"/>
                </a:lnTo>
                <a:lnTo>
                  <a:pt x="9944375" y="1381446"/>
                </a:lnTo>
                <a:lnTo>
                  <a:pt x="9948672" y="1333499"/>
                </a:lnTo>
                <a:lnTo>
                  <a:pt x="9948672" y="266699"/>
                </a:lnTo>
                <a:lnTo>
                  <a:pt x="9944375" y="218753"/>
                </a:lnTo>
                <a:lnTo>
                  <a:pt x="9931989" y="173629"/>
                </a:lnTo>
                <a:lnTo>
                  <a:pt x="9912265" y="132079"/>
                </a:lnTo>
                <a:lnTo>
                  <a:pt x="9885955" y="94858"/>
                </a:lnTo>
                <a:lnTo>
                  <a:pt x="9853813" y="62716"/>
                </a:lnTo>
                <a:lnTo>
                  <a:pt x="9816592" y="36406"/>
                </a:lnTo>
                <a:lnTo>
                  <a:pt x="9775042" y="16682"/>
                </a:lnTo>
                <a:lnTo>
                  <a:pt x="9729918" y="4296"/>
                </a:lnTo>
                <a:lnTo>
                  <a:pt x="9681972" y="0"/>
                </a:lnTo>
                <a:close/>
              </a:path>
            </a:pathLst>
          </a:custGeom>
          <a:solidFill>
            <a:srgbClr val="F9C5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30321" y="3031617"/>
            <a:ext cx="9589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95320" marR="5080" indent="-3183255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Distribution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10" dirty="0">
                <a:latin typeface="Noto Sans"/>
                <a:cs typeface="Noto Sans"/>
              </a:rPr>
              <a:t>used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deliver </a:t>
            </a:r>
            <a:r>
              <a:rPr sz="2200" spc="-15" dirty="0">
                <a:latin typeface="Noto Sans"/>
                <a:cs typeface="Noto Sans"/>
              </a:rPr>
              <a:t>content </a:t>
            </a:r>
            <a:r>
              <a:rPr sz="2200" spc="-10" dirty="0">
                <a:latin typeface="Noto Sans"/>
                <a:cs typeface="Noto Sans"/>
              </a:rPr>
              <a:t>such as </a:t>
            </a:r>
            <a:r>
              <a:rPr sz="2200" spc="-15" dirty="0">
                <a:latin typeface="Noto Sans"/>
                <a:cs typeface="Noto Sans"/>
              </a:rPr>
              <a:t>HTML, </a:t>
            </a:r>
            <a:r>
              <a:rPr sz="2200" spc="-20" dirty="0">
                <a:latin typeface="Noto Sans"/>
                <a:cs typeface="Noto Sans"/>
              </a:rPr>
              <a:t>CSS, </a:t>
            </a:r>
            <a:r>
              <a:rPr sz="2200" spc="-15" dirty="0">
                <a:latin typeface="Noto Sans"/>
                <a:cs typeface="Noto Sans"/>
              </a:rPr>
              <a:t>and </a:t>
            </a:r>
            <a:r>
              <a:rPr sz="2200" spc="-35" dirty="0">
                <a:latin typeface="Noto Sans"/>
                <a:cs typeface="Noto Sans"/>
              </a:rPr>
              <a:t>image  </a:t>
            </a:r>
            <a:r>
              <a:rPr sz="2200" spc="-10" dirty="0">
                <a:latin typeface="Noto Sans"/>
                <a:cs typeface="Noto Sans"/>
              </a:rPr>
              <a:t>files </a:t>
            </a:r>
            <a:r>
              <a:rPr sz="2200" spc="-5" dirty="0">
                <a:latin typeface="Noto Sans"/>
                <a:cs typeface="Noto Sans"/>
              </a:rPr>
              <a:t>over HTTP </a:t>
            </a:r>
            <a:r>
              <a:rPr sz="2200" dirty="0">
                <a:latin typeface="Noto Sans"/>
                <a:cs typeface="Noto Sans"/>
              </a:rPr>
              <a:t>or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HTTPS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1432" y="710183"/>
            <a:ext cx="543763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54679" y="4727447"/>
            <a:ext cx="9949180" cy="1600200"/>
          </a:xfrm>
          <a:custGeom>
            <a:avLst/>
            <a:gdLst/>
            <a:ahLst/>
            <a:cxnLst/>
            <a:rect l="l" t="t" r="r" b="b"/>
            <a:pathLst>
              <a:path w="9949180" h="1600200">
                <a:moveTo>
                  <a:pt x="9681972" y="0"/>
                </a:moveTo>
                <a:lnTo>
                  <a:pt x="266699" y="0"/>
                </a:ln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0" y="1333500"/>
                </a:lnTo>
                <a:lnTo>
                  <a:pt x="4296" y="1381446"/>
                </a:lnTo>
                <a:lnTo>
                  <a:pt x="16682" y="1426570"/>
                </a:lnTo>
                <a:lnTo>
                  <a:pt x="36406" y="1468119"/>
                </a:lnTo>
                <a:lnTo>
                  <a:pt x="62716" y="1505341"/>
                </a:lnTo>
                <a:lnTo>
                  <a:pt x="94858" y="1537483"/>
                </a:lnTo>
                <a:lnTo>
                  <a:pt x="132080" y="1563793"/>
                </a:lnTo>
                <a:lnTo>
                  <a:pt x="173629" y="1583517"/>
                </a:lnTo>
                <a:lnTo>
                  <a:pt x="218753" y="1595903"/>
                </a:lnTo>
                <a:lnTo>
                  <a:pt x="266699" y="1600200"/>
                </a:lnTo>
                <a:lnTo>
                  <a:pt x="9681972" y="1600200"/>
                </a:lnTo>
                <a:lnTo>
                  <a:pt x="9729918" y="1595903"/>
                </a:lnTo>
                <a:lnTo>
                  <a:pt x="9775042" y="1583517"/>
                </a:lnTo>
                <a:lnTo>
                  <a:pt x="9816592" y="1563793"/>
                </a:lnTo>
                <a:lnTo>
                  <a:pt x="9853813" y="1537483"/>
                </a:lnTo>
                <a:lnTo>
                  <a:pt x="9885955" y="1505341"/>
                </a:lnTo>
                <a:lnTo>
                  <a:pt x="9912265" y="1468119"/>
                </a:lnTo>
                <a:lnTo>
                  <a:pt x="9931989" y="1426570"/>
                </a:lnTo>
                <a:lnTo>
                  <a:pt x="9944375" y="1381446"/>
                </a:lnTo>
                <a:lnTo>
                  <a:pt x="9948672" y="1333500"/>
                </a:lnTo>
                <a:lnTo>
                  <a:pt x="9948672" y="266700"/>
                </a:lnTo>
                <a:lnTo>
                  <a:pt x="9944375" y="218753"/>
                </a:lnTo>
                <a:lnTo>
                  <a:pt x="9931989" y="173629"/>
                </a:lnTo>
                <a:lnTo>
                  <a:pt x="9912265" y="132079"/>
                </a:lnTo>
                <a:lnTo>
                  <a:pt x="9885955" y="94858"/>
                </a:lnTo>
                <a:lnTo>
                  <a:pt x="9853813" y="62716"/>
                </a:lnTo>
                <a:lnTo>
                  <a:pt x="9816592" y="36406"/>
                </a:lnTo>
                <a:lnTo>
                  <a:pt x="9775042" y="16682"/>
                </a:lnTo>
                <a:lnTo>
                  <a:pt x="9729918" y="4296"/>
                </a:lnTo>
                <a:lnTo>
                  <a:pt x="9681972" y="0"/>
                </a:lnTo>
                <a:close/>
              </a:path>
            </a:pathLst>
          </a:custGeom>
          <a:solidFill>
            <a:srgbClr val="FBDE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9569" y="5158486"/>
            <a:ext cx="944118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RTMP is used for media </a:t>
            </a:r>
            <a:r>
              <a:rPr sz="2200" spc="-25" dirty="0">
                <a:latin typeface="Noto Sans"/>
                <a:cs typeface="Noto Sans"/>
              </a:rPr>
              <a:t>streaming </a:t>
            </a:r>
            <a:r>
              <a:rPr sz="2200" spc="-40" dirty="0">
                <a:latin typeface="Noto Sans"/>
                <a:cs typeface="Noto Sans"/>
              </a:rPr>
              <a:t>using </a:t>
            </a:r>
            <a:r>
              <a:rPr sz="2200" spc="-5" dirty="0">
                <a:latin typeface="Noto Sans"/>
                <a:cs typeface="Noto Sans"/>
              </a:rPr>
              <a:t>Adobe Media server </a:t>
            </a:r>
            <a:r>
              <a:rPr sz="2200" spc="-15" dirty="0">
                <a:latin typeface="Noto Sans"/>
                <a:cs typeface="Noto Sans"/>
              </a:rPr>
              <a:t>and</a:t>
            </a:r>
            <a:r>
              <a:rPr sz="2200" spc="-6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Adobe</a:t>
            </a:r>
            <a:endParaRPr sz="2200">
              <a:latin typeface="Noto Sans"/>
              <a:cs typeface="Noto Sans"/>
            </a:endParaRPr>
          </a:p>
          <a:p>
            <a:pPr marL="3810" algn="ctr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latin typeface="Noto Sans"/>
                <a:cs typeface="Noto Sans"/>
              </a:rPr>
              <a:t>Real-Time </a:t>
            </a:r>
            <a:r>
              <a:rPr sz="2200" spc="-40" dirty="0">
                <a:latin typeface="Noto Sans"/>
                <a:cs typeface="Noto Sans"/>
              </a:rPr>
              <a:t>Messaging</a:t>
            </a:r>
            <a:r>
              <a:rPr sz="2200" spc="-45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Protocol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7577" y="1101598"/>
            <a:ext cx="62972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Difference between </a:t>
            </a: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distribution and</a:t>
            </a:r>
            <a:r>
              <a:rPr sz="2200" spc="3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RTMP: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1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1965" y="271093"/>
            <a:ext cx="359282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35" dirty="0"/>
              <a:t>CloudFront</a:t>
            </a:r>
            <a:r>
              <a:rPr sz="3200" spc="15" dirty="0"/>
              <a:t> </a:t>
            </a:r>
            <a:r>
              <a:rPr sz="3200" spc="60" dirty="0"/>
              <a:t>Rules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388608" y="710183"/>
            <a:ext cx="353263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3047" y="2819400"/>
            <a:ext cx="8595360" cy="966469"/>
          </a:xfrm>
          <a:custGeom>
            <a:avLst/>
            <a:gdLst/>
            <a:ahLst/>
            <a:cxnLst/>
            <a:rect l="l" t="t" r="r" b="b"/>
            <a:pathLst>
              <a:path w="8595360" h="966470">
                <a:moveTo>
                  <a:pt x="8434324" y="0"/>
                </a:moveTo>
                <a:lnTo>
                  <a:pt x="161036" y="0"/>
                </a:lnTo>
                <a:lnTo>
                  <a:pt x="118239" y="5754"/>
                </a:lnTo>
                <a:lnTo>
                  <a:pt x="79774" y="21994"/>
                </a:lnTo>
                <a:lnTo>
                  <a:pt x="47180" y="47180"/>
                </a:lnTo>
                <a:lnTo>
                  <a:pt x="21994" y="79774"/>
                </a:lnTo>
                <a:lnTo>
                  <a:pt x="5754" y="118239"/>
                </a:lnTo>
                <a:lnTo>
                  <a:pt x="0" y="161036"/>
                </a:lnTo>
                <a:lnTo>
                  <a:pt x="0" y="805179"/>
                </a:lnTo>
                <a:lnTo>
                  <a:pt x="5754" y="847976"/>
                </a:lnTo>
                <a:lnTo>
                  <a:pt x="21994" y="886441"/>
                </a:lnTo>
                <a:lnTo>
                  <a:pt x="47180" y="919035"/>
                </a:lnTo>
                <a:lnTo>
                  <a:pt x="79774" y="944221"/>
                </a:lnTo>
                <a:lnTo>
                  <a:pt x="118239" y="960461"/>
                </a:lnTo>
                <a:lnTo>
                  <a:pt x="161036" y="966215"/>
                </a:lnTo>
                <a:lnTo>
                  <a:pt x="8434324" y="966215"/>
                </a:lnTo>
                <a:lnTo>
                  <a:pt x="8477120" y="960461"/>
                </a:lnTo>
                <a:lnTo>
                  <a:pt x="8515585" y="944221"/>
                </a:lnTo>
                <a:lnTo>
                  <a:pt x="8548179" y="919035"/>
                </a:lnTo>
                <a:lnTo>
                  <a:pt x="8573365" y="886441"/>
                </a:lnTo>
                <a:lnTo>
                  <a:pt x="8589605" y="847976"/>
                </a:lnTo>
                <a:lnTo>
                  <a:pt x="8595360" y="805179"/>
                </a:lnTo>
                <a:lnTo>
                  <a:pt x="8595360" y="161036"/>
                </a:lnTo>
                <a:lnTo>
                  <a:pt x="8589605" y="118239"/>
                </a:lnTo>
                <a:lnTo>
                  <a:pt x="8573365" y="79774"/>
                </a:lnTo>
                <a:lnTo>
                  <a:pt x="8548179" y="47180"/>
                </a:lnTo>
                <a:lnTo>
                  <a:pt x="8515585" y="21994"/>
                </a:lnTo>
                <a:lnTo>
                  <a:pt x="8477120" y="5754"/>
                </a:lnTo>
                <a:lnTo>
                  <a:pt x="8434324" y="0"/>
                </a:lnTo>
                <a:close/>
              </a:path>
            </a:pathLst>
          </a:custGeom>
          <a:solidFill>
            <a:srgbClr val="2D9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3047" y="5434584"/>
            <a:ext cx="8595360" cy="954405"/>
          </a:xfrm>
          <a:custGeom>
            <a:avLst/>
            <a:gdLst/>
            <a:ahLst/>
            <a:cxnLst/>
            <a:rect l="l" t="t" r="r" b="b"/>
            <a:pathLst>
              <a:path w="8595360" h="954404">
                <a:moveTo>
                  <a:pt x="8436356" y="0"/>
                </a:moveTo>
                <a:lnTo>
                  <a:pt x="159003" y="0"/>
                </a:lnTo>
                <a:lnTo>
                  <a:pt x="108768" y="8111"/>
                </a:lnTo>
                <a:lnTo>
                  <a:pt x="65123" y="30695"/>
                </a:lnTo>
                <a:lnTo>
                  <a:pt x="30695" y="65123"/>
                </a:lnTo>
                <a:lnTo>
                  <a:pt x="8111" y="108768"/>
                </a:lnTo>
                <a:lnTo>
                  <a:pt x="0" y="159003"/>
                </a:lnTo>
                <a:lnTo>
                  <a:pt x="0" y="795019"/>
                </a:lnTo>
                <a:lnTo>
                  <a:pt x="8111" y="845255"/>
                </a:lnTo>
                <a:lnTo>
                  <a:pt x="30695" y="888900"/>
                </a:lnTo>
                <a:lnTo>
                  <a:pt x="65123" y="923328"/>
                </a:lnTo>
                <a:lnTo>
                  <a:pt x="108768" y="945912"/>
                </a:lnTo>
                <a:lnTo>
                  <a:pt x="159003" y="954023"/>
                </a:lnTo>
                <a:lnTo>
                  <a:pt x="8436356" y="954023"/>
                </a:lnTo>
                <a:lnTo>
                  <a:pt x="8486591" y="945912"/>
                </a:lnTo>
                <a:lnTo>
                  <a:pt x="8530236" y="923328"/>
                </a:lnTo>
                <a:lnTo>
                  <a:pt x="8564664" y="888900"/>
                </a:lnTo>
                <a:lnTo>
                  <a:pt x="8587248" y="845255"/>
                </a:lnTo>
                <a:lnTo>
                  <a:pt x="8595360" y="795019"/>
                </a:lnTo>
                <a:lnTo>
                  <a:pt x="8595360" y="159003"/>
                </a:lnTo>
                <a:lnTo>
                  <a:pt x="8587248" y="108768"/>
                </a:lnTo>
                <a:lnTo>
                  <a:pt x="8564664" y="65123"/>
                </a:lnTo>
                <a:lnTo>
                  <a:pt x="8530236" y="30695"/>
                </a:lnTo>
                <a:lnTo>
                  <a:pt x="8486591" y="8111"/>
                </a:lnTo>
                <a:lnTo>
                  <a:pt x="8436356" y="0"/>
                </a:lnTo>
                <a:close/>
              </a:path>
            </a:pathLst>
          </a:custGeom>
          <a:solidFill>
            <a:srgbClr val="2D9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7598" y="5717870"/>
            <a:ext cx="792035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can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clear cached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objects,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but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you’ll </a:t>
            </a:r>
            <a:r>
              <a:rPr sz="2200" dirty="0">
                <a:solidFill>
                  <a:srgbClr val="FFFFFF"/>
                </a:solidFill>
                <a:latin typeface="Noto Sans"/>
                <a:cs typeface="Noto Sans"/>
              </a:rPr>
              <a:t>be </a:t>
            </a:r>
            <a:r>
              <a:rPr sz="2200" spc="-30" dirty="0">
                <a:solidFill>
                  <a:srgbClr val="FFFFFF"/>
                </a:solidFill>
                <a:latin typeface="Noto Sans"/>
                <a:cs typeface="Noto Sans"/>
              </a:rPr>
              <a:t>charged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for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them.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3047" y="4157471"/>
            <a:ext cx="8595360" cy="908685"/>
          </a:xfrm>
          <a:custGeom>
            <a:avLst/>
            <a:gdLst/>
            <a:ahLst/>
            <a:cxnLst/>
            <a:rect l="l" t="t" r="r" b="b"/>
            <a:pathLst>
              <a:path w="8595360" h="908685">
                <a:moveTo>
                  <a:pt x="8443976" y="0"/>
                </a:moveTo>
                <a:lnTo>
                  <a:pt x="151384" y="0"/>
                </a:lnTo>
                <a:lnTo>
                  <a:pt x="103550" y="7721"/>
                </a:lnTo>
                <a:lnTo>
                  <a:pt x="61996" y="29220"/>
                </a:lnTo>
                <a:lnTo>
                  <a:pt x="29220" y="61996"/>
                </a:lnTo>
                <a:lnTo>
                  <a:pt x="7721" y="103550"/>
                </a:lnTo>
                <a:lnTo>
                  <a:pt x="0" y="151383"/>
                </a:lnTo>
                <a:lnTo>
                  <a:pt x="0" y="756919"/>
                </a:lnTo>
                <a:lnTo>
                  <a:pt x="7721" y="804753"/>
                </a:lnTo>
                <a:lnTo>
                  <a:pt x="29220" y="846307"/>
                </a:lnTo>
                <a:lnTo>
                  <a:pt x="61996" y="879083"/>
                </a:lnTo>
                <a:lnTo>
                  <a:pt x="103550" y="900582"/>
                </a:lnTo>
                <a:lnTo>
                  <a:pt x="151384" y="908303"/>
                </a:lnTo>
                <a:lnTo>
                  <a:pt x="8443976" y="908303"/>
                </a:lnTo>
                <a:lnTo>
                  <a:pt x="8491809" y="900582"/>
                </a:lnTo>
                <a:lnTo>
                  <a:pt x="8533363" y="879083"/>
                </a:lnTo>
                <a:lnTo>
                  <a:pt x="8566139" y="846307"/>
                </a:lnTo>
                <a:lnTo>
                  <a:pt x="8587638" y="804753"/>
                </a:lnTo>
                <a:lnTo>
                  <a:pt x="8595360" y="756919"/>
                </a:lnTo>
                <a:lnTo>
                  <a:pt x="8595360" y="151383"/>
                </a:lnTo>
                <a:lnTo>
                  <a:pt x="8587638" y="103550"/>
                </a:lnTo>
                <a:lnTo>
                  <a:pt x="8566139" y="61996"/>
                </a:lnTo>
                <a:lnTo>
                  <a:pt x="8533363" y="29220"/>
                </a:lnTo>
                <a:lnTo>
                  <a:pt x="8491809" y="7721"/>
                </a:lnTo>
                <a:lnTo>
                  <a:pt x="8443976" y="0"/>
                </a:lnTo>
                <a:close/>
              </a:path>
            </a:pathLst>
          </a:custGeom>
          <a:solidFill>
            <a:srgbClr val="2D9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91303" y="2940557"/>
            <a:ext cx="7035165" cy="1838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715" marR="248920" algn="ctr">
              <a:lnSpc>
                <a:spcPct val="100000"/>
              </a:lnSpc>
              <a:spcBef>
                <a:spcPts val="105"/>
              </a:spcBef>
            </a:pPr>
            <a:r>
              <a:rPr sz="2200" spc="-45" dirty="0">
                <a:solidFill>
                  <a:srgbClr val="FFFFFF"/>
                </a:solidFill>
                <a:latin typeface="Noto Sans"/>
                <a:cs typeface="Noto Sans"/>
              </a:rPr>
              <a:t>Edge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locations are not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just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read-only;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you can also 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write to</a:t>
            </a:r>
            <a:r>
              <a:rPr sz="2200" spc="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them.</a:t>
            </a:r>
            <a:endParaRPr sz="2200">
              <a:latin typeface="Noto Sans"/>
              <a:cs typeface="Noto Sans"/>
            </a:endParaRPr>
          </a:p>
          <a:p>
            <a:pPr>
              <a:lnSpc>
                <a:spcPct val="100000"/>
              </a:lnSpc>
            </a:pPr>
            <a:endParaRPr sz="30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2260"/>
              </a:spcBef>
            </a:pP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Objects are cached for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life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FFFFFF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Noto Sans"/>
                <a:cs typeface="Noto Sans"/>
              </a:rPr>
              <a:t>TTL </a:t>
            </a:r>
            <a:r>
              <a:rPr sz="2200" spc="-15" dirty="0">
                <a:solidFill>
                  <a:srgbClr val="FFFFFF"/>
                </a:solidFill>
                <a:latin typeface="Noto Sans"/>
                <a:cs typeface="Noto Sans"/>
              </a:rPr>
              <a:t>(time to</a:t>
            </a:r>
            <a:r>
              <a:rPr sz="2200" spc="95" dirty="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Noto Sans"/>
                <a:cs typeface="Noto Sans"/>
              </a:rPr>
              <a:t>live).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1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08291" y="271093"/>
            <a:ext cx="14420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0" dirty="0"/>
              <a:t>Secure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7355" y="3421379"/>
            <a:ext cx="3673475" cy="4994275"/>
            <a:chOff x="6277355" y="3421379"/>
            <a:chExt cx="3673475" cy="4994275"/>
          </a:xfrm>
        </p:grpSpPr>
        <p:sp>
          <p:nvSpPr>
            <p:cNvPr id="4" name="object 4"/>
            <p:cNvSpPr/>
            <p:nvPr/>
          </p:nvSpPr>
          <p:spPr>
            <a:xfrm>
              <a:off x="7632191" y="4657343"/>
              <a:ext cx="1039368" cy="12588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77356" y="3421379"/>
              <a:ext cx="3673475" cy="3711575"/>
            </a:xfrm>
            <a:custGeom>
              <a:avLst/>
              <a:gdLst/>
              <a:ahLst/>
              <a:cxnLst/>
              <a:rect l="l" t="t" r="r" b="b"/>
              <a:pathLst>
                <a:path w="3673475" h="3711575">
                  <a:moveTo>
                    <a:pt x="1355979" y="1861439"/>
                  </a:moveTo>
                  <a:lnTo>
                    <a:pt x="76212" y="1859178"/>
                  </a:lnTo>
                  <a:lnTo>
                    <a:pt x="76327" y="1827403"/>
                  </a:lnTo>
                  <a:lnTo>
                    <a:pt x="0" y="1865376"/>
                  </a:lnTo>
                  <a:lnTo>
                    <a:pt x="76073" y="1903603"/>
                  </a:lnTo>
                  <a:lnTo>
                    <a:pt x="76174" y="1871878"/>
                  </a:lnTo>
                  <a:lnTo>
                    <a:pt x="1355979" y="1874139"/>
                  </a:lnTo>
                  <a:lnTo>
                    <a:pt x="1355979" y="1861439"/>
                  </a:lnTo>
                  <a:close/>
                </a:path>
                <a:path w="3673475" h="3711575">
                  <a:moveTo>
                    <a:pt x="1904238" y="3635502"/>
                  </a:moveTo>
                  <a:lnTo>
                    <a:pt x="1872475" y="3635184"/>
                  </a:lnTo>
                  <a:lnTo>
                    <a:pt x="1883410" y="2496312"/>
                  </a:lnTo>
                  <a:lnTo>
                    <a:pt x="1870710" y="2496312"/>
                  </a:lnTo>
                  <a:lnTo>
                    <a:pt x="1859775" y="3635057"/>
                  </a:lnTo>
                  <a:lnTo>
                    <a:pt x="1828038" y="3634740"/>
                  </a:lnTo>
                  <a:lnTo>
                    <a:pt x="1865376" y="3711321"/>
                  </a:lnTo>
                  <a:lnTo>
                    <a:pt x="1897913" y="3647821"/>
                  </a:lnTo>
                  <a:lnTo>
                    <a:pt x="1904238" y="3635502"/>
                  </a:lnTo>
                  <a:close/>
                </a:path>
                <a:path w="3673475" h="3711575">
                  <a:moveTo>
                    <a:pt x="1912620" y="76200"/>
                  </a:moveTo>
                  <a:lnTo>
                    <a:pt x="1906270" y="63500"/>
                  </a:lnTo>
                  <a:lnTo>
                    <a:pt x="1874520" y="0"/>
                  </a:lnTo>
                  <a:lnTo>
                    <a:pt x="1836420" y="76200"/>
                  </a:lnTo>
                  <a:lnTo>
                    <a:pt x="1868170" y="76200"/>
                  </a:lnTo>
                  <a:lnTo>
                    <a:pt x="1868170" y="1238123"/>
                  </a:lnTo>
                  <a:lnTo>
                    <a:pt x="1880870" y="1238123"/>
                  </a:lnTo>
                  <a:lnTo>
                    <a:pt x="1880870" y="76200"/>
                  </a:lnTo>
                  <a:lnTo>
                    <a:pt x="1912620" y="76200"/>
                  </a:lnTo>
                  <a:close/>
                </a:path>
                <a:path w="3673475" h="3711575">
                  <a:moveTo>
                    <a:pt x="3673475" y="1865376"/>
                  </a:moveTo>
                  <a:lnTo>
                    <a:pt x="3660965" y="1859153"/>
                  </a:lnTo>
                  <a:lnTo>
                    <a:pt x="3597148" y="1827403"/>
                  </a:lnTo>
                  <a:lnTo>
                    <a:pt x="3597198" y="1859178"/>
                  </a:lnTo>
                  <a:lnTo>
                    <a:pt x="2395728" y="1861439"/>
                  </a:lnTo>
                  <a:lnTo>
                    <a:pt x="2395728" y="1874139"/>
                  </a:lnTo>
                  <a:lnTo>
                    <a:pt x="3597211" y="1871878"/>
                  </a:lnTo>
                  <a:lnTo>
                    <a:pt x="3597275" y="1903603"/>
                  </a:lnTo>
                  <a:lnTo>
                    <a:pt x="3673475" y="186537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7263" y="7174991"/>
              <a:ext cx="649224" cy="1240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123688" y="4556759"/>
            <a:ext cx="1060703" cy="1453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90261" y="6127495"/>
            <a:ext cx="14592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Permissions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7168" y="4550664"/>
            <a:ext cx="1091183" cy="1411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24998" y="6052515"/>
            <a:ext cx="1290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Encryption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88352" y="2039111"/>
            <a:ext cx="1557527" cy="1335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256" y="710183"/>
            <a:ext cx="1502663" cy="256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7239" y="909817"/>
            <a:ext cx="7845425" cy="103124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2200" spc="-5" dirty="0">
                <a:latin typeface="Noto Sans"/>
                <a:cs typeface="Noto Sans"/>
              </a:rPr>
              <a:t>Amazon S3 offers </a:t>
            </a:r>
            <a:r>
              <a:rPr sz="2200" spc="-10" dirty="0">
                <a:latin typeface="Noto Sans"/>
                <a:cs typeface="Noto Sans"/>
              </a:rPr>
              <a:t>numerous </a:t>
            </a:r>
            <a:r>
              <a:rPr sz="2200" spc="-15" dirty="0">
                <a:latin typeface="Noto Sans"/>
                <a:cs typeface="Noto Sans"/>
              </a:rPr>
              <a:t>security</a:t>
            </a:r>
            <a:r>
              <a:rPr sz="2200" spc="-10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options.</a:t>
            </a:r>
            <a:endParaRPr sz="2200">
              <a:latin typeface="Noto Sans"/>
              <a:cs typeface="Noto Sans"/>
            </a:endParaRPr>
          </a:p>
          <a:p>
            <a:pPr marR="5080" algn="r">
              <a:lnSpc>
                <a:spcPct val="100000"/>
              </a:lnSpc>
              <a:spcBef>
                <a:spcPts val="1360"/>
              </a:spcBef>
            </a:pP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SSL</a:t>
            </a:r>
            <a:r>
              <a:rPr sz="2000" spc="-9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Certificate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3435" y="8499101"/>
            <a:ext cx="486409" cy="3702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spc="-50" dirty="0">
                <a:solidFill>
                  <a:srgbClr val="3E3E3E"/>
                </a:solidFill>
                <a:latin typeface="Noto Sans"/>
                <a:cs typeface="Noto Sans"/>
              </a:rPr>
              <a:t>I</a:t>
            </a:r>
            <a:r>
              <a:rPr sz="2000" spc="-85" dirty="0">
                <a:solidFill>
                  <a:srgbClr val="3E3E3E"/>
                </a:solidFill>
                <a:latin typeface="Noto Sans"/>
                <a:cs typeface="Noto Sans"/>
              </a:rPr>
              <a:t>A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M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0752" y="8817356"/>
            <a:ext cx="23431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z="2450" spc="-5" dirty="0">
                <a:solidFill>
                  <a:srgbClr val="7E7E7E"/>
                </a:solidFill>
                <a:latin typeface="Carlito"/>
                <a:cs typeface="Carlito"/>
              </a:rPr>
              <a:pPr marL="38100">
                <a:lnSpc>
                  <a:spcPts val="2425"/>
                </a:lnSpc>
              </a:pPr>
              <a:t>8</a:t>
            </a:fld>
            <a:endParaRPr sz="245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77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4" name="object 4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8" name="object 8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05636" y="3914153"/>
            <a:ext cx="10263505" cy="11093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4: </a:t>
            </a:r>
            <a:r>
              <a:rPr sz="3600" spc="70" dirty="0">
                <a:solidFill>
                  <a:srgbClr val="FFFFFF"/>
                </a:solidFill>
              </a:rPr>
              <a:t>Amazon</a:t>
            </a:r>
            <a:r>
              <a:rPr sz="3600" spc="-85" dirty="0">
                <a:solidFill>
                  <a:srgbClr val="FFFFFF"/>
                </a:solidFill>
              </a:rPr>
              <a:t> </a:t>
            </a:r>
            <a:r>
              <a:rPr sz="3600" spc="35" dirty="0">
                <a:solidFill>
                  <a:srgbClr val="FFFFFF"/>
                </a:solidFill>
              </a:rPr>
              <a:t>CloudFront</a:t>
            </a:r>
            <a:endParaRPr sz="3600"/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how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to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use Amazon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CloudFront and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</a:t>
            </a:r>
            <a:r>
              <a:rPr sz="2800" b="0" spc="-31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S3.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2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purpose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Amazon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CloudFront?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58211"/>
            <a:ext cx="8544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provide disaster </a:t>
            </a:r>
            <a:r>
              <a:rPr sz="2200" spc="-5" dirty="0">
                <a:latin typeface="Noto Sans"/>
                <a:cs typeface="Noto Sans"/>
              </a:rPr>
              <a:t>recovery for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stored </a:t>
            </a:r>
            <a:r>
              <a:rPr sz="2200" spc="-10" dirty="0">
                <a:latin typeface="Noto Sans"/>
                <a:cs typeface="Noto Sans"/>
              </a:rPr>
              <a:t>in your </a:t>
            </a:r>
            <a:r>
              <a:rPr sz="2200" spc="-5" dirty="0">
                <a:latin typeface="Noto Sans"/>
                <a:cs typeface="Noto Sans"/>
              </a:rPr>
              <a:t>S3</a:t>
            </a:r>
            <a:r>
              <a:rPr sz="2200" spc="-10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buckets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784219"/>
            <a:ext cx="66065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5" dirty="0">
                <a:latin typeface="Noto Sans"/>
                <a:cs typeface="Noto Sans"/>
              </a:rPr>
              <a:t>distribute content to </a:t>
            </a:r>
            <a:r>
              <a:rPr sz="2200" spc="-10" dirty="0">
                <a:latin typeface="Noto Sans"/>
                <a:cs typeface="Noto Sans"/>
              </a:rPr>
              <a:t>end </a:t>
            </a:r>
            <a:r>
              <a:rPr sz="2200" spc="-5" dirty="0">
                <a:latin typeface="Noto Sans"/>
                <a:cs typeface="Noto Sans"/>
              </a:rPr>
              <a:t>users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low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latency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591304"/>
            <a:ext cx="89877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reduce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costs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35" dirty="0">
                <a:latin typeface="Noto Sans"/>
                <a:cs typeface="Noto Sans"/>
              </a:rPr>
              <a:t>running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site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5" dirty="0">
                <a:latin typeface="Noto Sans"/>
                <a:cs typeface="Noto Sans"/>
              </a:rPr>
              <a:t>media </a:t>
            </a:r>
            <a:r>
              <a:rPr sz="2200" spc="-25" dirty="0">
                <a:latin typeface="Noto Sans"/>
                <a:cs typeface="Noto Sans"/>
              </a:rPr>
              <a:t>streaming</a:t>
            </a:r>
            <a:r>
              <a:rPr sz="2200" spc="-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service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16118"/>
            <a:ext cx="439610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host your website </a:t>
            </a:r>
            <a:r>
              <a:rPr sz="2200" spc="-5" dirty="0">
                <a:latin typeface="Noto Sans"/>
                <a:cs typeface="Noto Sans"/>
              </a:rPr>
              <a:t>source</a:t>
            </a:r>
            <a:r>
              <a:rPr sz="2200" spc="-11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code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863588"/>
            <a:ext cx="14497685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b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 marR="5080">
              <a:lnSpc>
                <a:spcPts val="2590"/>
              </a:lnSpc>
              <a:spcBef>
                <a:spcPts val="2030"/>
              </a:spcBef>
            </a:pPr>
            <a:r>
              <a:rPr sz="2400" spc="-15" dirty="0">
                <a:latin typeface="Noto Sans"/>
                <a:cs typeface="Noto Sans"/>
              </a:rPr>
              <a:t>Amazon CloudFront </a:t>
            </a:r>
            <a:r>
              <a:rPr sz="2400" spc="-10" dirty="0">
                <a:latin typeface="Noto Sans"/>
                <a:cs typeface="Noto Sans"/>
              </a:rPr>
              <a:t>is </a:t>
            </a:r>
            <a:r>
              <a:rPr sz="2400" spc="-15" dirty="0">
                <a:latin typeface="Noto Sans"/>
                <a:cs typeface="Noto Sans"/>
              </a:rPr>
              <a:t>a way to </a:t>
            </a:r>
            <a:r>
              <a:rPr sz="2400" spc="-20" dirty="0">
                <a:latin typeface="Noto Sans"/>
                <a:cs typeface="Noto Sans"/>
              </a:rPr>
              <a:t>distribute content </a:t>
            </a:r>
            <a:r>
              <a:rPr sz="2400" spc="-15" dirty="0">
                <a:latin typeface="Noto Sans"/>
                <a:cs typeface="Noto Sans"/>
              </a:rPr>
              <a:t>to end users </a:t>
            </a:r>
            <a:r>
              <a:rPr sz="2400" spc="-20" dirty="0">
                <a:latin typeface="Noto Sans"/>
                <a:cs typeface="Noto Sans"/>
              </a:rPr>
              <a:t>with low </a:t>
            </a:r>
            <a:r>
              <a:rPr sz="2400" spc="-15" dirty="0">
                <a:latin typeface="Noto Sans"/>
                <a:cs typeface="Noto Sans"/>
              </a:rPr>
              <a:t>latency and </a:t>
            </a:r>
            <a:r>
              <a:rPr sz="2400" spc="-55" dirty="0">
                <a:latin typeface="Noto Sans"/>
                <a:cs typeface="Noto Sans"/>
              </a:rPr>
              <a:t>high </a:t>
            </a:r>
            <a:r>
              <a:rPr sz="2400" spc="-15" dirty="0">
                <a:latin typeface="Noto Sans"/>
                <a:cs typeface="Noto Sans"/>
              </a:rPr>
              <a:t>data transfer  speeds.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latin typeface="Noto Sans"/>
                <a:cs typeface="Noto Sans"/>
              </a:rPr>
              <a:t>What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purpose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10" dirty="0">
                <a:latin typeface="Noto Sans"/>
                <a:cs typeface="Noto Sans"/>
              </a:rPr>
              <a:t>Amazon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CloudFront?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58211"/>
            <a:ext cx="85445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provide disaster </a:t>
            </a:r>
            <a:r>
              <a:rPr sz="2200" spc="-5" dirty="0">
                <a:latin typeface="Noto Sans"/>
                <a:cs typeface="Noto Sans"/>
              </a:rPr>
              <a:t>recovery for </a:t>
            </a:r>
            <a:r>
              <a:rPr sz="2200" spc="-10" dirty="0">
                <a:latin typeface="Noto Sans"/>
                <a:cs typeface="Noto Sans"/>
              </a:rPr>
              <a:t>objects </a:t>
            </a:r>
            <a:r>
              <a:rPr sz="2200" spc="-5" dirty="0">
                <a:latin typeface="Noto Sans"/>
                <a:cs typeface="Noto Sans"/>
              </a:rPr>
              <a:t>stored </a:t>
            </a:r>
            <a:r>
              <a:rPr sz="2200" spc="-10" dirty="0">
                <a:latin typeface="Noto Sans"/>
                <a:cs typeface="Noto Sans"/>
              </a:rPr>
              <a:t>in your </a:t>
            </a:r>
            <a:r>
              <a:rPr sz="2200" spc="-5" dirty="0">
                <a:latin typeface="Noto Sans"/>
                <a:cs typeface="Noto Sans"/>
              </a:rPr>
              <a:t>S3</a:t>
            </a:r>
            <a:r>
              <a:rPr sz="2200" spc="-10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buckets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784219"/>
            <a:ext cx="660654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5" dirty="0">
                <a:latin typeface="Noto Sans"/>
                <a:cs typeface="Noto Sans"/>
              </a:rPr>
              <a:t>distribute content to </a:t>
            </a:r>
            <a:r>
              <a:rPr sz="2200" spc="-10" dirty="0">
                <a:latin typeface="Noto Sans"/>
                <a:cs typeface="Noto Sans"/>
              </a:rPr>
              <a:t>end </a:t>
            </a:r>
            <a:r>
              <a:rPr sz="2200" spc="-5" dirty="0">
                <a:latin typeface="Noto Sans"/>
                <a:cs typeface="Noto Sans"/>
              </a:rPr>
              <a:t>users </a:t>
            </a:r>
            <a:r>
              <a:rPr sz="2200" spc="-15" dirty="0">
                <a:latin typeface="Noto Sans"/>
                <a:cs typeface="Noto Sans"/>
              </a:rPr>
              <a:t>with </a:t>
            </a:r>
            <a:r>
              <a:rPr sz="2200" spc="-10" dirty="0">
                <a:latin typeface="Noto Sans"/>
                <a:cs typeface="Noto Sans"/>
              </a:rPr>
              <a:t>low</a:t>
            </a:r>
            <a:r>
              <a:rPr sz="2200" spc="15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latency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591304"/>
            <a:ext cx="898779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reduce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10" dirty="0">
                <a:latin typeface="Noto Sans"/>
                <a:cs typeface="Noto Sans"/>
              </a:rPr>
              <a:t>costs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35" dirty="0">
                <a:latin typeface="Noto Sans"/>
                <a:cs typeface="Noto Sans"/>
              </a:rPr>
              <a:t>running </a:t>
            </a:r>
            <a:r>
              <a:rPr sz="2200" spc="-10" dirty="0">
                <a:latin typeface="Noto Sans"/>
                <a:cs typeface="Noto Sans"/>
              </a:rPr>
              <a:t>a </a:t>
            </a:r>
            <a:r>
              <a:rPr sz="2200" spc="-5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site </a:t>
            </a:r>
            <a:r>
              <a:rPr sz="2200" dirty="0">
                <a:latin typeface="Noto Sans"/>
                <a:cs typeface="Noto Sans"/>
              </a:rPr>
              <a:t>or </a:t>
            </a:r>
            <a:r>
              <a:rPr sz="2200" spc="-5" dirty="0">
                <a:latin typeface="Noto Sans"/>
                <a:cs typeface="Noto Sans"/>
              </a:rPr>
              <a:t>media </a:t>
            </a:r>
            <a:r>
              <a:rPr sz="2200" spc="-25" dirty="0">
                <a:latin typeface="Noto Sans"/>
                <a:cs typeface="Noto Sans"/>
              </a:rPr>
              <a:t>streaming</a:t>
            </a:r>
            <a:r>
              <a:rPr sz="2200" spc="-1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service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16118"/>
            <a:ext cx="44691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host your </a:t>
            </a:r>
            <a:r>
              <a:rPr sz="2200" dirty="0">
                <a:latin typeface="Noto Sans"/>
                <a:cs typeface="Noto Sans"/>
              </a:rPr>
              <a:t>web </a:t>
            </a:r>
            <a:r>
              <a:rPr sz="2200" spc="-15" dirty="0">
                <a:latin typeface="Noto Sans"/>
                <a:cs typeface="Noto Sans"/>
              </a:rPr>
              <a:t>site </a:t>
            </a:r>
            <a:r>
              <a:rPr sz="2200" spc="-5" dirty="0">
                <a:latin typeface="Noto Sans"/>
                <a:cs typeface="Noto Sans"/>
              </a:rPr>
              <a:t>source</a:t>
            </a:r>
            <a:r>
              <a:rPr sz="2200" spc="-110" dirty="0">
                <a:latin typeface="Noto Sans"/>
                <a:cs typeface="Noto Sans"/>
              </a:rPr>
              <a:t> </a:t>
            </a:r>
            <a:r>
              <a:rPr sz="2200" spc="-5" dirty="0">
                <a:latin typeface="Noto Sans"/>
                <a:cs typeface="Noto Sans"/>
              </a:rPr>
              <a:t>code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34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1478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81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6255365" cy="9144000"/>
            <a:chOff x="0" y="0"/>
            <a:chExt cx="16255365" cy="9144000"/>
          </a:xfrm>
        </p:grpSpPr>
        <p:sp>
          <p:nvSpPr>
            <p:cNvPr id="5" name="object 5"/>
            <p:cNvSpPr/>
            <p:nvPr/>
          </p:nvSpPr>
          <p:spPr>
            <a:xfrm>
              <a:off x="0" y="1444752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00" y="1426463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6400" y="1444752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492750"/>
              <a:ext cx="7141464" cy="4593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0" y="4474462"/>
              <a:ext cx="7141464" cy="4590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06400" y="4492750"/>
              <a:ext cx="3148582" cy="459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6254984" cy="3258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40023"/>
              <a:ext cx="1463040" cy="131445"/>
            </a:xfrm>
            <a:custGeom>
              <a:avLst/>
              <a:gdLst/>
              <a:ahLst/>
              <a:cxnLst/>
              <a:rect l="l" t="t" r="r" b="b"/>
              <a:pathLst>
                <a:path w="1463040" h="131445">
                  <a:moveTo>
                    <a:pt x="14630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63040" y="131063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39" y="3240023"/>
              <a:ext cx="7101840" cy="131445"/>
            </a:xfrm>
            <a:custGeom>
              <a:avLst/>
              <a:gdLst/>
              <a:ahLst/>
              <a:cxnLst/>
              <a:rect l="l" t="t" r="r" b="b"/>
              <a:pathLst>
                <a:path w="7101840" h="131445">
                  <a:moveTo>
                    <a:pt x="71018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7101840" y="131063"/>
                  </a:lnTo>
                  <a:lnTo>
                    <a:pt x="7101840" y="0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64880" y="3240023"/>
              <a:ext cx="1405255" cy="131445"/>
            </a:xfrm>
            <a:custGeom>
              <a:avLst/>
              <a:gdLst/>
              <a:ahLst/>
              <a:cxnLst/>
              <a:rect l="l" t="t" r="r" b="b"/>
              <a:pathLst>
                <a:path w="1405254" h="131445">
                  <a:moveTo>
                    <a:pt x="1405127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405127" y="13106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0007" y="3240023"/>
              <a:ext cx="469900" cy="131445"/>
            </a:xfrm>
            <a:custGeom>
              <a:avLst/>
              <a:gdLst/>
              <a:ahLst/>
              <a:cxnLst/>
              <a:rect l="l" t="t" r="r" b="b"/>
              <a:pathLst>
                <a:path w="469900" h="131445">
                  <a:moveTo>
                    <a:pt x="469392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469392" y="131063"/>
                  </a:lnTo>
                  <a:lnTo>
                    <a:pt x="469392" y="0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3240023"/>
              <a:ext cx="167640" cy="131445"/>
            </a:xfrm>
            <a:custGeom>
              <a:avLst/>
              <a:gdLst/>
              <a:ahLst/>
              <a:cxnLst/>
              <a:rect l="l" t="t" r="r" b="b"/>
              <a:pathLst>
                <a:path w="167640" h="131445">
                  <a:moveTo>
                    <a:pt x="167640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7640" y="131063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3240023"/>
              <a:ext cx="1667510" cy="131445"/>
            </a:xfrm>
            <a:custGeom>
              <a:avLst/>
              <a:gdLst/>
              <a:ahLst/>
              <a:cxnLst/>
              <a:rect l="l" t="t" r="r" b="b"/>
              <a:pathLst>
                <a:path w="1667509" h="131445">
                  <a:moveTo>
                    <a:pt x="1667255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1667255" y="131063"/>
                  </a:lnTo>
                  <a:lnTo>
                    <a:pt x="1667255" y="0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3240023"/>
              <a:ext cx="3980815" cy="131445"/>
            </a:xfrm>
            <a:custGeom>
              <a:avLst/>
              <a:gdLst/>
              <a:ahLst/>
              <a:cxnLst/>
              <a:rect l="l" t="t" r="r" b="b"/>
              <a:pathLst>
                <a:path w="3980815" h="131445">
                  <a:moveTo>
                    <a:pt x="3980688" y="0"/>
                  </a:moveTo>
                  <a:lnTo>
                    <a:pt x="0" y="0"/>
                  </a:lnTo>
                  <a:lnTo>
                    <a:pt x="0" y="131063"/>
                  </a:lnTo>
                  <a:lnTo>
                    <a:pt x="3980688" y="131063"/>
                  </a:lnTo>
                  <a:lnTo>
                    <a:pt x="3980688" y="0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66976" y="8732518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1551238"/>
            <a:ext cx="9613265" cy="11125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3200" spc="65" dirty="0">
                <a:solidFill>
                  <a:srgbClr val="FFFFFF"/>
                </a:solidFill>
              </a:rPr>
              <a:t>Security </a:t>
            </a:r>
            <a:r>
              <a:rPr sz="3200" spc="35" dirty="0">
                <a:solidFill>
                  <a:srgbClr val="FFFFFF"/>
                </a:solidFill>
              </a:rPr>
              <a:t>and</a:t>
            </a:r>
            <a:r>
              <a:rPr sz="3200" spc="20" dirty="0">
                <a:solidFill>
                  <a:srgbClr val="FFFFFF"/>
                </a:solidFill>
              </a:rPr>
              <a:t> </a:t>
            </a:r>
            <a:r>
              <a:rPr sz="3200" spc="45" dirty="0">
                <a:solidFill>
                  <a:srgbClr val="FFFFFF"/>
                </a:solidFill>
              </a:rPr>
              <a:t>Encryption</a:t>
            </a:r>
            <a:endParaRPr sz="32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Details about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security and encryption</a:t>
            </a:r>
            <a:r>
              <a:rPr sz="2800" b="0" spc="-30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features</a:t>
            </a:r>
            <a:endParaRPr sz="2800">
              <a:latin typeface="Noto Sans"/>
              <a:cs typeface="Noto Sans"/>
            </a:endParaRPr>
          </a:p>
        </p:txBody>
      </p:sp>
      <p:pic>
        <p:nvPicPr>
          <p:cNvPr id="22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77102" y="271093"/>
            <a:ext cx="370395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Security</a:t>
            </a:r>
            <a:r>
              <a:rPr sz="3200" spc="-10" dirty="0"/>
              <a:t> </a:t>
            </a:r>
            <a:r>
              <a:rPr sz="3200" spc="65" dirty="0"/>
              <a:t>Methods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303264" y="710183"/>
            <a:ext cx="367893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1567" y="3889247"/>
            <a:ext cx="1618488" cy="1978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62705" y="5902833"/>
            <a:ext cx="169354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r>
              <a:rPr sz="2000" spc="-9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Owner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59895" y="3822191"/>
            <a:ext cx="2828544" cy="2051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424664" y="5908039"/>
            <a:ext cx="6972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18759" y="5092191"/>
            <a:ext cx="1800860" cy="76200"/>
          </a:xfrm>
          <a:custGeom>
            <a:avLst/>
            <a:gdLst/>
            <a:ahLst/>
            <a:cxnLst/>
            <a:rect l="l" t="t" r="r" b="b"/>
            <a:pathLst>
              <a:path w="1800859" h="76200">
                <a:moveTo>
                  <a:pt x="1782656" y="28829"/>
                </a:moveTo>
                <a:lnTo>
                  <a:pt x="1736851" y="28829"/>
                </a:lnTo>
                <a:lnTo>
                  <a:pt x="1736979" y="47117"/>
                </a:lnTo>
                <a:lnTo>
                  <a:pt x="1724339" y="47201"/>
                </a:lnTo>
                <a:lnTo>
                  <a:pt x="1724533" y="76200"/>
                </a:lnTo>
                <a:lnTo>
                  <a:pt x="1800479" y="37592"/>
                </a:lnTo>
                <a:lnTo>
                  <a:pt x="1782656" y="28829"/>
                </a:lnTo>
                <a:close/>
              </a:path>
              <a:path w="1800859" h="76200">
                <a:moveTo>
                  <a:pt x="1724217" y="28913"/>
                </a:moveTo>
                <a:lnTo>
                  <a:pt x="0" y="40386"/>
                </a:lnTo>
                <a:lnTo>
                  <a:pt x="0" y="58674"/>
                </a:lnTo>
                <a:lnTo>
                  <a:pt x="1724339" y="47201"/>
                </a:lnTo>
                <a:lnTo>
                  <a:pt x="1724217" y="28913"/>
                </a:lnTo>
                <a:close/>
              </a:path>
              <a:path w="1800859" h="76200">
                <a:moveTo>
                  <a:pt x="1736851" y="28829"/>
                </a:moveTo>
                <a:lnTo>
                  <a:pt x="1724217" y="28913"/>
                </a:lnTo>
                <a:lnTo>
                  <a:pt x="1724339" y="47201"/>
                </a:lnTo>
                <a:lnTo>
                  <a:pt x="1736979" y="47117"/>
                </a:lnTo>
                <a:lnTo>
                  <a:pt x="1736851" y="28829"/>
                </a:lnTo>
                <a:close/>
              </a:path>
              <a:path w="1800859" h="76200">
                <a:moveTo>
                  <a:pt x="1724024" y="0"/>
                </a:moveTo>
                <a:lnTo>
                  <a:pt x="1724217" y="28913"/>
                </a:lnTo>
                <a:lnTo>
                  <a:pt x="1782656" y="28829"/>
                </a:lnTo>
                <a:lnTo>
                  <a:pt x="172402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272016" y="4704207"/>
            <a:ext cx="1800225" cy="854710"/>
            <a:chOff x="9272016" y="4704207"/>
            <a:chExt cx="1800225" cy="854710"/>
          </a:xfrm>
        </p:grpSpPr>
        <p:sp>
          <p:nvSpPr>
            <p:cNvPr id="10" name="object 10"/>
            <p:cNvSpPr/>
            <p:nvPr/>
          </p:nvSpPr>
          <p:spPr>
            <a:xfrm>
              <a:off x="9272016" y="5092192"/>
              <a:ext cx="1800225" cy="76200"/>
            </a:xfrm>
            <a:custGeom>
              <a:avLst/>
              <a:gdLst/>
              <a:ahLst/>
              <a:cxnLst/>
              <a:rect l="l" t="t" r="r" b="b"/>
              <a:pathLst>
                <a:path w="1800225" h="76200">
                  <a:moveTo>
                    <a:pt x="76453" y="0"/>
                  </a:moveTo>
                  <a:lnTo>
                    <a:pt x="0" y="37592"/>
                  </a:lnTo>
                  <a:lnTo>
                    <a:pt x="75945" y="76200"/>
                  </a:lnTo>
                  <a:lnTo>
                    <a:pt x="76139" y="47201"/>
                  </a:lnTo>
                  <a:lnTo>
                    <a:pt x="63373" y="47117"/>
                  </a:lnTo>
                  <a:lnTo>
                    <a:pt x="63500" y="28829"/>
                  </a:lnTo>
                  <a:lnTo>
                    <a:pt x="76261" y="28829"/>
                  </a:lnTo>
                  <a:lnTo>
                    <a:pt x="76453" y="0"/>
                  </a:lnTo>
                  <a:close/>
                </a:path>
                <a:path w="1800225" h="76200">
                  <a:moveTo>
                    <a:pt x="76261" y="28913"/>
                  </a:moveTo>
                  <a:lnTo>
                    <a:pt x="76139" y="47201"/>
                  </a:lnTo>
                  <a:lnTo>
                    <a:pt x="1799970" y="58674"/>
                  </a:lnTo>
                  <a:lnTo>
                    <a:pt x="1800098" y="40386"/>
                  </a:lnTo>
                  <a:lnTo>
                    <a:pt x="76261" y="28913"/>
                  </a:lnTo>
                  <a:close/>
                </a:path>
                <a:path w="1800225" h="76200">
                  <a:moveTo>
                    <a:pt x="63500" y="28829"/>
                  </a:moveTo>
                  <a:lnTo>
                    <a:pt x="63373" y="47117"/>
                  </a:lnTo>
                  <a:lnTo>
                    <a:pt x="76139" y="47201"/>
                  </a:lnTo>
                  <a:lnTo>
                    <a:pt x="76261" y="28913"/>
                  </a:lnTo>
                  <a:lnTo>
                    <a:pt x="63500" y="28829"/>
                  </a:lnTo>
                  <a:close/>
                </a:path>
                <a:path w="1800225" h="76200">
                  <a:moveTo>
                    <a:pt x="76261" y="28829"/>
                  </a:moveTo>
                  <a:lnTo>
                    <a:pt x="63500" y="28829"/>
                  </a:lnTo>
                  <a:lnTo>
                    <a:pt x="76261" y="2891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14230" y="4710303"/>
              <a:ext cx="825500" cy="842010"/>
            </a:xfrm>
            <a:custGeom>
              <a:avLst/>
              <a:gdLst/>
              <a:ahLst/>
              <a:cxnLst/>
              <a:rect l="l" t="t" r="r" b="b"/>
              <a:pathLst>
                <a:path w="825500" h="842010">
                  <a:moveTo>
                    <a:pt x="654176" y="0"/>
                  </a:moveTo>
                  <a:lnTo>
                    <a:pt x="412750" y="249555"/>
                  </a:lnTo>
                  <a:lnTo>
                    <a:pt x="171323" y="0"/>
                  </a:lnTo>
                  <a:lnTo>
                    <a:pt x="0" y="165735"/>
                  </a:lnTo>
                  <a:lnTo>
                    <a:pt x="246888" y="421005"/>
                  </a:lnTo>
                  <a:lnTo>
                    <a:pt x="0" y="676275"/>
                  </a:lnTo>
                  <a:lnTo>
                    <a:pt x="171323" y="842010"/>
                  </a:lnTo>
                  <a:lnTo>
                    <a:pt x="412750" y="592455"/>
                  </a:lnTo>
                  <a:lnTo>
                    <a:pt x="654176" y="842010"/>
                  </a:lnTo>
                  <a:lnTo>
                    <a:pt x="825500" y="676275"/>
                  </a:lnTo>
                  <a:lnTo>
                    <a:pt x="578612" y="421005"/>
                  </a:lnTo>
                  <a:lnTo>
                    <a:pt x="825500" y="165735"/>
                  </a:lnTo>
                  <a:lnTo>
                    <a:pt x="6541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4230" y="4710303"/>
              <a:ext cx="825500" cy="842010"/>
            </a:xfrm>
            <a:custGeom>
              <a:avLst/>
              <a:gdLst/>
              <a:ahLst/>
              <a:cxnLst/>
              <a:rect l="l" t="t" r="r" b="b"/>
              <a:pathLst>
                <a:path w="825500" h="842010">
                  <a:moveTo>
                    <a:pt x="0" y="165735"/>
                  </a:moveTo>
                  <a:lnTo>
                    <a:pt x="171323" y="0"/>
                  </a:lnTo>
                  <a:lnTo>
                    <a:pt x="412750" y="249555"/>
                  </a:lnTo>
                  <a:lnTo>
                    <a:pt x="654176" y="0"/>
                  </a:lnTo>
                  <a:lnTo>
                    <a:pt x="825500" y="165735"/>
                  </a:lnTo>
                  <a:lnTo>
                    <a:pt x="578612" y="421005"/>
                  </a:lnTo>
                  <a:lnTo>
                    <a:pt x="825500" y="676275"/>
                  </a:lnTo>
                  <a:lnTo>
                    <a:pt x="654176" y="842010"/>
                  </a:lnTo>
                  <a:lnTo>
                    <a:pt x="412750" y="592455"/>
                  </a:lnTo>
                  <a:lnTo>
                    <a:pt x="171323" y="842010"/>
                  </a:lnTo>
                  <a:lnTo>
                    <a:pt x="0" y="676275"/>
                  </a:lnTo>
                  <a:lnTo>
                    <a:pt x="246888" y="421005"/>
                  </a:lnTo>
                  <a:lnTo>
                    <a:pt x="0" y="165735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20025" y="5968364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k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94447" y="4178808"/>
            <a:ext cx="1682496" cy="1743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7239" y="1098550"/>
            <a:ext cx="13216255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All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stored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 Amazon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is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secure by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default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as only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 and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object owners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have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</a:t>
            </a:r>
            <a:r>
              <a:rPr sz="2200" spc="8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resources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they</a:t>
            </a:r>
            <a:r>
              <a:rPr sz="2200" spc="-10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create.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8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0085" y="271093"/>
            <a:ext cx="31984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65" dirty="0"/>
              <a:t>Bucket</a:t>
            </a:r>
            <a:r>
              <a:rPr sz="3200" spc="-40" dirty="0"/>
              <a:t> </a:t>
            </a:r>
            <a:r>
              <a:rPr sz="3200" spc="60" dirty="0"/>
              <a:t>Policies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541007" y="710183"/>
            <a:ext cx="316687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51342" y="8516213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k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37576" y="6699504"/>
            <a:ext cx="1682496" cy="1743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2114" y="3575684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72271" y="2136648"/>
            <a:ext cx="1149096" cy="1402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88507" y="3549141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39967" y="2121407"/>
            <a:ext cx="1072895" cy="1420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39347" y="3568445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86871" y="2185416"/>
            <a:ext cx="1106424" cy="1353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411721" y="3819778"/>
            <a:ext cx="4853940" cy="2786380"/>
            <a:chOff x="6411721" y="3819778"/>
            <a:chExt cx="4853940" cy="2786380"/>
          </a:xfrm>
        </p:grpSpPr>
        <p:sp>
          <p:nvSpPr>
            <p:cNvPr id="13" name="object 13"/>
            <p:cNvSpPr/>
            <p:nvPr/>
          </p:nvSpPr>
          <p:spPr>
            <a:xfrm>
              <a:off x="6411722" y="3835018"/>
              <a:ext cx="2472055" cy="2771140"/>
            </a:xfrm>
            <a:custGeom>
              <a:avLst/>
              <a:gdLst/>
              <a:ahLst/>
              <a:cxnLst/>
              <a:rect l="l" t="t" r="r" b="b"/>
              <a:pathLst>
                <a:path w="2472054" h="2771140">
                  <a:moveTo>
                    <a:pt x="2081530" y="2770886"/>
                  </a:moveTo>
                  <a:lnTo>
                    <a:pt x="2073275" y="2725547"/>
                  </a:lnTo>
                  <a:lnTo>
                    <a:pt x="2066290" y="2687066"/>
                  </a:lnTo>
                  <a:lnTo>
                    <a:pt x="2043137" y="2704427"/>
                  </a:lnTo>
                  <a:lnTo>
                    <a:pt x="14732" y="0"/>
                  </a:lnTo>
                  <a:lnTo>
                    <a:pt x="0" y="10922"/>
                  </a:lnTo>
                  <a:lnTo>
                    <a:pt x="2028545" y="2715374"/>
                  </a:lnTo>
                  <a:lnTo>
                    <a:pt x="2005330" y="2732786"/>
                  </a:lnTo>
                  <a:lnTo>
                    <a:pt x="2081530" y="2770886"/>
                  </a:lnTo>
                  <a:close/>
                </a:path>
                <a:path w="2472054" h="2771140">
                  <a:moveTo>
                    <a:pt x="2471674" y="2694559"/>
                  </a:moveTo>
                  <a:lnTo>
                    <a:pt x="2442705" y="2694851"/>
                  </a:lnTo>
                  <a:lnTo>
                    <a:pt x="2415286" y="118110"/>
                  </a:lnTo>
                  <a:lnTo>
                    <a:pt x="2396998" y="118364"/>
                  </a:lnTo>
                  <a:lnTo>
                    <a:pt x="2424417" y="2695041"/>
                  </a:lnTo>
                  <a:lnTo>
                    <a:pt x="2395474" y="2695321"/>
                  </a:lnTo>
                  <a:lnTo>
                    <a:pt x="2434336" y="2771140"/>
                  </a:lnTo>
                  <a:lnTo>
                    <a:pt x="2465222" y="2707767"/>
                  </a:lnTo>
                  <a:lnTo>
                    <a:pt x="2471674" y="269455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18956" y="4861813"/>
              <a:ext cx="825500" cy="840740"/>
            </a:xfrm>
            <a:custGeom>
              <a:avLst/>
              <a:gdLst/>
              <a:ahLst/>
              <a:cxnLst/>
              <a:rect l="l" t="t" r="r" b="b"/>
              <a:pathLst>
                <a:path w="825500" h="840739">
                  <a:moveTo>
                    <a:pt x="654050" y="0"/>
                  </a:moveTo>
                  <a:lnTo>
                    <a:pt x="412623" y="249047"/>
                  </a:lnTo>
                  <a:lnTo>
                    <a:pt x="171196" y="0"/>
                  </a:lnTo>
                  <a:lnTo>
                    <a:pt x="0" y="165988"/>
                  </a:lnTo>
                  <a:lnTo>
                    <a:pt x="246507" y="420370"/>
                  </a:lnTo>
                  <a:lnTo>
                    <a:pt x="0" y="674751"/>
                  </a:lnTo>
                  <a:lnTo>
                    <a:pt x="171196" y="840739"/>
                  </a:lnTo>
                  <a:lnTo>
                    <a:pt x="412623" y="591693"/>
                  </a:lnTo>
                  <a:lnTo>
                    <a:pt x="654050" y="840739"/>
                  </a:lnTo>
                  <a:lnTo>
                    <a:pt x="825246" y="674751"/>
                  </a:lnTo>
                  <a:lnTo>
                    <a:pt x="578739" y="420370"/>
                  </a:lnTo>
                  <a:lnTo>
                    <a:pt x="825246" y="165988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18956" y="4861813"/>
              <a:ext cx="825500" cy="840740"/>
            </a:xfrm>
            <a:custGeom>
              <a:avLst/>
              <a:gdLst/>
              <a:ahLst/>
              <a:cxnLst/>
              <a:rect l="l" t="t" r="r" b="b"/>
              <a:pathLst>
                <a:path w="825500" h="840739">
                  <a:moveTo>
                    <a:pt x="0" y="165988"/>
                  </a:moveTo>
                  <a:lnTo>
                    <a:pt x="171196" y="0"/>
                  </a:lnTo>
                  <a:lnTo>
                    <a:pt x="412623" y="249047"/>
                  </a:lnTo>
                  <a:lnTo>
                    <a:pt x="654050" y="0"/>
                  </a:lnTo>
                  <a:lnTo>
                    <a:pt x="825246" y="165988"/>
                  </a:lnTo>
                  <a:lnTo>
                    <a:pt x="578739" y="420370"/>
                  </a:lnTo>
                  <a:lnTo>
                    <a:pt x="825246" y="674751"/>
                  </a:lnTo>
                  <a:lnTo>
                    <a:pt x="654050" y="840739"/>
                  </a:lnTo>
                  <a:lnTo>
                    <a:pt x="412623" y="591693"/>
                  </a:lnTo>
                  <a:lnTo>
                    <a:pt x="171196" y="840739"/>
                  </a:lnTo>
                  <a:lnTo>
                    <a:pt x="0" y="674751"/>
                  </a:lnTo>
                  <a:lnTo>
                    <a:pt x="246507" y="420370"/>
                  </a:lnTo>
                  <a:lnTo>
                    <a:pt x="0" y="16598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83623" y="3819778"/>
              <a:ext cx="2081530" cy="2771140"/>
            </a:xfrm>
            <a:custGeom>
              <a:avLst/>
              <a:gdLst/>
              <a:ahLst/>
              <a:cxnLst/>
              <a:rect l="l" t="t" r="r" b="b"/>
              <a:pathLst>
                <a:path w="2081529" h="2771140">
                  <a:moveTo>
                    <a:pt x="15240" y="2687066"/>
                  </a:moveTo>
                  <a:lnTo>
                    <a:pt x="0" y="2770886"/>
                  </a:lnTo>
                  <a:lnTo>
                    <a:pt x="76200" y="2732786"/>
                  </a:lnTo>
                  <a:lnTo>
                    <a:pt x="66548" y="2725547"/>
                  </a:lnTo>
                  <a:lnTo>
                    <a:pt x="45466" y="2725547"/>
                  </a:lnTo>
                  <a:lnTo>
                    <a:pt x="30733" y="2714498"/>
                  </a:lnTo>
                  <a:lnTo>
                    <a:pt x="38324" y="2704379"/>
                  </a:lnTo>
                  <a:lnTo>
                    <a:pt x="15240" y="2687066"/>
                  </a:lnTo>
                  <a:close/>
                </a:path>
                <a:path w="2081529" h="2771140">
                  <a:moveTo>
                    <a:pt x="38324" y="2704379"/>
                  </a:moveTo>
                  <a:lnTo>
                    <a:pt x="30733" y="2714498"/>
                  </a:lnTo>
                  <a:lnTo>
                    <a:pt x="45466" y="2725547"/>
                  </a:lnTo>
                  <a:lnTo>
                    <a:pt x="53055" y="2715427"/>
                  </a:lnTo>
                  <a:lnTo>
                    <a:pt x="38324" y="2704379"/>
                  </a:lnTo>
                  <a:close/>
                </a:path>
                <a:path w="2081529" h="2771140">
                  <a:moveTo>
                    <a:pt x="53055" y="2715427"/>
                  </a:moveTo>
                  <a:lnTo>
                    <a:pt x="45466" y="2725547"/>
                  </a:lnTo>
                  <a:lnTo>
                    <a:pt x="66548" y="2725547"/>
                  </a:lnTo>
                  <a:lnTo>
                    <a:pt x="53055" y="2715427"/>
                  </a:lnTo>
                  <a:close/>
                </a:path>
                <a:path w="2081529" h="2771140">
                  <a:moveTo>
                    <a:pt x="2066925" y="0"/>
                  </a:moveTo>
                  <a:lnTo>
                    <a:pt x="38324" y="2704379"/>
                  </a:lnTo>
                  <a:lnTo>
                    <a:pt x="53055" y="2715427"/>
                  </a:lnTo>
                  <a:lnTo>
                    <a:pt x="2081529" y="10922"/>
                  </a:lnTo>
                  <a:lnTo>
                    <a:pt x="206692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12863" y="4806695"/>
              <a:ext cx="1213103" cy="10850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6421" y="4929758"/>
              <a:ext cx="825500" cy="842010"/>
            </a:xfrm>
            <a:custGeom>
              <a:avLst/>
              <a:gdLst/>
              <a:ahLst/>
              <a:cxnLst/>
              <a:rect l="l" t="t" r="r" b="b"/>
              <a:pathLst>
                <a:path w="825500" h="842010">
                  <a:moveTo>
                    <a:pt x="654176" y="0"/>
                  </a:moveTo>
                  <a:lnTo>
                    <a:pt x="412750" y="249554"/>
                  </a:lnTo>
                  <a:lnTo>
                    <a:pt x="171323" y="0"/>
                  </a:lnTo>
                  <a:lnTo>
                    <a:pt x="0" y="165735"/>
                  </a:lnTo>
                  <a:lnTo>
                    <a:pt x="246887" y="421004"/>
                  </a:lnTo>
                  <a:lnTo>
                    <a:pt x="0" y="676275"/>
                  </a:lnTo>
                  <a:lnTo>
                    <a:pt x="171323" y="842010"/>
                  </a:lnTo>
                  <a:lnTo>
                    <a:pt x="412750" y="592454"/>
                  </a:lnTo>
                  <a:lnTo>
                    <a:pt x="654176" y="842010"/>
                  </a:lnTo>
                  <a:lnTo>
                    <a:pt x="825500" y="676275"/>
                  </a:lnTo>
                  <a:lnTo>
                    <a:pt x="578611" y="421004"/>
                  </a:lnTo>
                  <a:lnTo>
                    <a:pt x="825500" y="165735"/>
                  </a:lnTo>
                  <a:lnTo>
                    <a:pt x="6541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26421" y="4929758"/>
              <a:ext cx="825500" cy="842010"/>
            </a:xfrm>
            <a:custGeom>
              <a:avLst/>
              <a:gdLst/>
              <a:ahLst/>
              <a:cxnLst/>
              <a:rect l="l" t="t" r="r" b="b"/>
              <a:pathLst>
                <a:path w="825500" h="842010">
                  <a:moveTo>
                    <a:pt x="0" y="165735"/>
                  </a:moveTo>
                  <a:lnTo>
                    <a:pt x="171323" y="0"/>
                  </a:lnTo>
                  <a:lnTo>
                    <a:pt x="412750" y="249554"/>
                  </a:lnTo>
                  <a:lnTo>
                    <a:pt x="654176" y="0"/>
                  </a:lnTo>
                  <a:lnTo>
                    <a:pt x="825500" y="165735"/>
                  </a:lnTo>
                  <a:lnTo>
                    <a:pt x="578611" y="421004"/>
                  </a:lnTo>
                  <a:lnTo>
                    <a:pt x="825500" y="676275"/>
                  </a:lnTo>
                  <a:lnTo>
                    <a:pt x="654176" y="842010"/>
                  </a:lnTo>
                  <a:lnTo>
                    <a:pt x="412750" y="592454"/>
                  </a:lnTo>
                  <a:lnTo>
                    <a:pt x="171323" y="842010"/>
                  </a:lnTo>
                  <a:lnTo>
                    <a:pt x="0" y="676275"/>
                  </a:lnTo>
                  <a:lnTo>
                    <a:pt x="246887" y="421004"/>
                  </a:lnTo>
                  <a:lnTo>
                    <a:pt x="0" y="165735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77239" y="1098550"/>
            <a:ext cx="1308989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policies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are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created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add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or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deny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permissions across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some or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all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of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objects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within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an</a:t>
            </a:r>
            <a:r>
              <a:rPr sz="2200" spc="-6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bucket.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can define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by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creating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and </a:t>
            </a:r>
            <a:r>
              <a:rPr sz="2200" spc="-30" dirty="0">
                <a:solidFill>
                  <a:srgbClr val="3E3E3E"/>
                </a:solidFill>
                <a:latin typeface="Noto Sans"/>
                <a:cs typeface="Noto Sans"/>
              </a:rPr>
              <a:t>keeping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 Control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Lists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up-to-date.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23" name="Picture 2" descr="C:\Users\Administrator\Desktop\KLE BC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0126" y="271093"/>
            <a:ext cx="25552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10" dirty="0"/>
              <a:t>IAM</a:t>
            </a:r>
            <a:r>
              <a:rPr sz="3200" spc="-65" dirty="0"/>
              <a:t> </a:t>
            </a:r>
            <a:r>
              <a:rPr sz="3200" spc="60" dirty="0"/>
              <a:t>Policies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35481" y="1264412"/>
            <a:ext cx="13520419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solidFill>
                  <a:srgbClr val="3E3E3E"/>
                </a:solidFill>
                <a:latin typeface="Noto Sans"/>
                <a:cs typeface="Noto Sans"/>
              </a:rPr>
              <a:t>IAM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policies can be created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allow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roles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inherit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specific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permissions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 S3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buckets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or</a:t>
            </a:r>
            <a:r>
              <a:rPr sz="2200" spc="114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objects.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9335" y="710183"/>
            <a:ext cx="247497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23607" y="7730134"/>
            <a:ext cx="22301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Simplilearn Bucket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77911" y="6662928"/>
            <a:ext cx="880872" cy="91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998464" y="3371088"/>
            <a:ext cx="4185285" cy="701675"/>
            <a:chOff x="5998464" y="3371088"/>
            <a:chExt cx="4185285" cy="701675"/>
          </a:xfrm>
        </p:grpSpPr>
        <p:sp>
          <p:nvSpPr>
            <p:cNvPr id="8" name="object 8"/>
            <p:cNvSpPr/>
            <p:nvPr/>
          </p:nvSpPr>
          <p:spPr>
            <a:xfrm>
              <a:off x="6030468" y="3375660"/>
              <a:ext cx="4111625" cy="8890"/>
            </a:xfrm>
            <a:custGeom>
              <a:avLst/>
              <a:gdLst/>
              <a:ahLst/>
              <a:cxnLst/>
              <a:rect l="l" t="t" r="r" b="b"/>
              <a:pathLst>
                <a:path w="4111625" h="8889">
                  <a:moveTo>
                    <a:pt x="4111243" y="888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98464" y="3375659"/>
              <a:ext cx="4185285" cy="697230"/>
            </a:xfrm>
            <a:custGeom>
              <a:avLst/>
              <a:gdLst/>
              <a:ahLst/>
              <a:cxnLst/>
              <a:rect l="l" t="t" r="r" b="b"/>
              <a:pathLst>
                <a:path w="4185284" h="697229">
                  <a:moveTo>
                    <a:pt x="76200" y="620903"/>
                  </a:moveTo>
                  <a:lnTo>
                    <a:pt x="44450" y="620903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620903"/>
                  </a:lnTo>
                  <a:lnTo>
                    <a:pt x="0" y="620903"/>
                  </a:lnTo>
                  <a:lnTo>
                    <a:pt x="38100" y="697103"/>
                  </a:lnTo>
                  <a:lnTo>
                    <a:pt x="69850" y="633603"/>
                  </a:lnTo>
                  <a:lnTo>
                    <a:pt x="76200" y="620903"/>
                  </a:lnTo>
                  <a:close/>
                </a:path>
                <a:path w="4185284" h="697229">
                  <a:moveTo>
                    <a:pt x="2733040" y="399288"/>
                  </a:moveTo>
                  <a:lnTo>
                    <a:pt x="2720340" y="392938"/>
                  </a:lnTo>
                  <a:lnTo>
                    <a:pt x="2656840" y="361188"/>
                  </a:lnTo>
                  <a:lnTo>
                    <a:pt x="2656840" y="392938"/>
                  </a:lnTo>
                  <a:lnTo>
                    <a:pt x="1473708" y="392938"/>
                  </a:lnTo>
                  <a:lnTo>
                    <a:pt x="1473708" y="405638"/>
                  </a:lnTo>
                  <a:lnTo>
                    <a:pt x="2656840" y="405638"/>
                  </a:lnTo>
                  <a:lnTo>
                    <a:pt x="2656840" y="437388"/>
                  </a:lnTo>
                  <a:lnTo>
                    <a:pt x="2720340" y="405638"/>
                  </a:lnTo>
                  <a:lnTo>
                    <a:pt x="2733040" y="399288"/>
                  </a:lnTo>
                  <a:close/>
                </a:path>
                <a:path w="4185284" h="697229">
                  <a:moveTo>
                    <a:pt x="4184904" y="620903"/>
                  </a:moveTo>
                  <a:lnTo>
                    <a:pt x="4153154" y="620903"/>
                  </a:lnTo>
                  <a:lnTo>
                    <a:pt x="4153154" y="0"/>
                  </a:lnTo>
                  <a:lnTo>
                    <a:pt x="4140454" y="0"/>
                  </a:lnTo>
                  <a:lnTo>
                    <a:pt x="4140454" y="620903"/>
                  </a:lnTo>
                  <a:lnTo>
                    <a:pt x="4108704" y="620903"/>
                  </a:lnTo>
                  <a:lnTo>
                    <a:pt x="4146804" y="697103"/>
                  </a:lnTo>
                  <a:lnTo>
                    <a:pt x="4178554" y="633603"/>
                  </a:lnTo>
                  <a:lnTo>
                    <a:pt x="4184904" y="6209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935468" y="3268979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>
                <a:moveTo>
                  <a:pt x="0" y="0"/>
                </a:moveTo>
                <a:lnTo>
                  <a:pt x="333121" y="0"/>
                </a:lnTo>
              </a:path>
            </a:pathLst>
          </a:custGeom>
          <a:ln w="914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75447" y="2017776"/>
            <a:ext cx="6858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10704" y="2892932"/>
            <a:ext cx="14147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Admin</a:t>
            </a:r>
            <a:r>
              <a:rPr sz="2000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User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19928" y="4206240"/>
            <a:ext cx="1027176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98664" y="4206240"/>
            <a:ext cx="1027176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659111" y="4206240"/>
            <a:ext cx="1030224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67502" y="4959807"/>
            <a:ext cx="6972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94117" y="4959807"/>
            <a:ext cx="6972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27514" y="4959807"/>
            <a:ext cx="6972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0976" y="5338825"/>
            <a:ext cx="4148454" cy="900430"/>
          </a:xfrm>
          <a:custGeom>
            <a:avLst/>
            <a:gdLst/>
            <a:ahLst/>
            <a:cxnLst/>
            <a:rect l="l" t="t" r="r" b="b"/>
            <a:pathLst>
              <a:path w="4148454" h="900429">
                <a:moveTo>
                  <a:pt x="1999869" y="896620"/>
                </a:moveTo>
                <a:lnTo>
                  <a:pt x="1983397" y="876554"/>
                </a:lnTo>
                <a:lnTo>
                  <a:pt x="1945894" y="830834"/>
                </a:lnTo>
                <a:lnTo>
                  <a:pt x="1932927" y="859840"/>
                </a:lnTo>
                <a:lnTo>
                  <a:pt x="5080" y="0"/>
                </a:lnTo>
                <a:lnTo>
                  <a:pt x="0" y="11684"/>
                </a:lnTo>
                <a:lnTo>
                  <a:pt x="1927745" y="871410"/>
                </a:lnTo>
                <a:lnTo>
                  <a:pt x="1914779" y="900430"/>
                </a:lnTo>
                <a:lnTo>
                  <a:pt x="1999869" y="896620"/>
                </a:lnTo>
                <a:close/>
              </a:path>
              <a:path w="4148454" h="900429">
                <a:moveTo>
                  <a:pt x="2119376" y="820420"/>
                </a:moveTo>
                <a:lnTo>
                  <a:pt x="2087626" y="820420"/>
                </a:lnTo>
                <a:lnTo>
                  <a:pt x="2087626" y="5842"/>
                </a:lnTo>
                <a:lnTo>
                  <a:pt x="2074926" y="5842"/>
                </a:lnTo>
                <a:lnTo>
                  <a:pt x="2074926" y="820420"/>
                </a:lnTo>
                <a:lnTo>
                  <a:pt x="2043176" y="820420"/>
                </a:lnTo>
                <a:lnTo>
                  <a:pt x="2081276" y="896620"/>
                </a:lnTo>
                <a:lnTo>
                  <a:pt x="2113026" y="833120"/>
                </a:lnTo>
                <a:lnTo>
                  <a:pt x="2119376" y="820420"/>
                </a:lnTo>
                <a:close/>
              </a:path>
              <a:path w="4148454" h="900429">
                <a:moveTo>
                  <a:pt x="4148328" y="11684"/>
                </a:moveTo>
                <a:lnTo>
                  <a:pt x="4143121" y="0"/>
                </a:lnTo>
                <a:lnTo>
                  <a:pt x="2215324" y="859815"/>
                </a:lnTo>
                <a:lnTo>
                  <a:pt x="2202434" y="830834"/>
                </a:lnTo>
                <a:lnTo>
                  <a:pt x="2148332" y="896620"/>
                </a:lnTo>
                <a:lnTo>
                  <a:pt x="2233422" y="900430"/>
                </a:lnTo>
                <a:lnTo>
                  <a:pt x="2222779" y="876554"/>
                </a:lnTo>
                <a:lnTo>
                  <a:pt x="2220480" y="871397"/>
                </a:lnTo>
                <a:lnTo>
                  <a:pt x="4148328" y="1168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26528" y="6267399"/>
            <a:ext cx="11899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Read</a:t>
            </a:r>
            <a:r>
              <a:rPr sz="2000" spc="-4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only</a:t>
            </a:r>
            <a:endParaRPr sz="2000">
              <a:latin typeface="Noto Sans"/>
              <a:cs typeface="Noto Sans"/>
            </a:endParaRPr>
          </a:p>
        </p:txBody>
      </p:sp>
      <p:pic>
        <p:nvPicPr>
          <p:cNvPr id="23" name="Picture 2" descr="C:\Users\Administrator\Desktop\KLE BC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71600" y="72390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2991" y="271093"/>
            <a:ext cx="59683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0" dirty="0"/>
              <a:t>Query </a:t>
            </a:r>
            <a:r>
              <a:rPr sz="3200" spc="25" dirty="0"/>
              <a:t>String</a:t>
            </a:r>
            <a:r>
              <a:rPr sz="3200" spc="5" dirty="0"/>
              <a:t> </a:t>
            </a:r>
            <a:r>
              <a:rPr sz="3200" spc="55" dirty="0"/>
              <a:t>Authentication</a:t>
            </a:r>
            <a:endParaRPr sz="32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88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172455" y="710183"/>
            <a:ext cx="596493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5481" y="1261364"/>
            <a:ext cx="13219430" cy="14292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You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can use </a:t>
            </a: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Query </a:t>
            </a:r>
            <a:r>
              <a:rPr sz="2400" spc="-3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sz="2400" spc="-1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authentication to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share Amazon </a:t>
            </a: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S3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objects </a:t>
            </a:r>
            <a:r>
              <a:rPr sz="2400" spc="-3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through </a:t>
            </a: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URLs </a:t>
            </a:r>
            <a:r>
              <a:rPr sz="2400" spc="-2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that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are valid </a:t>
            </a: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sz="2400" spc="6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specified </a:t>
            </a:r>
            <a:r>
              <a:rPr sz="2400" spc="-5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period </a:t>
            </a:r>
            <a:r>
              <a:rPr sz="240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sz="2400" spc="-3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dirty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sz="2400" spc="-10" dirty="0" smtClean="0">
                <a:solidFill>
                  <a:srgbClr val="3E3E3E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spc="-10" dirty="0" smtClean="0">
              <a:solidFill>
                <a:srgbClr val="3E3E3E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lang="en-IN" sz="2200" spc="-10" dirty="0" smtClean="0">
              <a:solidFill>
                <a:srgbClr val="3E3E3E"/>
              </a:solidFill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endParaRPr sz="2200" dirty="0">
              <a:latin typeface="Noto Sans"/>
              <a:cs typeface="Noto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1200" y="5105400"/>
            <a:ext cx="1158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https://s3.amazonaws.com/examplebucket/test.txt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?X-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-Algorithm=AWS4-HMAC-SHA256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&amp;X-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-Credential=&lt;your-access-key-id&gt;/20130721/us-east-1/s3/aws4_request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&amp;X-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-Date=20130721T201207Z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&amp;X-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-Expires=86400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&amp;X-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SignedHeaders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=host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&amp;X-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Amz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-Signature=&lt;signature-value&gt;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1400" y="2362200"/>
            <a:ext cx="1295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Query String Authentication is where the access credentials (consumer key and consumer secret) are sent with each HTTP request as URL query parameters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632200" y="3810000"/>
            <a:ext cx="6470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/>
              <a:t>The following is an example presigned URL.</a:t>
            </a:r>
            <a:endParaRPr lang="en-IN" sz="28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1111" y="271093"/>
            <a:ext cx="557974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0" dirty="0"/>
              <a:t>Encryption—Data</a:t>
            </a:r>
            <a:r>
              <a:rPr sz="3200" spc="75" dirty="0"/>
              <a:t> </a:t>
            </a:r>
            <a:r>
              <a:rPr sz="3200" spc="60" dirty="0"/>
              <a:t>Transfer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89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385815" y="710183"/>
            <a:ext cx="5519928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5481" y="1261364"/>
            <a:ext cx="1295400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Using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Amazon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SSL-encrypted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endpoints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that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use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HTTPS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protocol, you can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securely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upload</a:t>
            </a:r>
            <a:r>
              <a:rPr sz="2200" spc="10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or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download your</a:t>
            </a:r>
            <a:r>
              <a:rPr sz="22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data.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9794" y="271093"/>
            <a:ext cx="17595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Scalable</a:t>
            </a:r>
            <a:endParaRPr sz="32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017520" y="4556759"/>
            <a:ext cx="832104" cy="114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7583" y="4556759"/>
            <a:ext cx="832103" cy="114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6556" y="5074920"/>
            <a:ext cx="1424940" cy="76200"/>
          </a:xfrm>
          <a:custGeom>
            <a:avLst/>
            <a:gdLst/>
            <a:ahLst/>
            <a:cxnLst/>
            <a:rect l="l" t="t" r="r" b="b"/>
            <a:pathLst>
              <a:path w="1424940" h="76200">
                <a:moveTo>
                  <a:pt x="1348359" y="0"/>
                </a:moveTo>
                <a:lnTo>
                  <a:pt x="1348359" y="76200"/>
                </a:lnTo>
                <a:lnTo>
                  <a:pt x="1411859" y="44450"/>
                </a:lnTo>
                <a:lnTo>
                  <a:pt x="1361059" y="44450"/>
                </a:lnTo>
                <a:lnTo>
                  <a:pt x="1361059" y="31750"/>
                </a:lnTo>
                <a:lnTo>
                  <a:pt x="1411859" y="31750"/>
                </a:lnTo>
                <a:lnTo>
                  <a:pt x="1348359" y="0"/>
                </a:lnTo>
                <a:close/>
              </a:path>
              <a:path w="1424940" h="76200">
                <a:moveTo>
                  <a:pt x="134835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348359" y="44450"/>
                </a:lnTo>
                <a:lnTo>
                  <a:pt x="1348359" y="31750"/>
                </a:lnTo>
                <a:close/>
              </a:path>
              <a:path w="1424940" h="76200">
                <a:moveTo>
                  <a:pt x="1411859" y="31750"/>
                </a:moveTo>
                <a:lnTo>
                  <a:pt x="1361059" y="31750"/>
                </a:lnTo>
                <a:lnTo>
                  <a:pt x="1361059" y="44450"/>
                </a:lnTo>
                <a:lnTo>
                  <a:pt x="1411859" y="44450"/>
                </a:lnTo>
                <a:lnTo>
                  <a:pt x="1424559" y="38100"/>
                </a:lnTo>
                <a:lnTo>
                  <a:pt x="1411859" y="31750"/>
                </a:lnTo>
                <a:close/>
              </a:path>
            </a:pathLst>
          </a:custGeom>
          <a:solidFill>
            <a:srgbClr val="ED89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3728" y="3941064"/>
            <a:ext cx="1392935" cy="1959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94266" y="5962903"/>
            <a:ext cx="929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Noto Sans"/>
                <a:cs typeface="Noto Sans"/>
              </a:rPr>
              <a:t>S</a:t>
            </a:r>
            <a:r>
              <a:rPr sz="2000" spc="-30" dirty="0">
                <a:latin typeface="Noto Sans"/>
                <a:cs typeface="Noto Sans"/>
              </a:rPr>
              <a:t>t</a:t>
            </a:r>
            <a:r>
              <a:rPr sz="2000" spc="-45" dirty="0">
                <a:latin typeface="Noto Sans"/>
                <a:cs typeface="Noto Sans"/>
              </a:rPr>
              <a:t>ora</a:t>
            </a:r>
            <a:r>
              <a:rPr sz="2000" spc="-70" dirty="0">
                <a:latin typeface="Noto Sans"/>
                <a:cs typeface="Noto Sans"/>
              </a:rPr>
              <a:t>g</a:t>
            </a:r>
            <a:r>
              <a:rPr sz="2000" spc="-15" dirty="0">
                <a:latin typeface="Noto Sans"/>
                <a:cs typeface="Noto Sans"/>
              </a:rPr>
              <a:t>e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00" y="4556759"/>
            <a:ext cx="835151" cy="114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94959" y="4556759"/>
            <a:ext cx="832103" cy="114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27219" y="5707456"/>
            <a:ext cx="581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Noto Sans"/>
                <a:cs typeface="Noto Sans"/>
              </a:rPr>
              <a:t>D</a:t>
            </a:r>
            <a:r>
              <a:rPr sz="2000" spc="-25" dirty="0">
                <a:latin typeface="Noto Sans"/>
                <a:cs typeface="Noto Sans"/>
              </a:rPr>
              <a:t>a</a:t>
            </a:r>
            <a:r>
              <a:rPr sz="2000" spc="-30" dirty="0">
                <a:latin typeface="Noto Sans"/>
                <a:cs typeface="Noto Sans"/>
              </a:rPr>
              <a:t>t</a:t>
            </a:r>
            <a:r>
              <a:rPr sz="2000" spc="-15" dirty="0">
                <a:latin typeface="Noto Sans"/>
                <a:cs typeface="Noto Sans"/>
              </a:rPr>
              <a:t>a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23759" y="710183"/>
            <a:ext cx="1819655" cy="256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77239" y="1098550"/>
            <a:ext cx="13550900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Noto Sans"/>
                <a:cs typeface="Noto Sans"/>
              </a:rPr>
              <a:t>Amazon S3 </a:t>
            </a:r>
            <a:r>
              <a:rPr sz="2200" spc="-10" dirty="0">
                <a:latin typeface="Noto Sans"/>
                <a:cs typeface="Noto Sans"/>
              </a:rPr>
              <a:t>allows </a:t>
            </a:r>
            <a:r>
              <a:rPr sz="2200" spc="-5" dirty="0">
                <a:latin typeface="Noto Sans"/>
                <a:cs typeface="Noto Sans"/>
              </a:rPr>
              <a:t>you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store as much </a:t>
            </a:r>
            <a:r>
              <a:rPr sz="2200" spc="-20" dirty="0">
                <a:latin typeface="Noto Sans"/>
                <a:cs typeface="Noto Sans"/>
              </a:rPr>
              <a:t>data </a:t>
            </a:r>
            <a:r>
              <a:rPr sz="2200" spc="-10" dirty="0">
                <a:latin typeface="Noto Sans"/>
                <a:cs typeface="Noto Sans"/>
              </a:rPr>
              <a:t>as you </a:t>
            </a:r>
            <a:r>
              <a:rPr sz="2200" spc="-15" dirty="0">
                <a:latin typeface="Noto Sans"/>
                <a:cs typeface="Noto Sans"/>
              </a:rPr>
              <a:t>want. </a:t>
            </a: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30" dirty="0">
                <a:latin typeface="Noto Sans"/>
                <a:cs typeface="Noto Sans"/>
              </a:rPr>
              <a:t>storage </a:t>
            </a:r>
            <a:r>
              <a:rPr sz="2200" spc="-5" dirty="0">
                <a:latin typeface="Noto Sans"/>
                <a:cs typeface="Noto Sans"/>
              </a:rPr>
              <a:t>is </a:t>
            </a:r>
            <a:r>
              <a:rPr sz="2200" spc="-20" dirty="0">
                <a:latin typeface="Noto Sans"/>
                <a:cs typeface="Noto Sans"/>
              </a:rPr>
              <a:t>elastic, </a:t>
            </a:r>
            <a:r>
              <a:rPr sz="2200" spc="-5" dirty="0">
                <a:latin typeface="Noto Sans"/>
                <a:cs typeface="Noto Sans"/>
              </a:rPr>
              <a:t>so </a:t>
            </a:r>
            <a:r>
              <a:rPr sz="2200" spc="-10" dirty="0">
                <a:latin typeface="Noto Sans"/>
                <a:cs typeface="Noto Sans"/>
              </a:rPr>
              <a:t>you can scale up</a:t>
            </a:r>
            <a:r>
              <a:rPr sz="2200" spc="140" dirty="0">
                <a:latin typeface="Noto Sans"/>
                <a:cs typeface="Noto Sans"/>
              </a:rPr>
              <a:t> </a:t>
            </a:r>
            <a:r>
              <a:rPr sz="2200" spc="-15" dirty="0">
                <a:latin typeface="Noto Sans"/>
                <a:cs typeface="Noto Sans"/>
              </a:rPr>
              <a:t>and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latin typeface="Noto Sans"/>
                <a:cs typeface="Noto Sans"/>
              </a:rPr>
              <a:t>down as</a:t>
            </a:r>
            <a:r>
              <a:rPr sz="2200" spc="-35" dirty="0"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required.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4495" y="5282184"/>
            <a:ext cx="11451590" cy="853440"/>
            <a:chOff x="2444495" y="5282184"/>
            <a:chExt cx="11451590" cy="853440"/>
          </a:xfrm>
        </p:grpSpPr>
        <p:sp>
          <p:nvSpPr>
            <p:cNvPr id="3" name="object 3"/>
            <p:cNvSpPr/>
            <p:nvPr/>
          </p:nvSpPr>
          <p:spPr>
            <a:xfrm>
              <a:off x="2444495" y="5282184"/>
              <a:ext cx="11451590" cy="853440"/>
            </a:xfrm>
            <a:custGeom>
              <a:avLst/>
              <a:gdLst/>
              <a:ahLst/>
              <a:cxnLst/>
              <a:rect l="l" t="t" r="r" b="b"/>
              <a:pathLst>
                <a:path w="11451590" h="853439">
                  <a:moveTo>
                    <a:pt x="11451335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1451335" y="853439"/>
                  </a:lnTo>
                  <a:lnTo>
                    <a:pt x="11451335" y="0"/>
                  </a:lnTo>
                  <a:close/>
                </a:path>
              </a:pathLst>
            </a:custGeom>
            <a:solidFill>
              <a:srgbClr val="69DD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5219" y="5311140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90464" y="271093"/>
            <a:ext cx="527621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40" dirty="0"/>
              <a:t>Encryption—Data </a:t>
            </a:r>
            <a:r>
              <a:rPr sz="3200" spc="65" dirty="0"/>
              <a:t>at</a:t>
            </a:r>
            <a:r>
              <a:rPr sz="3200" spc="45" dirty="0"/>
              <a:t> </a:t>
            </a:r>
            <a:r>
              <a:rPr sz="3200" spc="80" dirty="0"/>
              <a:t>Rest</a:t>
            </a:r>
            <a:endParaRPr sz="320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90</a:t>
            </a:fld>
            <a:endParaRPr spc="-5" dirty="0"/>
          </a:p>
        </p:txBody>
      </p:sp>
      <p:sp>
        <p:nvSpPr>
          <p:cNvPr id="6" name="object 6"/>
          <p:cNvSpPr/>
          <p:nvPr/>
        </p:nvSpPr>
        <p:spPr>
          <a:xfrm>
            <a:off x="5474208" y="710183"/>
            <a:ext cx="5349240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41448" y="3145535"/>
            <a:ext cx="11454765" cy="856615"/>
            <a:chOff x="2441448" y="3145535"/>
            <a:chExt cx="11454765" cy="856615"/>
          </a:xfrm>
        </p:grpSpPr>
        <p:sp>
          <p:nvSpPr>
            <p:cNvPr id="8" name="object 8"/>
            <p:cNvSpPr/>
            <p:nvPr/>
          </p:nvSpPr>
          <p:spPr>
            <a:xfrm>
              <a:off x="2441448" y="3145535"/>
              <a:ext cx="11454765" cy="856615"/>
            </a:xfrm>
            <a:custGeom>
              <a:avLst/>
              <a:gdLst/>
              <a:ahLst/>
              <a:cxnLst/>
              <a:rect l="l" t="t" r="r" b="b"/>
              <a:pathLst>
                <a:path w="11454765" h="856614">
                  <a:moveTo>
                    <a:pt x="11454383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4383" y="856488"/>
                  </a:lnTo>
                  <a:lnTo>
                    <a:pt x="11454383" y="0"/>
                  </a:lnTo>
                  <a:close/>
                </a:path>
              </a:pathLst>
            </a:custGeom>
            <a:solidFill>
              <a:srgbClr val="8FC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62172" y="317449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66744" y="3145535"/>
            <a:ext cx="10229215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6543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090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Server-Side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Encryption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with Amazon </a:t>
            </a: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S3-Managed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Keys</a:t>
            </a:r>
            <a:r>
              <a:rPr sz="2000" spc="14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Noto Sans"/>
                <a:cs typeface="Noto Sans"/>
              </a:rPr>
              <a:t>(SSE-S3)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1448" y="3145535"/>
            <a:ext cx="1216660" cy="856615"/>
          </a:xfrm>
          <a:prstGeom prst="rect">
            <a:avLst/>
          </a:prstGeom>
          <a:solidFill>
            <a:srgbClr val="8FCED4"/>
          </a:solidFill>
        </p:spPr>
        <p:txBody>
          <a:bodyPr vert="horz" wrap="square" lIns="0" tIns="21844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720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01</a:t>
            </a:r>
            <a:endParaRPr sz="28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38400" y="4212335"/>
            <a:ext cx="11457940" cy="856615"/>
            <a:chOff x="2438400" y="4212335"/>
            <a:chExt cx="11457940" cy="856615"/>
          </a:xfrm>
        </p:grpSpPr>
        <p:sp>
          <p:nvSpPr>
            <p:cNvPr id="13" name="object 13"/>
            <p:cNvSpPr/>
            <p:nvPr/>
          </p:nvSpPr>
          <p:spPr>
            <a:xfrm>
              <a:off x="2438400" y="4212335"/>
              <a:ext cx="11457940" cy="856615"/>
            </a:xfrm>
            <a:custGeom>
              <a:avLst/>
              <a:gdLst/>
              <a:ahLst/>
              <a:cxnLst/>
              <a:rect l="l" t="t" r="r" b="b"/>
              <a:pathLst>
                <a:path w="11457940" h="856614">
                  <a:moveTo>
                    <a:pt x="11457431" y="0"/>
                  </a:moveTo>
                  <a:lnTo>
                    <a:pt x="0" y="0"/>
                  </a:lnTo>
                  <a:lnTo>
                    <a:pt x="0" y="856488"/>
                  </a:lnTo>
                  <a:lnTo>
                    <a:pt x="11457431" y="856488"/>
                  </a:lnTo>
                  <a:lnTo>
                    <a:pt x="11457431" y="0"/>
                  </a:lnTo>
                  <a:close/>
                </a:path>
              </a:pathLst>
            </a:custGeom>
            <a:solidFill>
              <a:srgbClr val="FFB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9124" y="4241291"/>
              <a:ext cx="0" cy="791210"/>
            </a:xfrm>
            <a:custGeom>
              <a:avLst/>
              <a:gdLst/>
              <a:ahLst/>
              <a:cxnLst/>
              <a:rect l="l" t="t" r="r" b="b"/>
              <a:pathLst>
                <a:path h="791210">
                  <a:moveTo>
                    <a:pt x="0" y="0"/>
                  </a:moveTo>
                  <a:lnTo>
                    <a:pt x="0" y="790829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63696" y="4212335"/>
            <a:ext cx="1023239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25654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2020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Server-Side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Encryption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with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AWS </a:t>
            </a:r>
            <a:r>
              <a:rPr sz="2000" spc="-25" dirty="0">
                <a:solidFill>
                  <a:srgbClr val="404040"/>
                </a:solidFill>
                <a:latin typeface="Noto Sans"/>
                <a:cs typeface="Noto Sans"/>
              </a:rPr>
              <a:t>KMS-Managed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Keys</a:t>
            </a:r>
            <a:r>
              <a:rPr sz="2000" spc="10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Noto Sans"/>
                <a:cs typeface="Noto Sans"/>
              </a:rPr>
              <a:t>(SSE-KMS)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38400" y="4212335"/>
            <a:ext cx="1216660" cy="856615"/>
          </a:xfrm>
          <a:prstGeom prst="rect">
            <a:avLst/>
          </a:prstGeom>
          <a:solidFill>
            <a:srgbClr val="FFB86F"/>
          </a:solidFill>
        </p:spPr>
        <p:txBody>
          <a:bodyPr vert="horz" wrap="square" lIns="0" tIns="196850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1550"/>
              </a:spcBef>
            </a:pPr>
            <a:r>
              <a:rPr sz="2800" dirty="0">
                <a:solidFill>
                  <a:srgbClr val="404040"/>
                </a:solidFill>
                <a:latin typeface="Noto Sans"/>
                <a:cs typeface="Noto Sans"/>
              </a:rPr>
              <a:t>02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9791" y="5282184"/>
            <a:ext cx="10226040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2654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2090"/>
              </a:spcBef>
            </a:pP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Server-Side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Encryption </a:t>
            </a:r>
            <a:r>
              <a:rPr sz="2000" spc="-20" dirty="0">
                <a:solidFill>
                  <a:srgbClr val="404040"/>
                </a:solidFill>
                <a:latin typeface="Noto Sans"/>
                <a:cs typeface="Noto Sans"/>
              </a:rPr>
              <a:t>with </a:t>
            </a:r>
            <a:r>
              <a:rPr sz="2000" spc="-15" dirty="0">
                <a:solidFill>
                  <a:srgbClr val="404040"/>
                </a:solidFill>
                <a:latin typeface="Noto Sans"/>
                <a:cs typeface="Noto Sans"/>
              </a:rPr>
              <a:t>Customer-Provided </a:t>
            </a:r>
            <a:r>
              <a:rPr sz="2000" spc="-10" dirty="0">
                <a:solidFill>
                  <a:srgbClr val="404040"/>
                </a:solidFill>
                <a:latin typeface="Noto Sans"/>
                <a:cs typeface="Noto Sans"/>
              </a:rPr>
              <a:t>Keys</a:t>
            </a:r>
            <a:r>
              <a:rPr sz="2000" spc="7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Noto Sans"/>
                <a:cs typeface="Noto Sans"/>
              </a:rPr>
              <a:t>(SSE-C)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4495" y="5282184"/>
            <a:ext cx="1216660" cy="853440"/>
          </a:xfrm>
          <a:prstGeom prst="rect">
            <a:avLst/>
          </a:prstGeom>
          <a:solidFill>
            <a:srgbClr val="69DDB0"/>
          </a:solidFill>
        </p:spPr>
        <p:txBody>
          <a:bodyPr vert="horz" wrap="square" lIns="0" tIns="19494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535"/>
              </a:spcBef>
            </a:pPr>
            <a:r>
              <a:rPr sz="2800" spc="5" dirty="0">
                <a:solidFill>
                  <a:srgbClr val="404040"/>
                </a:solidFill>
                <a:latin typeface="Noto Sans"/>
                <a:cs typeface="Noto Sans"/>
              </a:rPr>
              <a:t>03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5481" y="1264412"/>
            <a:ext cx="1220787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can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automatically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encrypt your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data </a:t>
            </a:r>
            <a:r>
              <a:rPr sz="2200" spc="-45" dirty="0">
                <a:solidFill>
                  <a:srgbClr val="3E3E3E"/>
                </a:solidFill>
                <a:latin typeface="Noto Sans"/>
                <a:cs typeface="Noto Sans"/>
              </a:rPr>
              <a:t>using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following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key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management</a:t>
            </a:r>
            <a:r>
              <a:rPr sz="2200" spc="13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options: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8181" y="271093"/>
            <a:ext cx="166306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5" dirty="0"/>
              <a:t>Logging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91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327392" y="710183"/>
            <a:ext cx="1706879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672" y="4488688"/>
            <a:ext cx="2880360" cy="76200"/>
          </a:xfrm>
          <a:custGeom>
            <a:avLst/>
            <a:gdLst/>
            <a:ahLst/>
            <a:cxnLst/>
            <a:rect l="l" t="t" r="r" b="b"/>
            <a:pathLst>
              <a:path w="2880359" h="76200">
                <a:moveTo>
                  <a:pt x="2862542" y="28956"/>
                </a:moveTo>
                <a:lnTo>
                  <a:pt x="2816605" y="28956"/>
                </a:lnTo>
                <a:lnTo>
                  <a:pt x="2816732" y="47244"/>
                </a:lnTo>
                <a:lnTo>
                  <a:pt x="2803967" y="47337"/>
                </a:lnTo>
                <a:lnTo>
                  <a:pt x="2804159" y="76200"/>
                </a:lnTo>
                <a:lnTo>
                  <a:pt x="2880105" y="37591"/>
                </a:lnTo>
                <a:lnTo>
                  <a:pt x="2862542" y="28956"/>
                </a:lnTo>
                <a:close/>
              </a:path>
              <a:path w="2880359" h="76200">
                <a:moveTo>
                  <a:pt x="2803845" y="29049"/>
                </a:moveTo>
                <a:lnTo>
                  <a:pt x="0" y="49657"/>
                </a:lnTo>
                <a:lnTo>
                  <a:pt x="253" y="67945"/>
                </a:lnTo>
                <a:lnTo>
                  <a:pt x="2803967" y="47337"/>
                </a:lnTo>
                <a:lnTo>
                  <a:pt x="2803845" y="29049"/>
                </a:lnTo>
                <a:close/>
              </a:path>
              <a:path w="2880359" h="76200">
                <a:moveTo>
                  <a:pt x="2816605" y="28956"/>
                </a:moveTo>
                <a:lnTo>
                  <a:pt x="2803845" y="29049"/>
                </a:lnTo>
                <a:lnTo>
                  <a:pt x="2803967" y="47337"/>
                </a:lnTo>
                <a:lnTo>
                  <a:pt x="2816732" y="47244"/>
                </a:lnTo>
                <a:lnTo>
                  <a:pt x="2816605" y="28956"/>
                </a:lnTo>
                <a:close/>
              </a:path>
              <a:path w="2880359" h="76200">
                <a:moveTo>
                  <a:pt x="2803652" y="0"/>
                </a:moveTo>
                <a:lnTo>
                  <a:pt x="2803845" y="29049"/>
                </a:lnTo>
                <a:lnTo>
                  <a:pt x="2862542" y="28956"/>
                </a:lnTo>
                <a:lnTo>
                  <a:pt x="280365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9567" y="3188207"/>
            <a:ext cx="1615440" cy="1978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27375" y="5277688"/>
            <a:ext cx="5772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43216" y="3499103"/>
            <a:ext cx="1679448" cy="1743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56346" y="5314645"/>
            <a:ext cx="833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2148" y="4064000"/>
            <a:ext cx="18446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Request</a:t>
            </a:r>
            <a:r>
              <a:rPr sz="2000" spc="-4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4936" y="4510023"/>
            <a:ext cx="2880360" cy="76200"/>
          </a:xfrm>
          <a:custGeom>
            <a:avLst/>
            <a:gdLst/>
            <a:ahLst/>
            <a:cxnLst/>
            <a:rect l="l" t="t" r="r" b="b"/>
            <a:pathLst>
              <a:path w="2880359" h="76200">
                <a:moveTo>
                  <a:pt x="2862542" y="28955"/>
                </a:moveTo>
                <a:lnTo>
                  <a:pt x="2816606" y="28955"/>
                </a:lnTo>
                <a:lnTo>
                  <a:pt x="2816733" y="47243"/>
                </a:lnTo>
                <a:lnTo>
                  <a:pt x="2803967" y="47337"/>
                </a:lnTo>
                <a:lnTo>
                  <a:pt x="2804160" y="76200"/>
                </a:lnTo>
                <a:lnTo>
                  <a:pt x="2880106" y="37591"/>
                </a:lnTo>
                <a:lnTo>
                  <a:pt x="2862542" y="28955"/>
                </a:lnTo>
                <a:close/>
              </a:path>
              <a:path w="2880359" h="76200">
                <a:moveTo>
                  <a:pt x="2803845" y="29049"/>
                </a:moveTo>
                <a:lnTo>
                  <a:pt x="0" y="49656"/>
                </a:lnTo>
                <a:lnTo>
                  <a:pt x="254" y="67945"/>
                </a:lnTo>
                <a:lnTo>
                  <a:pt x="2803967" y="47337"/>
                </a:lnTo>
                <a:lnTo>
                  <a:pt x="2803845" y="29049"/>
                </a:lnTo>
                <a:close/>
              </a:path>
              <a:path w="2880359" h="76200">
                <a:moveTo>
                  <a:pt x="2816606" y="28955"/>
                </a:moveTo>
                <a:lnTo>
                  <a:pt x="2803845" y="29049"/>
                </a:lnTo>
                <a:lnTo>
                  <a:pt x="2803967" y="47337"/>
                </a:lnTo>
                <a:lnTo>
                  <a:pt x="2816733" y="47243"/>
                </a:lnTo>
                <a:lnTo>
                  <a:pt x="2816606" y="28955"/>
                </a:lnTo>
                <a:close/>
              </a:path>
              <a:path w="2880359" h="76200">
                <a:moveTo>
                  <a:pt x="2803652" y="0"/>
                </a:moveTo>
                <a:lnTo>
                  <a:pt x="2803845" y="29049"/>
                </a:lnTo>
                <a:lnTo>
                  <a:pt x="2862542" y="28955"/>
                </a:lnTo>
                <a:lnTo>
                  <a:pt x="280365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0119" y="3221735"/>
            <a:ext cx="1319783" cy="1920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342368" y="5267070"/>
            <a:ext cx="14192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Access</a:t>
            </a:r>
            <a:r>
              <a:rPr sz="2000" spc="-9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000" spc="-50" dirty="0">
                <a:solidFill>
                  <a:srgbClr val="3E3E3E"/>
                </a:solidFill>
                <a:latin typeface="Noto Sans"/>
                <a:cs typeface="Noto Sans"/>
              </a:rPr>
              <a:t>Logs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481" y="1261364"/>
            <a:ext cx="13514069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can </a:t>
            </a:r>
            <a:r>
              <a:rPr sz="2200" spc="-50" dirty="0">
                <a:solidFill>
                  <a:srgbClr val="3E3E3E"/>
                </a:solidFill>
                <a:latin typeface="Noto Sans"/>
                <a:cs typeface="Noto Sans"/>
              </a:rPr>
              <a:t>log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requests made </a:t>
            </a:r>
            <a:r>
              <a:rPr sz="2200" spc="-35" dirty="0">
                <a:solidFill>
                  <a:srgbClr val="3E3E3E"/>
                </a:solidFill>
                <a:latin typeface="Noto Sans"/>
                <a:cs typeface="Noto Sans"/>
              </a:rPr>
              <a:t>against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Amazon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resources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by </a:t>
            </a:r>
            <a:r>
              <a:rPr sz="2200" spc="-40" dirty="0">
                <a:solidFill>
                  <a:srgbClr val="3E3E3E"/>
                </a:solidFill>
                <a:latin typeface="Noto Sans"/>
                <a:cs typeface="Noto Sans"/>
              </a:rPr>
              <a:t>configuring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your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 S3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</a:t>
            </a:r>
            <a:r>
              <a:rPr sz="2200" spc="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create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access </a:t>
            </a:r>
            <a:r>
              <a:rPr sz="2200" spc="-55" dirty="0">
                <a:solidFill>
                  <a:srgbClr val="3E3E3E"/>
                </a:solidFill>
                <a:latin typeface="Noto Sans"/>
                <a:cs typeface="Noto Sans"/>
              </a:rPr>
              <a:t>log</a:t>
            </a:r>
            <a:r>
              <a:rPr sz="2200" spc="-6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records.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0482" y="271093"/>
            <a:ext cx="14185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Ev</a:t>
            </a:r>
            <a:r>
              <a:rPr sz="3200" spc="40" dirty="0"/>
              <a:t>e</a:t>
            </a:r>
            <a:r>
              <a:rPr sz="3200" spc="70" dirty="0"/>
              <a:t>n</a:t>
            </a:r>
            <a:r>
              <a:rPr sz="3200" spc="35" dirty="0"/>
              <a:t>t</a:t>
            </a:r>
            <a:r>
              <a:rPr sz="3200" spc="110" dirty="0"/>
              <a:t>s</a:t>
            </a:r>
            <a:endParaRPr sz="320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92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7437119" y="710183"/>
            <a:ext cx="1392935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8095" y="3489959"/>
            <a:ext cx="1639823" cy="163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35559" y="5237225"/>
            <a:ext cx="4965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N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52476" y="5721096"/>
            <a:ext cx="76200" cy="828040"/>
          </a:xfrm>
          <a:custGeom>
            <a:avLst/>
            <a:gdLst/>
            <a:ahLst/>
            <a:cxnLst/>
            <a:rect l="l" t="t" r="r" b="b"/>
            <a:pathLst>
              <a:path w="76200" h="828040">
                <a:moveTo>
                  <a:pt x="31750" y="751712"/>
                </a:moveTo>
                <a:lnTo>
                  <a:pt x="0" y="751712"/>
                </a:lnTo>
                <a:lnTo>
                  <a:pt x="38100" y="827912"/>
                </a:lnTo>
                <a:lnTo>
                  <a:pt x="69850" y="764412"/>
                </a:lnTo>
                <a:lnTo>
                  <a:pt x="31750" y="764412"/>
                </a:lnTo>
                <a:lnTo>
                  <a:pt x="31750" y="751712"/>
                </a:lnTo>
                <a:close/>
              </a:path>
              <a:path w="76200" h="828040">
                <a:moveTo>
                  <a:pt x="44450" y="0"/>
                </a:moveTo>
                <a:lnTo>
                  <a:pt x="31750" y="0"/>
                </a:lnTo>
                <a:lnTo>
                  <a:pt x="31750" y="764412"/>
                </a:lnTo>
                <a:lnTo>
                  <a:pt x="44450" y="764412"/>
                </a:lnTo>
                <a:lnTo>
                  <a:pt x="44450" y="0"/>
                </a:lnTo>
                <a:close/>
              </a:path>
              <a:path w="76200" h="828040">
                <a:moveTo>
                  <a:pt x="76200" y="751712"/>
                </a:moveTo>
                <a:lnTo>
                  <a:pt x="44450" y="751712"/>
                </a:lnTo>
                <a:lnTo>
                  <a:pt x="44450" y="764412"/>
                </a:lnTo>
                <a:lnTo>
                  <a:pt x="69850" y="764412"/>
                </a:lnTo>
                <a:lnTo>
                  <a:pt x="76200" y="75171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64568" y="6769607"/>
            <a:ext cx="1706879" cy="1066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052172" y="7980680"/>
            <a:ext cx="211201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Email 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Notification</a:t>
            </a:r>
            <a:endParaRPr sz="200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22521" y="3791711"/>
            <a:ext cx="2880360" cy="1064260"/>
            <a:chOff x="4422521" y="3791711"/>
            <a:chExt cx="2880360" cy="1064260"/>
          </a:xfrm>
        </p:grpSpPr>
        <p:sp>
          <p:nvSpPr>
            <p:cNvPr id="10" name="object 10"/>
            <p:cNvSpPr/>
            <p:nvPr/>
          </p:nvSpPr>
          <p:spPr>
            <a:xfrm>
              <a:off x="4422521" y="4272279"/>
              <a:ext cx="2880360" cy="76200"/>
            </a:xfrm>
            <a:custGeom>
              <a:avLst/>
              <a:gdLst/>
              <a:ahLst/>
              <a:cxnLst/>
              <a:rect l="l" t="t" r="r" b="b"/>
              <a:pathLst>
                <a:path w="2880359" h="76200">
                  <a:moveTo>
                    <a:pt x="2862542" y="28956"/>
                  </a:moveTo>
                  <a:lnTo>
                    <a:pt x="2816605" y="28956"/>
                  </a:lnTo>
                  <a:lnTo>
                    <a:pt x="2816732" y="47244"/>
                  </a:lnTo>
                  <a:lnTo>
                    <a:pt x="2803967" y="47337"/>
                  </a:lnTo>
                  <a:lnTo>
                    <a:pt x="2804159" y="76200"/>
                  </a:lnTo>
                  <a:lnTo>
                    <a:pt x="2880105" y="37592"/>
                  </a:lnTo>
                  <a:lnTo>
                    <a:pt x="2862542" y="28956"/>
                  </a:lnTo>
                  <a:close/>
                </a:path>
                <a:path w="2880359" h="76200">
                  <a:moveTo>
                    <a:pt x="2803845" y="29049"/>
                  </a:moveTo>
                  <a:lnTo>
                    <a:pt x="0" y="49657"/>
                  </a:lnTo>
                  <a:lnTo>
                    <a:pt x="253" y="67945"/>
                  </a:lnTo>
                  <a:lnTo>
                    <a:pt x="2803967" y="47337"/>
                  </a:lnTo>
                  <a:lnTo>
                    <a:pt x="2803845" y="29049"/>
                  </a:lnTo>
                  <a:close/>
                </a:path>
                <a:path w="2880359" h="76200">
                  <a:moveTo>
                    <a:pt x="2816605" y="28956"/>
                  </a:moveTo>
                  <a:lnTo>
                    <a:pt x="2803845" y="29049"/>
                  </a:lnTo>
                  <a:lnTo>
                    <a:pt x="2803967" y="47337"/>
                  </a:lnTo>
                  <a:lnTo>
                    <a:pt x="2816732" y="47244"/>
                  </a:lnTo>
                  <a:lnTo>
                    <a:pt x="2816605" y="28956"/>
                  </a:lnTo>
                  <a:close/>
                </a:path>
                <a:path w="2880359" h="76200">
                  <a:moveTo>
                    <a:pt x="2803652" y="0"/>
                  </a:moveTo>
                  <a:lnTo>
                    <a:pt x="2803845" y="29049"/>
                  </a:lnTo>
                  <a:lnTo>
                    <a:pt x="2862542" y="28956"/>
                  </a:lnTo>
                  <a:lnTo>
                    <a:pt x="280365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9136" y="3791711"/>
              <a:ext cx="996696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566416" y="2974848"/>
            <a:ext cx="1618487" cy="1978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54857" y="5063997"/>
            <a:ext cx="5765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3E3E3E"/>
                </a:solidFill>
                <a:latin typeface="Noto Sans"/>
                <a:cs typeface="Noto Sans"/>
              </a:rPr>
              <a:t>U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s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r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0064" y="3285744"/>
            <a:ext cx="1682496" cy="1743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783830" y="5100954"/>
            <a:ext cx="83311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solidFill>
                  <a:srgbClr val="3E3E3E"/>
                </a:solidFill>
                <a:latin typeface="Noto Sans"/>
                <a:cs typeface="Noto Sans"/>
              </a:rPr>
              <a:t>Bu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k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01784" y="4293615"/>
            <a:ext cx="2880360" cy="76200"/>
          </a:xfrm>
          <a:custGeom>
            <a:avLst/>
            <a:gdLst/>
            <a:ahLst/>
            <a:cxnLst/>
            <a:rect l="l" t="t" r="r" b="b"/>
            <a:pathLst>
              <a:path w="2880359" h="76200">
                <a:moveTo>
                  <a:pt x="2862542" y="28956"/>
                </a:moveTo>
                <a:lnTo>
                  <a:pt x="2816606" y="28956"/>
                </a:lnTo>
                <a:lnTo>
                  <a:pt x="2816733" y="47244"/>
                </a:lnTo>
                <a:lnTo>
                  <a:pt x="2803967" y="47337"/>
                </a:lnTo>
                <a:lnTo>
                  <a:pt x="2804160" y="76200"/>
                </a:lnTo>
                <a:lnTo>
                  <a:pt x="2880106" y="37592"/>
                </a:lnTo>
                <a:lnTo>
                  <a:pt x="2862542" y="28956"/>
                </a:lnTo>
                <a:close/>
              </a:path>
              <a:path w="2880359" h="76200">
                <a:moveTo>
                  <a:pt x="2803845" y="29049"/>
                </a:moveTo>
                <a:lnTo>
                  <a:pt x="0" y="49657"/>
                </a:lnTo>
                <a:lnTo>
                  <a:pt x="254" y="67945"/>
                </a:lnTo>
                <a:lnTo>
                  <a:pt x="2803967" y="47337"/>
                </a:lnTo>
                <a:lnTo>
                  <a:pt x="2803845" y="29049"/>
                </a:lnTo>
                <a:close/>
              </a:path>
              <a:path w="2880359" h="76200">
                <a:moveTo>
                  <a:pt x="2816606" y="28956"/>
                </a:moveTo>
                <a:lnTo>
                  <a:pt x="2803845" y="29049"/>
                </a:lnTo>
                <a:lnTo>
                  <a:pt x="2803967" y="47337"/>
                </a:lnTo>
                <a:lnTo>
                  <a:pt x="2816733" y="47244"/>
                </a:lnTo>
                <a:lnTo>
                  <a:pt x="2816606" y="28956"/>
                </a:lnTo>
                <a:close/>
              </a:path>
              <a:path w="2880359" h="76200">
                <a:moveTo>
                  <a:pt x="2803652" y="0"/>
                </a:moveTo>
                <a:lnTo>
                  <a:pt x="2803845" y="29049"/>
                </a:lnTo>
                <a:lnTo>
                  <a:pt x="2862542" y="28956"/>
                </a:lnTo>
                <a:lnTo>
                  <a:pt x="280365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48680" y="5021706"/>
            <a:ext cx="7969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Obj</a:t>
            </a:r>
            <a:r>
              <a:rPr sz="2000" spc="-5" dirty="0">
                <a:solidFill>
                  <a:srgbClr val="3E3E3E"/>
                </a:solidFill>
                <a:latin typeface="Noto Sans"/>
                <a:cs typeface="Noto Sans"/>
              </a:rPr>
              <a:t>e</a:t>
            </a:r>
            <a:r>
              <a:rPr sz="2000" spc="-10" dirty="0">
                <a:solidFill>
                  <a:srgbClr val="3E3E3E"/>
                </a:solidFill>
                <a:latin typeface="Noto Sans"/>
                <a:cs typeface="Noto Sans"/>
              </a:rPr>
              <a:t>c</a:t>
            </a:r>
            <a:r>
              <a:rPr sz="2000" spc="-20" dirty="0">
                <a:solidFill>
                  <a:srgbClr val="3E3E3E"/>
                </a:solidFill>
                <a:latin typeface="Noto Sans"/>
                <a:cs typeface="Noto Sans"/>
              </a:rPr>
              <a:t>t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5481" y="1261364"/>
            <a:ext cx="13961744" cy="70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Event notifications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can be </a:t>
            </a:r>
            <a:r>
              <a:rPr sz="2200" spc="-25" dirty="0">
                <a:solidFill>
                  <a:srgbClr val="3E3E3E"/>
                </a:solidFill>
                <a:latin typeface="Noto Sans"/>
                <a:cs typeface="Noto Sans"/>
              </a:rPr>
              <a:t>configured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be sent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via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SNS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or SQS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whenever objects are uploaded </a:t>
            </a:r>
            <a:r>
              <a:rPr sz="2200" dirty="0">
                <a:solidFill>
                  <a:srgbClr val="3E3E3E"/>
                </a:solidFill>
                <a:latin typeface="Noto Sans"/>
                <a:cs typeface="Noto Sans"/>
              </a:rPr>
              <a:t>or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stored</a:t>
            </a:r>
            <a:r>
              <a:rPr sz="2200" spc="1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</a:t>
            </a:r>
            <a:endParaRPr sz="22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Amazon</a:t>
            </a:r>
            <a:r>
              <a:rPr sz="2200" spc="-6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90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5" name="object 5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9" name="object 9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3847851"/>
            <a:ext cx="13667105" cy="122745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5: </a:t>
            </a:r>
            <a:r>
              <a:rPr sz="3600" spc="80" dirty="0">
                <a:solidFill>
                  <a:srgbClr val="FFFFFF"/>
                </a:solidFill>
              </a:rPr>
              <a:t>Security </a:t>
            </a:r>
            <a:r>
              <a:rPr sz="3600" spc="40" dirty="0">
                <a:solidFill>
                  <a:srgbClr val="FFFFFF"/>
                </a:solidFill>
              </a:rPr>
              <a:t>and</a:t>
            </a:r>
            <a:r>
              <a:rPr sz="3600" spc="-180" dirty="0">
                <a:solidFill>
                  <a:srgbClr val="FFFFFF"/>
                </a:solidFill>
              </a:rPr>
              <a:t> </a:t>
            </a:r>
            <a:r>
              <a:rPr sz="3600" spc="55" dirty="0">
                <a:solidFill>
                  <a:srgbClr val="FFFFFF"/>
                </a:solidFill>
              </a:rPr>
              <a:t>Encryption</a:t>
            </a:r>
            <a:endParaRPr sz="3600"/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how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to </a:t>
            </a:r>
            <a:r>
              <a:rPr sz="2800" b="0" spc="-25" dirty="0">
                <a:solidFill>
                  <a:srgbClr val="0E537A"/>
                </a:solidFill>
                <a:latin typeface="Noto Sans"/>
                <a:cs typeface="Noto Sans"/>
              </a:rPr>
              <a:t>configure </a:t>
            </a:r>
            <a:r>
              <a:rPr sz="2800" b="0" spc="-15" dirty="0">
                <a:solidFill>
                  <a:srgbClr val="0E537A"/>
                </a:solidFill>
                <a:latin typeface="Noto Sans"/>
                <a:cs typeface="Noto Sans"/>
              </a:rPr>
              <a:t>the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Security and Encryption features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of Amazon</a:t>
            </a:r>
            <a:r>
              <a:rPr sz="2800" b="0" spc="-430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dirty="0">
                <a:solidFill>
                  <a:srgbClr val="0E537A"/>
                </a:solidFill>
                <a:latin typeface="Noto Sans"/>
                <a:cs typeface="Noto Sans"/>
              </a:rPr>
              <a:t>S3.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Knowledge</a:t>
            </a:r>
            <a:r>
              <a:rPr spc="-90" dirty="0"/>
              <a:t> </a:t>
            </a:r>
            <a:r>
              <a:rPr spc="-5" dirty="0"/>
              <a:t>Check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94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608832" y="3169920"/>
            <a:ext cx="3553967" cy="303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0" name="object 10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0" dirty="0">
                <a:latin typeface="Noto Sans"/>
                <a:cs typeface="Noto Sans"/>
              </a:rPr>
              <a:t>a method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30" dirty="0">
                <a:latin typeface="Noto Sans"/>
                <a:cs typeface="Noto Sans"/>
              </a:rPr>
              <a:t>securing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Amazon </a:t>
            </a:r>
            <a:r>
              <a:rPr sz="2200" spc="-5" dirty="0">
                <a:latin typeface="Noto Sans"/>
                <a:cs typeface="Noto Sans"/>
              </a:rPr>
              <a:t>S3</a:t>
            </a:r>
            <a:r>
              <a:rPr sz="2200" spc="-15" dirty="0">
                <a:latin typeface="Noto Sans"/>
                <a:cs typeface="Noto Sans"/>
              </a:rPr>
              <a:t> buckets?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8935" y="2978023"/>
            <a:ext cx="33096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Query </a:t>
            </a:r>
            <a:r>
              <a:rPr sz="2000" spc="-40" dirty="0">
                <a:latin typeface="Noto Sans"/>
                <a:cs typeface="Noto Sans"/>
              </a:rPr>
              <a:t>String</a:t>
            </a:r>
            <a:r>
              <a:rPr sz="2000" spc="-3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Authentication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8935" y="3804030"/>
            <a:ext cx="14382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5" dirty="0">
                <a:latin typeface="Noto Sans"/>
                <a:cs typeface="Noto Sans"/>
              </a:rPr>
              <a:t>IAM </a:t>
            </a:r>
            <a:r>
              <a:rPr sz="2000" spc="-10" dirty="0">
                <a:latin typeface="Noto Sans"/>
                <a:cs typeface="Noto Sans"/>
              </a:rPr>
              <a:t>policies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935" y="4611115"/>
            <a:ext cx="17780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Bucket</a:t>
            </a:r>
            <a:r>
              <a:rPr sz="2000" spc="-7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Policies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935" y="5435930"/>
            <a:ext cx="1290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Encryption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7330" y="8792526"/>
            <a:ext cx="912483" cy="265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4631" y="673608"/>
            <a:ext cx="15386685" cy="1734820"/>
            <a:chOff x="484631" y="673608"/>
            <a:chExt cx="15386685" cy="1734820"/>
          </a:xfrm>
        </p:grpSpPr>
        <p:sp>
          <p:nvSpPr>
            <p:cNvPr id="4" name="object 4"/>
            <p:cNvSpPr/>
            <p:nvPr/>
          </p:nvSpPr>
          <p:spPr>
            <a:xfrm>
              <a:off x="490727" y="679704"/>
              <a:ext cx="15374619" cy="1722120"/>
            </a:xfrm>
            <a:custGeom>
              <a:avLst/>
              <a:gdLst/>
              <a:ahLst/>
              <a:cxnLst/>
              <a:rect l="l" t="t" r="r" b="b"/>
              <a:pathLst>
                <a:path w="15374619" h="1722120">
                  <a:moveTo>
                    <a:pt x="0" y="1722120"/>
                  </a:moveTo>
                  <a:lnTo>
                    <a:pt x="15374112" y="1722120"/>
                  </a:lnTo>
                  <a:lnTo>
                    <a:pt x="15374112" y="0"/>
                  </a:lnTo>
                  <a:lnTo>
                    <a:pt x="0" y="0"/>
                  </a:lnTo>
                  <a:lnTo>
                    <a:pt x="0" y="1722120"/>
                  </a:lnTo>
                  <a:close/>
                </a:path>
              </a:pathLst>
            </a:custGeom>
            <a:ln w="12191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9987" y="681228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0"/>
                  </a:moveTo>
                  <a:lnTo>
                    <a:pt x="0" y="1722120"/>
                  </a:lnTo>
                </a:path>
              </a:pathLst>
            </a:custGeom>
            <a:ln w="9144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3874495" y="3840479"/>
            <a:ext cx="1969007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6823" y="685800"/>
            <a:ext cx="1689100" cy="1710055"/>
          </a:xfrm>
          <a:prstGeom prst="rect">
            <a:avLst/>
          </a:prstGeom>
          <a:solidFill>
            <a:srgbClr val="9CD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502920" marR="109855" indent="-344805">
              <a:lnSpc>
                <a:spcPct val="100000"/>
              </a:lnSpc>
              <a:spcBef>
                <a:spcPts val="1730"/>
              </a:spcBef>
            </a:pPr>
            <a:r>
              <a:rPr sz="1800" spc="-10" dirty="0">
                <a:latin typeface="Noto Sans"/>
                <a:cs typeface="Noto Sans"/>
              </a:rPr>
              <a:t>K</a:t>
            </a:r>
            <a:r>
              <a:rPr sz="1800" spc="-5" dirty="0">
                <a:latin typeface="Noto Sans"/>
                <a:cs typeface="Noto Sans"/>
              </a:rPr>
              <a:t>N</a:t>
            </a:r>
            <a:r>
              <a:rPr sz="1800" spc="-15" dirty="0">
                <a:latin typeface="Noto Sans"/>
                <a:cs typeface="Noto Sans"/>
              </a:rPr>
              <a:t>O</a:t>
            </a:r>
            <a:r>
              <a:rPr sz="1800" spc="-20" dirty="0">
                <a:latin typeface="Noto Sans"/>
                <a:cs typeface="Noto Sans"/>
              </a:rPr>
              <a:t>W</a:t>
            </a:r>
            <a:r>
              <a:rPr sz="1800" spc="-10" dirty="0">
                <a:latin typeface="Noto Sans"/>
                <a:cs typeface="Noto Sans"/>
              </a:rPr>
              <a:t>L</a:t>
            </a:r>
            <a:r>
              <a:rPr sz="1800" spc="5" dirty="0">
                <a:latin typeface="Noto Sans"/>
                <a:cs typeface="Noto Sans"/>
              </a:rPr>
              <a:t>E</a:t>
            </a:r>
            <a:r>
              <a:rPr sz="1800" dirty="0">
                <a:latin typeface="Noto Sans"/>
                <a:cs typeface="Noto Sans"/>
              </a:rPr>
              <a:t>D</a:t>
            </a:r>
            <a:r>
              <a:rPr sz="1800" spc="10" dirty="0">
                <a:latin typeface="Noto Sans"/>
                <a:cs typeface="Noto Sans"/>
              </a:rPr>
              <a:t>G</a:t>
            </a:r>
            <a:r>
              <a:rPr sz="1800" dirty="0">
                <a:latin typeface="Noto Sans"/>
                <a:cs typeface="Noto Sans"/>
              </a:rPr>
              <a:t>E  </a:t>
            </a:r>
            <a:r>
              <a:rPr sz="1800" spc="-10" dirty="0">
                <a:latin typeface="Noto Sans"/>
                <a:cs typeface="Noto Sans"/>
              </a:rPr>
              <a:t>CHECK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3201" y="2884678"/>
            <a:ext cx="27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a.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3201" y="3706114"/>
            <a:ext cx="292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Noto Sans"/>
                <a:cs typeface="Noto Sans"/>
              </a:rPr>
              <a:t>b.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3201" y="4526991"/>
            <a:ext cx="254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oto Sans"/>
                <a:cs typeface="Noto Sans"/>
              </a:rPr>
              <a:t>c.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3201" y="5348427"/>
            <a:ext cx="29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Noto Sans"/>
                <a:cs typeface="Noto Sans"/>
              </a:rPr>
              <a:t>d.</a:t>
            </a:r>
            <a:endParaRPr sz="2400">
              <a:latin typeface="Noto Sans"/>
              <a:cs typeface="Noto 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0433685" cy="100965"/>
            <a:chOff x="0" y="0"/>
            <a:chExt cx="10433685" cy="10096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457325" cy="100965"/>
            </a:xfrm>
            <a:custGeom>
              <a:avLst/>
              <a:gdLst/>
              <a:ahLst/>
              <a:cxnLst/>
              <a:rect l="l" t="t" r="r" b="b"/>
              <a:pathLst>
                <a:path w="1457325" h="100965">
                  <a:moveTo>
                    <a:pt x="0" y="100583"/>
                  </a:moveTo>
                  <a:lnTo>
                    <a:pt x="1456944" y="10058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6944" y="0"/>
              <a:ext cx="7101840" cy="100965"/>
            </a:xfrm>
            <a:custGeom>
              <a:avLst/>
              <a:gdLst/>
              <a:ahLst/>
              <a:cxnLst/>
              <a:rect l="l" t="t" r="r" b="b"/>
              <a:pathLst>
                <a:path w="7101840" h="100965">
                  <a:moveTo>
                    <a:pt x="0" y="100583"/>
                  </a:moveTo>
                  <a:lnTo>
                    <a:pt x="7101840" y="100583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8783" y="0"/>
              <a:ext cx="1405255" cy="100965"/>
            </a:xfrm>
            <a:custGeom>
              <a:avLst/>
              <a:gdLst/>
              <a:ahLst/>
              <a:cxnLst/>
              <a:rect l="l" t="t" r="r" b="b"/>
              <a:pathLst>
                <a:path w="1405254" h="100965">
                  <a:moveTo>
                    <a:pt x="0" y="100583"/>
                  </a:moveTo>
                  <a:lnTo>
                    <a:pt x="1405127" y="100583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3911" y="0"/>
              <a:ext cx="469900" cy="100965"/>
            </a:xfrm>
            <a:custGeom>
              <a:avLst/>
              <a:gdLst/>
              <a:ahLst/>
              <a:cxnLst/>
              <a:rect l="l" t="t" r="r" b="b"/>
              <a:pathLst>
                <a:path w="469900" h="100965">
                  <a:moveTo>
                    <a:pt x="0" y="100583"/>
                  </a:moveTo>
                  <a:lnTo>
                    <a:pt x="469392" y="100583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600943" y="0"/>
            <a:ext cx="5648325" cy="100965"/>
            <a:chOff x="10600943" y="0"/>
            <a:chExt cx="5648325" cy="100965"/>
          </a:xfrm>
        </p:grpSpPr>
        <p:sp>
          <p:nvSpPr>
            <p:cNvPr id="18" name="object 18"/>
            <p:cNvSpPr/>
            <p:nvPr/>
          </p:nvSpPr>
          <p:spPr>
            <a:xfrm>
              <a:off x="10600943" y="0"/>
              <a:ext cx="1667510" cy="100965"/>
            </a:xfrm>
            <a:custGeom>
              <a:avLst/>
              <a:gdLst/>
              <a:ahLst/>
              <a:cxnLst/>
              <a:rect l="l" t="t" r="r" b="b"/>
              <a:pathLst>
                <a:path w="1667509" h="100965">
                  <a:moveTo>
                    <a:pt x="0" y="100583"/>
                  </a:moveTo>
                  <a:lnTo>
                    <a:pt x="1667255" y="100583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68199" y="0"/>
              <a:ext cx="3980815" cy="100965"/>
            </a:xfrm>
            <a:custGeom>
              <a:avLst/>
              <a:gdLst/>
              <a:ahLst/>
              <a:cxnLst/>
              <a:rect l="l" t="t" r="r" b="b"/>
              <a:pathLst>
                <a:path w="3980815" h="100965">
                  <a:moveTo>
                    <a:pt x="0" y="100583"/>
                  </a:moveTo>
                  <a:lnTo>
                    <a:pt x="3980688" y="100583"/>
                  </a:lnTo>
                  <a:lnTo>
                    <a:pt x="3980688" y="0"/>
                  </a:lnTo>
                  <a:lnTo>
                    <a:pt x="0" y="0"/>
                  </a:lnTo>
                  <a:lnTo>
                    <a:pt x="0" y="100583"/>
                  </a:lnTo>
                  <a:close/>
                </a:path>
              </a:pathLst>
            </a:custGeom>
            <a:solidFill>
              <a:srgbClr val="3E9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-6095" y="6781800"/>
            <a:ext cx="16267430" cy="2368550"/>
            <a:chOff x="-6095" y="6781800"/>
            <a:chExt cx="16267430" cy="2368550"/>
          </a:xfrm>
        </p:grpSpPr>
        <p:sp>
          <p:nvSpPr>
            <p:cNvPr id="21" name="object 21"/>
            <p:cNvSpPr/>
            <p:nvPr/>
          </p:nvSpPr>
          <p:spPr>
            <a:xfrm>
              <a:off x="0" y="6787895"/>
              <a:ext cx="16254984" cy="23561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6787895"/>
              <a:ext cx="16255365" cy="2356485"/>
            </a:xfrm>
            <a:custGeom>
              <a:avLst/>
              <a:gdLst/>
              <a:ahLst/>
              <a:cxnLst/>
              <a:rect l="l" t="t" r="r" b="b"/>
              <a:pathLst>
                <a:path w="16255365" h="2356484">
                  <a:moveTo>
                    <a:pt x="16254984" y="0"/>
                  </a:moveTo>
                  <a:lnTo>
                    <a:pt x="0" y="0"/>
                  </a:lnTo>
                  <a:lnTo>
                    <a:pt x="0" y="2356102"/>
                  </a:lnTo>
                </a:path>
              </a:pathLst>
            </a:custGeom>
            <a:ln w="12192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3859" y="7438644"/>
              <a:ext cx="15462250" cy="0"/>
            </a:xfrm>
            <a:custGeom>
              <a:avLst/>
              <a:gdLst/>
              <a:ahLst/>
              <a:cxnLst/>
              <a:rect l="l" t="t" r="r" b="b"/>
              <a:pathLst>
                <a:path w="15462250">
                  <a:moveTo>
                    <a:pt x="0" y="0"/>
                  </a:moveTo>
                  <a:lnTo>
                    <a:pt x="15462250" y="0"/>
                  </a:lnTo>
                </a:path>
              </a:pathLst>
            </a:custGeom>
            <a:ln w="27432">
              <a:solidFill>
                <a:srgbClr val="CDC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66975" y="8732519"/>
              <a:ext cx="1295400" cy="4114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96240" y="7370064"/>
            <a:ext cx="14514194" cy="0"/>
          </a:xfrm>
          <a:custGeom>
            <a:avLst/>
            <a:gdLst/>
            <a:ahLst/>
            <a:cxnLst/>
            <a:rect l="l" t="t" r="r" b="b"/>
            <a:pathLst>
              <a:path w="14514194">
                <a:moveTo>
                  <a:pt x="0" y="0"/>
                </a:moveTo>
                <a:lnTo>
                  <a:pt x="14514194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8248" y="6863588"/>
            <a:ext cx="14933294" cy="9442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6430" algn="l"/>
              </a:tabLst>
            </a:pPr>
            <a:r>
              <a:rPr sz="2200" spc="-10" dirty="0">
                <a:latin typeface="Noto Sans"/>
                <a:cs typeface="Noto Sans"/>
              </a:rPr>
              <a:t>The </a:t>
            </a:r>
            <a:r>
              <a:rPr sz="2200" spc="-5" dirty="0">
                <a:latin typeface="Noto Sans"/>
                <a:cs typeface="Noto Sans"/>
              </a:rPr>
              <a:t>correct</a:t>
            </a:r>
            <a:r>
              <a:rPr sz="2200" spc="-30" dirty="0"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Noto Sans"/>
                <a:cs typeface="Noto Sans"/>
              </a:rPr>
              <a:t>answer</a:t>
            </a:r>
            <a:r>
              <a:rPr sz="2200" spc="-2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latin typeface="Noto Sans"/>
                <a:cs typeface="Noto Sans"/>
              </a:rPr>
              <a:t>is	</a:t>
            </a:r>
            <a:r>
              <a:rPr sz="3300" b="1" spc="-7" baseline="1262" dirty="0">
                <a:solidFill>
                  <a:srgbClr val="3B9F37"/>
                </a:solidFill>
                <a:latin typeface="Noto Sans"/>
                <a:cs typeface="Noto Sans"/>
              </a:rPr>
              <a:t>d</a:t>
            </a:r>
            <a:r>
              <a:rPr sz="3300" spc="-7" baseline="1262" dirty="0">
                <a:latin typeface="Noto Sans"/>
                <a:cs typeface="Noto Sans"/>
              </a:rPr>
              <a:t>.</a:t>
            </a:r>
            <a:endParaRPr sz="3300" baseline="1262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400" spc="-15" dirty="0">
                <a:latin typeface="Noto Sans"/>
                <a:cs typeface="Noto Sans"/>
              </a:rPr>
              <a:t>Encryption protects </a:t>
            </a:r>
            <a:r>
              <a:rPr sz="2400" spc="-25" dirty="0">
                <a:latin typeface="Noto Sans"/>
                <a:cs typeface="Noto Sans"/>
              </a:rPr>
              <a:t>the </a:t>
            </a:r>
            <a:r>
              <a:rPr sz="2400" spc="-15" dirty="0">
                <a:latin typeface="Noto Sans"/>
                <a:cs typeface="Noto Sans"/>
              </a:rPr>
              <a:t>objects stored in Amazon </a:t>
            </a:r>
            <a:r>
              <a:rPr sz="2400" spc="-20" dirty="0">
                <a:latin typeface="Noto Sans"/>
                <a:cs typeface="Noto Sans"/>
              </a:rPr>
              <a:t>S3, but it </a:t>
            </a:r>
            <a:r>
              <a:rPr sz="2400" spc="-15" dirty="0">
                <a:latin typeface="Noto Sans"/>
                <a:cs typeface="Noto Sans"/>
              </a:rPr>
              <a:t>doesn’t provide secured </a:t>
            </a:r>
            <a:r>
              <a:rPr sz="2400" spc="-10" dirty="0">
                <a:latin typeface="Noto Sans"/>
                <a:cs typeface="Noto Sans"/>
              </a:rPr>
              <a:t>access </a:t>
            </a:r>
            <a:r>
              <a:rPr sz="2400" spc="-15" dirty="0">
                <a:latin typeface="Noto Sans"/>
                <a:cs typeface="Noto Sans"/>
              </a:rPr>
              <a:t>to </a:t>
            </a:r>
            <a:r>
              <a:rPr sz="2400" spc="-25" dirty="0">
                <a:latin typeface="Noto Sans"/>
                <a:cs typeface="Noto Sans"/>
              </a:rPr>
              <a:t>the</a:t>
            </a:r>
            <a:r>
              <a:rPr sz="2400" spc="555" dirty="0">
                <a:latin typeface="Noto Sans"/>
                <a:cs typeface="Noto Sans"/>
              </a:rPr>
              <a:t> </a:t>
            </a:r>
            <a:r>
              <a:rPr sz="2400" spc="-15" dirty="0">
                <a:latin typeface="Noto Sans"/>
                <a:cs typeface="Noto Sans"/>
              </a:rPr>
              <a:t>objects.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96</a:t>
            </a:fld>
            <a:endParaRPr spc="-5" dirty="0"/>
          </a:p>
        </p:txBody>
      </p:sp>
      <p:sp>
        <p:nvSpPr>
          <p:cNvPr id="27" name="object 27"/>
          <p:cNvSpPr txBox="1"/>
          <p:nvPr/>
        </p:nvSpPr>
        <p:spPr>
          <a:xfrm>
            <a:off x="2194560" y="1333627"/>
            <a:ext cx="136645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05"/>
              </a:spcBef>
            </a:pPr>
            <a:r>
              <a:rPr sz="2200" spc="-10" dirty="0">
                <a:latin typeface="Noto Sans"/>
                <a:cs typeface="Noto Sans"/>
              </a:rPr>
              <a:t>Which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20" dirty="0">
                <a:latin typeface="Noto Sans"/>
                <a:cs typeface="Noto Sans"/>
              </a:rPr>
              <a:t>the </a:t>
            </a:r>
            <a:r>
              <a:rPr sz="2200" spc="-25" dirty="0">
                <a:latin typeface="Noto Sans"/>
                <a:cs typeface="Noto Sans"/>
              </a:rPr>
              <a:t>following </a:t>
            </a:r>
            <a:r>
              <a:rPr sz="2200" spc="-5" dirty="0">
                <a:latin typeface="Noto Sans"/>
                <a:cs typeface="Noto Sans"/>
              </a:rPr>
              <a:t>is NOT </a:t>
            </a:r>
            <a:r>
              <a:rPr sz="2200" spc="-10" dirty="0">
                <a:latin typeface="Noto Sans"/>
                <a:cs typeface="Noto Sans"/>
              </a:rPr>
              <a:t>a method </a:t>
            </a:r>
            <a:r>
              <a:rPr sz="2200" spc="-5" dirty="0">
                <a:latin typeface="Noto Sans"/>
                <a:cs typeface="Noto Sans"/>
              </a:rPr>
              <a:t>of </a:t>
            </a:r>
            <a:r>
              <a:rPr sz="2200" spc="-30" dirty="0">
                <a:latin typeface="Noto Sans"/>
                <a:cs typeface="Noto Sans"/>
              </a:rPr>
              <a:t>securing </a:t>
            </a:r>
            <a:r>
              <a:rPr sz="2200" spc="-5" dirty="0">
                <a:latin typeface="Noto Sans"/>
                <a:cs typeface="Noto Sans"/>
              </a:rPr>
              <a:t>access </a:t>
            </a:r>
            <a:r>
              <a:rPr sz="2200" spc="-15" dirty="0">
                <a:latin typeface="Noto Sans"/>
                <a:cs typeface="Noto Sans"/>
              </a:rPr>
              <a:t>to </a:t>
            </a:r>
            <a:r>
              <a:rPr sz="2200" spc="-10" dirty="0">
                <a:latin typeface="Noto Sans"/>
                <a:cs typeface="Noto Sans"/>
              </a:rPr>
              <a:t>Amazon </a:t>
            </a:r>
            <a:r>
              <a:rPr sz="2200" spc="-5" dirty="0">
                <a:latin typeface="Noto Sans"/>
                <a:cs typeface="Noto Sans"/>
              </a:rPr>
              <a:t>S3</a:t>
            </a:r>
            <a:r>
              <a:rPr sz="2200" spc="-15" dirty="0">
                <a:latin typeface="Noto Sans"/>
                <a:cs typeface="Noto Sans"/>
              </a:rPr>
              <a:t> buckets?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8935" y="2978023"/>
            <a:ext cx="33096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Query </a:t>
            </a:r>
            <a:r>
              <a:rPr sz="2000" spc="-40" dirty="0">
                <a:latin typeface="Noto Sans"/>
                <a:cs typeface="Noto Sans"/>
              </a:rPr>
              <a:t>String</a:t>
            </a:r>
            <a:r>
              <a:rPr sz="2000" spc="-3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Authentication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08935" y="3804030"/>
            <a:ext cx="14382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5" dirty="0">
                <a:latin typeface="Noto Sans"/>
                <a:cs typeface="Noto Sans"/>
              </a:rPr>
              <a:t>IAM </a:t>
            </a:r>
            <a:r>
              <a:rPr sz="2000" spc="-10" dirty="0">
                <a:latin typeface="Noto Sans"/>
                <a:cs typeface="Noto Sans"/>
              </a:rPr>
              <a:t>policies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08935" y="4611115"/>
            <a:ext cx="17780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5" dirty="0">
                <a:latin typeface="Noto Sans"/>
                <a:cs typeface="Noto Sans"/>
              </a:rPr>
              <a:t>Bucket</a:t>
            </a:r>
            <a:r>
              <a:rPr sz="2000" spc="-70" dirty="0">
                <a:latin typeface="Noto Sans"/>
                <a:cs typeface="Noto Sans"/>
              </a:rPr>
              <a:t> </a:t>
            </a:r>
            <a:r>
              <a:rPr sz="2000" spc="-15" dirty="0">
                <a:latin typeface="Noto Sans"/>
                <a:cs typeface="Noto Sans"/>
              </a:rPr>
              <a:t>Policies</a:t>
            </a:r>
            <a:endParaRPr sz="2000">
              <a:latin typeface="Noto Sans"/>
              <a:cs typeface="Noto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08935" y="5435930"/>
            <a:ext cx="1290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Noto Sans"/>
                <a:cs typeface="Noto Sans"/>
              </a:rPr>
              <a:t>Encryption</a:t>
            </a:r>
            <a:endParaRPr sz="20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803" y="8757474"/>
            <a:ext cx="3050540" cy="2781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8852" y="8830056"/>
            <a:ext cx="31813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2450" dirty="0">
                <a:solidFill>
                  <a:srgbClr val="7E7E7E"/>
                </a:solidFill>
                <a:latin typeface="Carlito"/>
                <a:cs typeface="Carlito"/>
              </a:rPr>
              <a:t>94</a:t>
            </a:r>
            <a:endParaRPr sz="24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779262"/>
            <a:ext cx="16255365" cy="4352925"/>
            <a:chOff x="0" y="4779262"/>
            <a:chExt cx="16255365" cy="4352925"/>
          </a:xfrm>
        </p:grpSpPr>
        <p:sp>
          <p:nvSpPr>
            <p:cNvPr id="5" name="object 5"/>
            <p:cNvSpPr/>
            <p:nvPr/>
          </p:nvSpPr>
          <p:spPr>
            <a:xfrm>
              <a:off x="0" y="4797550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20256" y="4779262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43560" y="4797550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16255365" cy="6806565"/>
            <a:chOff x="0" y="0"/>
            <a:chExt cx="16255365" cy="6806565"/>
          </a:xfrm>
        </p:grpSpPr>
        <p:sp>
          <p:nvSpPr>
            <p:cNvPr id="9" name="object 9"/>
            <p:cNvSpPr/>
            <p:nvPr/>
          </p:nvSpPr>
          <p:spPr>
            <a:xfrm>
              <a:off x="0" y="158495"/>
              <a:ext cx="6620256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0256" y="137160"/>
              <a:ext cx="6623304" cy="4334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43560" y="158495"/>
              <a:ext cx="3011424" cy="43342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301239"/>
              <a:ext cx="16254984" cy="45049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463040" cy="125095"/>
            </a:xfrm>
            <a:custGeom>
              <a:avLst/>
              <a:gdLst/>
              <a:ahLst/>
              <a:cxnLst/>
              <a:rect l="l" t="t" r="r" b="b"/>
              <a:pathLst>
                <a:path w="1463040" h="125095">
                  <a:moveTo>
                    <a:pt x="0" y="124968"/>
                  </a:moveTo>
                  <a:lnTo>
                    <a:pt x="1463040" y="124968"/>
                  </a:lnTo>
                  <a:lnTo>
                    <a:pt x="14630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3039" y="0"/>
              <a:ext cx="7101840" cy="125095"/>
            </a:xfrm>
            <a:custGeom>
              <a:avLst/>
              <a:gdLst/>
              <a:ahLst/>
              <a:cxnLst/>
              <a:rect l="l" t="t" r="r" b="b"/>
              <a:pathLst>
                <a:path w="7101840" h="125095">
                  <a:moveTo>
                    <a:pt x="0" y="124968"/>
                  </a:moveTo>
                  <a:lnTo>
                    <a:pt x="7101840" y="124968"/>
                  </a:lnTo>
                  <a:lnTo>
                    <a:pt x="7101840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69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64880" y="0"/>
              <a:ext cx="1405255" cy="125095"/>
            </a:xfrm>
            <a:custGeom>
              <a:avLst/>
              <a:gdLst/>
              <a:ahLst/>
              <a:cxnLst/>
              <a:rect l="l" t="t" r="r" b="b"/>
              <a:pathLst>
                <a:path w="1405254" h="125095">
                  <a:moveTo>
                    <a:pt x="0" y="124968"/>
                  </a:moveTo>
                  <a:lnTo>
                    <a:pt x="1405127" y="12496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38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0007" y="0"/>
              <a:ext cx="469900" cy="125095"/>
            </a:xfrm>
            <a:custGeom>
              <a:avLst/>
              <a:gdLst/>
              <a:ahLst/>
              <a:cxnLst/>
              <a:rect l="l" t="t" r="r" b="b"/>
              <a:pathLst>
                <a:path w="469900" h="125095">
                  <a:moveTo>
                    <a:pt x="0" y="124968"/>
                  </a:moveTo>
                  <a:lnTo>
                    <a:pt x="469392" y="124968"/>
                  </a:lnTo>
                  <a:lnTo>
                    <a:pt x="469392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F9C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07040" y="0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5">
                  <a:moveTo>
                    <a:pt x="0" y="124968"/>
                  </a:moveTo>
                  <a:lnTo>
                    <a:pt x="1667255" y="124968"/>
                  </a:lnTo>
                  <a:lnTo>
                    <a:pt x="1667255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9CD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274295" y="0"/>
              <a:ext cx="3980815" cy="125095"/>
            </a:xfrm>
            <a:custGeom>
              <a:avLst/>
              <a:gdLst/>
              <a:ahLst/>
              <a:cxnLst/>
              <a:rect l="l" t="t" r="r" b="b"/>
              <a:pathLst>
                <a:path w="3980815" h="125095">
                  <a:moveTo>
                    <a:pt x="0" y="124968"/>
                  </a:moveTo>
                  <a:lnTo>
                    <a:pt x="3980687" y="124968"/>
                  </a:lnTo>
                  <a:lnTo>
                    <a:pt x="3980687" y="0"/>
                  </a:lnTo>
                  <a:lnTo>
                    <a:pt x="0" y="0"/>
                  </a:lnTo>
                  <a:lnTo>
                    <a:pt x="0" y="124968"/>
                  </a:lnTo>
                  <a:close/>
                </a:path>
              </a:pathLst>
            </a:custGeom>
            <a:solidFill>
              <a:srgbClr val="61A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4666976" y="8732518"/>
            <a:ext cx="1295400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103" y="8758834"/>
            <a:ext cx="3075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©Simplilearn. </a:t>
            </a:r>
            <a:r>
              <a:rPr sz="1600" spc="-10" dirty="0">
                <a:solidFill>
                  <a:srgbClr val="A4A4A4"/>
                </a:solidFill>
                <a:latin typeface="Noto Sans"/>
                <a:cs typeface="Noto Sans"/>
              </a:rPr>
              <a:t>All </a:t>
            </a:r>
            <a:r>
              <a:rPr sz="1600" spc="-25" dirty="0">
                <a:solidFill>
                  <a:srgbClr val="A4A4A4"/>
                </a:solidFill>
                <a:latin typeface="Noto Sans"/>
                <a:cs typeface="Noto Sans"/>
              </a:rPr>
              <a:t>rights</a:t>
            </a:r>
            <a:r>
              <a:rPr sz="1600" spc="-135" dirty="0">
                <a:solidFill>
                  <a:srgbClr val="A4A4A4"/>
                </a:solidFill>
                <a:latin typeface="Noto Sans"/>
                <a:cs typeface="Noto Sans"/>
              </a:rPr>
              <a:t> </a:t>
            </a:r>
            <a:r>
              <a:rPr sz="1600" spc="-5" dirty="0">
                <a:solidFill>
                  <a:srgbClr val="A4A4A4"/>
                </a:solidFill>
                <a:latin typeface="Noto Sans"/>
                <a:cs typeface="Noto Sans"/>
              </a:rPr>
              <a:t>reserved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05636" y="3847851"/>
            <a:ext cx="8411845" cy="122745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3600" spc="50" dirty="0">
                <a:solidFill>
                  <a:srgbClr val="FFFFFF"/>
                </a:solidFill>
              </a:rPr>
              <a:t>Demo </a:t>
            </a:r>
            <a:r>
              <a:rPr sz="3600" spc="30" dirty="0">
                <a:solidFill>
                  <a:srgbClr val="FFFFFF"/>
                </a:solidFill>
              </a:rPr>
              <a:t>6: </a:t>
            </a:r>
            <a:r>
              <a:rPr sz="3600" spc="70" dirty="0">
                <a:solidFill>
                  <a:srgbClr val="FFFFFF"/>
                </a:solidFill>
              </a:rPr>
              <a:t>Amazon S3/Glacier</a:t>
            </a:r>
            <a:r>
              <a:rPr sz="3600" spc="-185" dirty="0">
                <a:solidFill>
                  <a:srgbClr val="FFFFFF"/>
                </a:solidFill>
              </a:rPr>
              <a:t> </a:t>
            </a:r>
            <a:r>
              <a:rPr sz="3600" spc="85" dirty="0">
                <a:solidFill>
                  <a:srgbClr val="FFFFFF"/>
                </a:solidFill>
              </a:rPr>
              <a:t>Select</a:t>
            </a:r>
            <a:endParaRPr sz="3600"/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Demonstrate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Amazon </a:t>
            </a:r>
            <a:r>
              <a:rPr sz="2800" b="0" spc="-35" dirty="0">
                <a:solidFill>
                  <a:srgbClr val="0E537A"/>
                </a:solidFill>
                <a:latin typeface="Noto Sans"/>
                <a:cs typeface="Noto Sans"/>
              </a:rPr>
              <a:t>Import </a:t>
            </a:r>
            <a:r>
              <a:rPr sz="2800" b="0" spc="5" dirty="0">
                <a:solidFill>
                  <a:srgbClr val="0E537A"/>
                </a:solidFill>
                <a:latin typeface="Noto Sans"/>
                <a:cs typeface="Noto Sans"/>
              </a:rPr>
              <a:t>S3 </a:t>
            </a:r>
            <a:r>
              <a:rPr sz="2800" b="0" spc="-10" dirty="0">
                <a:solidFill>
                  <a:srgbClr val="0E537A"/>
                </a:solidFill>
                <a:latin typeface="Noto Sans"/>
                <a:cs typeface="Noto Sans"/>
              </a:rPr>
              <a:t>and Glacier</a:t>
            </a:r>
            <a:r>
              <a:rPr sz="2800" b="0" spc="-285" dirty="0">
                <a:solidFill>
                  <a:srgbClr val="0E537A"/>
                </a:solidFill>
                <a:latin typeface="Noto Sans"/>
                <a:cs typeface="Noto Sans"/>
              </a:rPr>
              <a:t> </a:t>
            </a:r>
            <a:r>
              <a:rPr sz="2800" b="0" spc="-5" dirty="0">
                <a:solidFill>
                  <a:srgbClr val="0E537A"/>
                </a:solidFill>
                <a:latin typeface="Noto Sans"/>
                <a:cs typeface="Noto Sans"/>
              </a:rPr>
              <a:t>Select</a:t>
            </a:r>
            <a:endParaRPr sz="28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91502" y="271093"/>
            <a:ext cx="18770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55" dirty="0">
                <a:solidFill>
                  <a:srgbClr val="3E3E3E"/>
                </a:solidFill>
                <a:latin typeface="Noto Sans"/>
                <a:cs typeface="Noto Sans"/>
              </a:rPr>
              <a:t>S3</a:t>
            </a:r>
            <a:r>
              <a:rPr sz="3200" b="1" spc="-5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3200" b="1" spc="70" dirty="0">
                <a:solidFill>
                  <a:srgbClr val="3E3E3E"/>
                </a:solidFill>
                <a:latin typeface="Noto Sans"/>
                <a:cs typeface="Noto Sans"/>
              </a:rPr>
              <a:t>Select</a:t>
            </a:r>
            <a:endParaRPr sz="3200">
              <a:latin typeface="Noto Sans"/>
              <a:cs typeface="Noto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9376" y="710183"/>
            <a:ext cx="1911096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8610" y="1362913"/>
            <a:ext cx="12582525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Select allows 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query files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stored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in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buckets </a:t>
            </a:r>
            <a:r>
              <a:rPr sz="2200" spc="-45" dirty="0">
                <a:solidFill>
                  <a:srgbClr val="3E3E3E"/>
                </a:solidFill>
                <a:latin typeface="Noto Sans"/>
                <a:cs typeface="Noto Sans"/>
              </a:rPr>
              <a:t>using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simple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SQL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expressions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 only  return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data that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need, rather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than the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entire</a:t>
            </a:r>
            <a:r>
              <a:rPr sz="2200" spc="120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file.</a:t>
            </a:r>
            <a:endParaRPr sz="220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9398" y="3992050"/>
            <a:ext cx="1590914" cy="2302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7821" y="4057930"/>
            <a:ext cx="1562933" cy="2195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196328" y="4678679"/>
            <a:ext cx="2371725" cy="1049020"/>
            <a:chOff x="7196328" y="4678679"/>
            <a:chExt cx="2371725" cy="1049020"/>
          </a:xfrm>
        </p:grpSpPr>
        <p:sp>
          <p:nvSpPr>
            <p:cNvPr id="8" name="object 8"/>
            <p:cNvSpPr/>
            <p:nvPr/>
          </p:nvSpPr>
          <p:spPr>
            <a:xfrm>
              <a:off x="7202424" y="4684775"/>
              <a:ext cx="2359660" cy="1036319"/>
            </a:xfrm>
            <a:custGeom>
              <a:avLst/>
              <a:gdLst/>
              <a:ahLst/>
              <a:cxnLst/>
              <a:rect l="l" t="t" r="r" b="b"/>
              <a:pathLst>
                <a:path w="2359659" h="1036320">
                  <a:moveTo>
                    <a:pt x="1840992" y="0"/>
                  </a:moveTo>
                  <a:lnTo>
                    <a:pt x="1840992" y="259079"/>
                  </a:lnTo>
                  <a:lnTo>
                    <a:pt x="0" y="259079"/>
                  </a:lnTo>
                  <a:lnTo>
                    <a:pt x="0" y="777239"/>
                  </a:lnTo>
                  <a:lnTo>
                    <a:pt x="1840992" y="777239"/>
                  </a:lnTo>
                  <a:lnTo>
                    <a:pt x="1840992" y="1036320"/>
                  </a:lnTo>
                  <a:lnTo>
                    <a:pt x="2359152" y="518160"/>
                  </a:lnTo>
                  <a:lnTo>
                    <a:pt x="18409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2424" y="4684775"/>
              <a:ext cx="2359660" cy="1036319"/>
            </a:xfrm>
            <a:custGeom>
              <a:avLst/>
              <a:gdLst/>
              <a:ahLst/>
              <a:cxnLst/>
              <a:rect l="l" t="t" r="r" b="b"/>
              <a:pathLst>
                <a:path w="2359659" h="1036320">
                  <a:moveTo>
                    <a:pt x="0" y="259079"/>
                  </a:moveTo>
                  <a:lnTo>
                    <a:pt x="1840992" y="259079"/>
                  </a:lnTo>
                  <a:lnTo>
                    <a:pt x="1840992" y="0"/>
                  </a:lnTo>
                  <a:lnTo>
                    <a:pt x="2359152" y="518160"/>
                  </a:lnTo>
                  <a:lnTo>
                    <a:pt x="1840992" y="1036320"/>
                  </a:lnTo>
                  <a:lnTo>
                    <a:pt x="1840992" y="777239"/>
                  </a:lnTo>
                  <a:lnTo>
                    <a:pt x="0" y="777239"/>
                  </a:lnTo>
                  <a:lnTo>
                    <a:pt x="0" y="259079"/>
                  </a:lnTo>
                  <a:close/>
                </a:path>
              </a:pathLst>
            </a:custGeom>
            <a:ln w="12192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98</a:t>
            </a:fld>
            <a:endParaRPr spc="-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661" y="271093"/>
            <a:ext cx="38836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/>
              <a:t>S3 </a:t>
            </a:r>
            <a:r>
              <a:rPr sz="3200" spc="60" dirty="0"/>
              <a:t>Select:</a:t>
            </a:r>
            <a:r>
              <a:rPr sz="3200" spc="-70" dirty="0"/>
              <a:t> </a:t>
            </a:r>
            <a:r>
              <a:rPr sz="3200" spc="55" dirty="0"/>
              <a:t>Example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pc="-5" dirty="0"/>
              <a:t>©Simplilearn. </a:t>
            </a:r>
            <a:r>
              <a:rPr spc="-10" dirty="0"/>
              <a:t>All </a:t>
            </a:r>
            <a:r>
              <a:rPr spc="-25" dirty="0"/>
              <a:t>rights</a:t>
            </a:r>
            <a:r>
              <a:rPr spc="-135" dirty="0"/>
              <a:t> </a:t>
            </a:r>
            <a:r>
              <a:rPr spc="-5" dirty="0"/>
              <a:t>reserved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425"/>
              </a:lnSpc>
            </a:pPr>
            <a:fld id="{81D60167-4931-47E6-BA6A-407CBD079E47}" type="slidenum">
              <a:rPr spc="-5" dirty="0"/>
              <a:pPr marL="38100">
                <a:lnSpc>
                  <a:spcPts val="2425"/>
                </a:lnSpc>
              </a:pPr>
              <a:t>99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51447" y="710183"/>
            <a:ext cx="3806952" cy="207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8272" y="2456688"/>
            <a:ext cx="10381488" cy="5471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15361" y="1490599"/>
            <a:ext cx="115284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S3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Select allows you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to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query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files directly in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place and </a:t>
            </a:r>
            <a:r>
              <a:rPr sz="2200" spc="-10" dirty="0">
                <a:solidFill>
                  <a:srgbClr val="3E3E3E"/>
                </a:solidFill>
                <a:latin typeface="Noto Sans"/>
                <a:cs typeface="Noto Sans"/>
              </a:rPr>
              <a:t>return only </a:t>
            </a:r>
            <a:r>
              <a:rPr sz="2200" spc="-20" dirty="0">
                <a:solidFill>
                  <a:srgbClr val="3E3E3E"/>
                </a:solidFill>
                <a:latin typeface="Noto Sans"/>
                <a:cs typeface="Noto Sans"/>
              </a:rPr>
              <a:t>the </a:t>
            </a:r>
            <a:r>
              <a:rPr sz="2200" spc="-5" dirty="0">
                <a:solidFill>
                  <a:srgbClr val="3E3E3E"/>
                </a:solidFill>
                <a:latin typeface="Noto Sans"/>
                <a:cs typeface="Noto Sans"/>
              </a:rPr>
              <a:t>required</a:t>
            </a:r>
            <a:r>
              <a:rPr sz="2200" spc="185" dirty="0">
                <a:solidFill>
                  <a:srgbClr val="3E3E3E"/>
                </a:solidFill>
                <a:latin typeface="Noto Sans"/>
                <a:cs typeface="Noto Sans"/>
              </a:rPr>
              <a:t> </a:t>
            </a:r>
            <a:r>
              <a:rPr sz="2200" spc="-15" dirty="0">
                <a:solidFill>
                  <a:srgbClr val="3E3E3E"/>
                </a:solidFill>
                <a:latin typeface="Noto Sans"/>
                <a:cs typeface="Noto Sans"/>
              </a:rPr>
              <a:t>data.</a:t>
            </a:r>
            <a:endParaRPr sz="22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6250</Words>
  <Application>Microsoft Office PowerPoint</Application>
  <PresentationFormat>Custom</PresentationFormat>
  <Paragraphs>1341</Paragraphs>
  <Slides>141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Office Theme</vt:lpstr>
      <vt:lpstr>Slide 1</vt:lpstr>
      <vt:lpstr>What You’ll Learn</vt:lpstr>
      <vt:lpstr>Amazon S3 Overview Overview of Amazon S3 concepts</vt:lpstr>
      <vt:lpstr>Simple Storage Service (S3)</vt:lpstr>
      <vt:lpstr>Durable</vt:lpstr>
      <vt:lpstr>Available</vt:lpstr>
      <vt:lpstr>Cost Efficient</vt:lpstr>
      <vt:lpstr>Secure</vt:lpstr>
      <vt:lpstr>Scalable</vt:lpstr>
      <vt:lpstr>Notifications</vt:lpstr>
      <vt:lpstr>High Performance</vt:lpstr>
      <vt:lpstr>Integrated</vt:lpstr>
      <vt:lpstr>Easy to Use</vt:lpstr>
      <vt:lpstr>Backup and Archiving</vt:lpstr>
      <vt:lpstr>Elastic Web-Scale Computing</vt:lpstr>
      <vt:lpstr>Content Storage and Distribution</vt:lpstr>
      <vt:lpstr>Big Data</vt:lpstr>
      <vt:lpstr>Static Website Hosting</vt:lpstr>
      <vt:lpstr>Disaster Recovery</vt:lpstr>
      <vt:lpstr>Amazon S3 Buckets Details about Amazon S3 Buckets</vt:lpstr>
      <vt:lpstr>Buckets</vt:lpstr>
      <vt:lpstr>Buckets (Contd.)</vt:lpstr>
      <vt:lpstr>Bucket Security</vt:lpstr>
      <vt:lpstr>Create Bucket</vt:lpstr>
      <vt:lpstr>Bucket Names</vt:lpstr>
      <vt:lpstr>Bucket Restrictions</vt:lpstr>
      <vt:lpstr>Amazon S3 Storage Classes</vt:lpstr>
      <vt:lpstr>Amazon S3 Standard</vt:lpstr>
      <vt:lpstr>Slide 29</vt:lpstr>
      <vt:lpstr>Amazon S3 Standard Uses</vt:lpstr>
      <vt:lpstr>Amazon S3 Standard—Infrequent Access Uses</vt:lpstr>
      <vt:lpstr>Amazon S3 Standard—Infrequent Access</vt:lpstr>
      <vt:lpstr>Slide 33</vt:lpstr>
      <vt:lpstr>Amazon S3 Reduced Redundancy Storage</vt:lpstr>
      <vt:lpstr>Amazon S3 Standard Reduced Redundancy Storage Uses</vt:lpstr>
      <vt:lpstr>Slide 36</vt:lpstr>
      <vt:lpstr>Amazon Glacier</vt:lpstr>
      <vt:lpstr>Amazon Glacier Uses</vt:lpstr>
      <vt:lpstr>Amazon Retrieval Options</vt:lpstr>
      <vt:lpstr>Amazon S3 Storage Comparison</vt:lpstr>
      <vt:lpstr>Slide 41</vt:lpstr>
      <vt:lpstr>Access Amazon S3 from the Internet</vt:lpstr>
      <vt:lpstr>URL Access from Amazon S3</vt:lpstr>
      <vt:lpstr>New Amazon S3 Console</vt:lpstr>
      <vt:lpstr>New Amazon S3 Console</vt:lpstr>
      <vt:lpstr>Demo 1: Create and access an Amazon S3 Bucket Demonstrate how to create and access an Amazon S3 Bucket.</vt:lpstr>
      <vt:lpstr>Knowledge Check</vt:lpstr>
      <vt:lpstr>Slide 48</vt:lpstr>
      <vt:lpstr>Slide 49</vt:lpstr>
      <vt:lpstr>Version Control Details of Amazon S3 Version Control</vt:lpstr>
      <vt:lpstr>Version Control</vt:lpstr>
      <vt:lpstr>Version Control (Contd.)</vt:lpstr>
      <vt:lpstr>Restoring a Previous Version</vt:lpstr>
      <vt:lpstr>Version Control States</vt:lpstr>
      <vt:lpstr>Cross-Region Replication</vt:lpstr>
      <vt:lpstr>MFA Delete</vt:lpstr>
      <vt:lpstr>Demo 2: Amazon S3 Version Control Demonstrate the Version Control functionality.</vt:lpstr>
      <vt:lpstr>Knowledge Check</vt:lpstr>
      <vt:lpstr>Slide 59</vt:lpstr>
      <vt:lpstr>Slide 60</vt:lpstr>
      <vt:lpstr>Amazon S3 Lifecycle Management Details of Amazon S3 Lifecycle Management</vt:lpstr>
      <vt:lpstr>Lifecycle Management</vt:lpstr>
      <vt:lpstr>Lifecycle Management (Contd.)</vt:lpstr>
      <vt:lpstr>Lifecycle Management Benefits</vt:lpstr>
      <vt:lpstr>Lifecycle Management Rules</vt:lpstr>
      <vt:lpstr>Standard/RRS to Standard—IA</vt:lpstr>
      <vt:lpstr>Standard/RRS/Standard—IA to GLACIER</vt:lpstr>
      <vt:lpstr>Other Restrictions</vt:lpstr>
      <vt:lpstr>Demo 3: Amazon S3 Lifecycle Management Demonstrate how to configure and use Lifecycle Management.</vt:lpstr>
      <vt:lpstr>Knowledge Check</vt:lpstr>
      <vt:lpstr>Slide 71</vt:lpstr>
      <vt:lpstr>Slide 72</vt:lpstr>
      <vt:lpstr>CloudFront and CDNs Details of how Amazon S3 integrates with CloudFront</vt:lpstr>
      <vt:lpstr>Amazon CloudFront</vt:lpstr>
      <vt:lpstr>CloudFront and S3</vt:lpstr>
      <vt:lpstr>CloudFront Origin Servers</vt:lpstr>
      <vt:lpstr>CloudFront Distributions</vt:lpstr>
      <vt:lpstr>Web Distribution vs. RTMP</vt:lpstr>
      <vt:lpstr>CloudFront Rules</vt:lpstr>
      <vt:lpstr>Demo 4: Amazon CloudFront Demonstrate how to use Amazon CloudFront and Amazon S3.</vt:lpstr>
      <vt:lpstr>Knowledge Check</vt:lpstr>
      <vt:lpstr>Slide 82</vt:lpstr>
      <vt:lpstr>Slide 83</vt:lpstr>
      <vt:lpstr>Security and Encryption Details about Amazon S3 security and encryption features</vt:lpstr>
      <vt:lpstr>Security Methods</vt:lpstr>
      <vt:lpstr>Bucket Policies</vt:lpstr>
      <vt:lpstr>IAM Policies</vt:lpstr>
      <vt:lpstr>Query String Authentication</vt:lpstr>
      <vt:lpstr>Encryption—Data Transfer</vt:lpstr>
      <vt:lpstr>Encryption—Data at Rest</vt:lpstr>
      <vt:lpstr>Logging</vt:lpstr>
      <vt:lpstr>Events</vt:lpstr>
      <vt:lpstr>Demo 5: Security and Encryption Demonstrate how to configure the Security and Encryption features of Amazon S3.</vt:lpstr>
      <vt:lpstr>Knowledge Check</vt:lpstr>
      <vt:lpstr>Slide 95</vt:lpstr>
      <vt:lpstr>Slide 96</vt:lpstr>
      <vt:lpstr>Demo 6: Amazon S3/Glacier Select Demonstrate Amazon Import S3 and Glacier Select</vt:lpstr>
      <vt:lpstr>Slide 98</vt:lpstr>
      <vt:lpstr>S3 Select: Example</vt:lpstr>
      <vt:lpstr>Glacier Select</vt:lpstr>
      <vt:lpstr>Knowledge Check</vt:lpstr>
      <vt:lpstr>Slide 102</vt:lpstr>
      <vt:lpstr>Slide 103</vt:lpstr>
      <vt:lpstr>Amazon Import/Export Snowball Details about Amazon Import/Export Snowball</vt:lpstr>
      <vt:lpstr>Import/Export Snowball</vt:lpstr>
      <vt:lpstr>Import/Export Snowball (Contd.)</vt:lpstr>
      <vt:lpstr>AWS Snowball Edge</vt:lpstr>
      <vt:lpstr>AWS Snowmobile</vt:lpstr>
      <vt:lpstr>Import/Export Snowball Uses</vt:lpstr>
      <vt:lpstr>Amazon S3 Transfer Acceleration</vt:lpstr>
      <vt:lpstr>Knowledge Check</vt:lpstr>
      <vt:lpstr>Slide 112</vt:lpstr>
      <vt:lpstr>Slide 113</vt:lpstr>
      <vt:lpstr>Amazon S3 Best Practices Overview of AWS S3 Best Practices</vt:lpstr>
      <vt:lpstr>AWS S3 Best Practices</vt:lpstr>
      <vt:lpstr>AWS S3 Best Practices (Contd.)</vt:lpstr>
      <vt:lpstr>AWS S3 Best Practices (Contd.)</vt:lpstr>
      <vt:lpstr>AWS S3 Best Practices (Contd.)</vt:lpstr>
      <vt:lpstr>AWS S3 Best Practices (Contd.)</vt:lpstr>
      <vt:lpstr>Amazon S3 Costs Costs associated with Amazon S3</vt:lpstr>
      <vt:lpstr>Amazon S3 Costs</vt:lpstr>
      <vt:lpstr>Amazon S3 Costs (Contd.)</vt:lpstr>
      <vt:lpstr>Amazon S3 Costs (Contd.)</vt:lpstr>
      <vt:lpstr>S3 vs EFS vs EBS</vt:lpstr>
      <vt:lpstr>Slide 125</vt:lpstr>
      <vt:lpstr>Create an Amazon S3 Bucket</vt:lpstr>
      <vt:lpstr>Key Takeaways</vt:lpstr>
      <vt:lpstr>Key Takeaways</vt:lpstr>
      <vt:lpstr>Key Takeaways (Contd.)</vt:lpstr>
      <vt:lpstr>Quiz</vt:lpstr>
      <vt:lpstr>QUIZ  1</vt:lpstr>
      <vt:lpstr>QUIZ  1</vt:lpstr>
      <vt:lpstr>QUIZ  2</vt:lpstr>
      <vt:lpstr>QUIZ  2</vt:lpstr>
      <vt:lpstr>QUIZ  3</vt:lpstr>
      <vt:lpstr>QUIZ  3</vt:lpstr>
      <vt:lpstr>QUIZ  4</vt:lpstr>
      <vt:lpstr>QUIZ  4</vt:lpstr>
      <vt:lpstr>QUIZ  5</vt:lpstr>
      <vt:lpstr>QUIZ  5</vt:lpstr>
      <vt:lpstr>This concludes “Amazon S3.”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Pal Singh</dc:creator>
  <cp:lastModifiedBy>admin</cp:lastModifiedBy>
  <cp:revision>13</cp:revision>
  <dcterms:created xsi:type="dcterms:W3CDTF">2020-07-07T09:10:18Z</dcterms:created>
  <dcterms:modified xsi:type="dcterms:W3CDTF">2021-11-12T05:28:52Z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2019-06-12T00:00:00Z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2020-07-07T00:00:00Z</vt:filetime>
  </property>
</Properties>
</file>